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12.xml" ContentType="application/vnd.openxmlformats-officedocument.presentationml.notesSlide+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13.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14.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15.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notesSlides/notesSlide16.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17.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18.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notesSlides/notesSlide19.xml" ContentType="application/vnd.openxmlformats-officedocument.presentationml.notesSlide+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notesSlides/notesSlide20.xml" ContentType="application/vnd.openxmlformats-officedocument.presentationml.notesSlide+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notesSlides/notesSlide21.xml" ContentType="application/vnd.openxmlformats-officedocument.presentationml.notesSlide+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notesSlides/notesSlide22.xml" ContentType="application/vnd.openxmlformats-officedocument.presentationml.notesSlide+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notesSlides/notesSlide23.xml" ContentType="application/vnd.openxmlformats-officedocument.presentationml.notesSlid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notesSlides/notesSlide24.xml" ContentType="application/vnd.openxmlformats-officedocument.presentationml.notesSlide+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notesSlides/notesSlide25.xml" ContentType="application/vnd.openxmlformats-officedocument.presentationml.notesSlid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notesSlides/notesSlide26.xml" ContentType="application/vnd.openxmlformats-officedocument.presentationml.notesSlide+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5_9ED974D2.xml" ContentType="application/vnd.ms-powerpoint.comments+xml"/>
  <Override PartName="/ppt/comments/modernComment_166_F78AE8AD.xml" ContentType="application/vnd.ms-powerpoint.comments+xml"/>
  <Override PartName="/ppt/comments/modernComment_110_4A698F94.xml" ContentType="application/vnd.ms-powerpoint.comments+xml"/>
  <Override PartName="/ppt/comments/modernComment_191_6BAE483.xml" ContentType="application/vnd.ms-powerpoint.comments+xml"/>
  <Override PartName="/ppt/comments/modernComment_194_38C8FF1B.xml" ContentType="application/vnd.ms-powerpoint.comments+xml"/>
  <Override PartName="/ppt/comments/modernComment_18E_FAA09E7E.xml" ContentType="application/vnd.ms-powerpoint.comments+xml"/>
  <Override PartName="/ppt/comments/modernComment_173_A322DBB.xml" ContentType="application/vnd.ms-powerpoint.comments+xml"/>
  <Override PartName="/ppt/comments/modernComment_174_3850F91F.xml" ContentType="application/vnd.ms-powerpoint.comments+xml"/>
  <Override PartName="/ppt/comments/modernComment_113_F301AD00.xml" ContentType="application/vnd.ms-powerpoint.comments+xml"/>
  <Override PartName="/ppt/comments/modernComment_1C1_5541E9DC.xml" ContentType="application/vnd.ms-powerpoint.comments+xml"/>
  <Override PartName="/ppt/comments/modernComment_151_A51F688F.xml" ContentType="application/vnd.ms-powerpoint.comments+xml"/>
  <Override PartName="/ppt/comments/modernComment_11F_1A64FD3B.xml" ContentType="application/vnd.ms-powerpoint.comments+xml"/>
  <Override PartName="/ppt/comments/modernComment_117_61C256AF.xml" ContentType="application/vnd.ms-powerpoint.comments+xml"/>
  <Override PartName="/ppt/comments/modernComment_1AE_E2DA8A59.xml" ContentType="application/vnd.ms-powerpoint.comments+xml"/>
  <Override PartName="/ppt/comments/modernComment_11D_FA1FEEE1.xml" ContentType="application/vnd.ms-powerpoint.comments+xml"/>
  <Override PartName="/ppt/comments/modernComment_111_94757E4D.xml" ContentType="application/vnd.ms-powerpoint.comments+xml"/>
  <Override PartName="/ppt/comments/modernComment_154_D4996471.xml" ContentType="application/vnd.ms-powerpoint.comments+xml"/>
  <Override PartName="/ppt/comments/modernComment_18F_A95C9F6A.xml" ContentType="application/vnd.ms-powerpoint.comments+xml"/>
  <Override PartName="/ppt/comments/modernComment_158_D86CD503.xml" ContentType="application/vnd.ms-powerpoint.comments+xml"/>
  <Override PartName="/ppt/comments/modernComment_157_89A41F83.xml" ContentType="application/vnd.ms-powerpoint.comments+xml"/>
  <Override PartName="/ppt/comments/modernComment_155_1823DCEA.xml" ContentType="application/vnd.ms-powerpoint.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86" r:id="rId2"/>
  </p:sldMasterIdLst>
  <p:notesMasterIdLst>
    <p:notesMasterId r:id="rId148"/>
  </p:notesMasterIdLst>
  <p:handoutMasterIdLst>
    <p:handoutMasterId r:id="rId149"/>
  </p:handoutMasterIdLst>
  <p:sldIdLst>
    <p:sldId id="403" r:id="rId3"/>
    <p:sldId id="346" r:id="rId4"/>
    <p:sldId id="386" r:id="rId5"/>
    <p:sldId id="407" r:id="rId6"/>
    <p:sldId id="405" r:id="rId7"/>
    <p:sldId id="404" r:id="rId8"/>
    <p:sldId id="406"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552" r:id="rId52"/>
    <p:sldId id="432" r:id="rId53"/>
    <p:sldId id="433" r:id="rId54"/>
    <p:sldId id="434" r:id="rId55"/>
    <p:sldId id="435" r:id="rId56"/>
    <p:sldId id="436"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49" r:id="rId70"/>
    <p:sldId id="450" r:id="rId71"/>
    <p:sldId id="451" r:id="rId72"/>
    <p:sldId id="452" r:id="rId73"/>
    <p:sldId id="453" r:id="rId74"/>
    <p:sldId id="454" r:id="rId75"/>
    <p:sldId id="455" r:id="rId76"/>
    <p:sldId id="456" r:id="rId77"/>
    <p:sldId id="457" r:id="rId78"/>
    <p:sldId id="458" r:id="rId79"/>
    <p:sldId id="459" r:id="rId80"/>
    <p:sldId id="460" r:id="rId81"/>
    <p:sldId id="461" r:id="rId82"/>
    <p:sldId id="462" r:id="rId83"/>
    <p:sldId id="463" r:id="rId84"/>
    <p:sldId id="464" r:id="rId85"/>
    <p:sldId id="466" r:id="rId86"/>
    <p:sldId id="467" r:id="rId87"/>
    <p:sldId id="468" r:id="rId88"/>
    <p:sldId id="469" r:id="rId89"/>
    <p:sldId id="470" r:id="rId90"/>
    <p:sldId id="471" r:id="rId91"/>
    <p:sldId id="473" r:id="rId92"/>
    <p:sldId id="474" r:id="rId93"/>
    <p:sldId id="475" r:id="rId94"/>
    <p:sldId id="476" r:id="rId95"/>
    <p:sldId id="477" r:id="rId96"/>
    <p:sldId id="478" r:id="rId97"/>
    <p:sldId id="479" r:id="rId98"/>
    <p:sldId id="480" r:id="rId99"/>
    <p:sldId id="481" r:id="rId100"/>
    <p:sldId id="482" r:id="rId101"/>
    <p:sldId id="483" r:id="rId102"/>
    <p:sldId id="484" r:id="rId103"/>
    <p:sldId id="485" r:id="rId104"/>
    <p:sldId id="487" r:id="rId105"/>
    <p:sldId id="488" r:id="rId106"/>
    <p:sldId id="489" r:id="rId107"/>
    <p:sldId id="490" r:id="rId108"/>
    <p:sldId id="491" r:id="rId109"/>
    <p:sldId id="492" r:id="rId110"/>
    <p:sldId id="493" r:id="rId111"/>
    <p:sldId id="494" r:id="rId112"/>
    <p:sldId id="495" r:id="rId113"/>
    <p:sldId id="496" r:id="rId114"/>
    <p:sldId id="497" r:id="rId115"/>
    <p:sldId id="498" r:id="rId116"/>
    <p:sldId id="499" r:id="rId117"/>
    <p:sldId id="500" r:id="rId118"/>
    <p:sldId id="501" r:id="rId119"/>
    <p:sldId id="502" r:id="rId120"/>
    <p:sldId id="503" r:id="rId121"/>
    <p:sldId id="504" r:id="rId122"/>
    <p:sldId id="505" r:id="rId123"/>
    <p:sldId id="506" r:id="rId124"/>
    <p:sldId id="507" r:id="rId125"/>
    <p:sldId id="508" r:id="rId126"/>
    <p:sldId id="509" r:id="rId127"/>
    <p:sldId id="510" r:id="rId128"/>
    <p:sldId id="511" r:id="rId129"/>
    <p:sldId id="512" r:id="rId130"/>
    <p:sldId id="513" r:id="rId131"/>
    <p:sldId id="514" r:id="rId132"/>
    <p:sldId id="515" r:id="rId133"/>
    <p:sldId id="516" r:id="rId134"/>
    <p:sldId id="517" r:id="rId135"/>
    <p:sldId id="518" r:id="rId136"/>
    <p:sldId id="519" r:id="rId137"/>
    <p:sldId id="520" r:id="rId138"/>
    <p:sldId id="521" r:id="rId139"/>
    <p:sldId id="522" r:id="rId140"/>
    <p:sldId id="523" r:id="rId141"/>
    <p:sldId id="524" r:id="rId142"/>
    <p:sldId id="525" r:id="rId143"/>
    <p:sldId id="411" r:id="rId144"/>
    <p:sldId id="409" r:id="rId145"/>
    <p:sldId id="410" r:id="rId146"/>
    <p:sldId id="412" r:id="rId147"/>
  </p:sldIdLst>
  <p:sldSz cx="10058400" cy="7772400"/>
  <p:notesSz cx="7102475" cy="93884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18B8"/>
    <a:srgbClr val="000000"/>
    <a:srgbClr val="4526AA"/>
    <a:srgbClr val="161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2" autoAdjust="0"/>
  </p:normalViewPr>
  <p:slideViewPr>
    <p:cSldViewPr>
      <p:cViewPr>
        <p:scale>
          <a:sx n="66" d="100"/>
          <a:sy n="66" d="100"/>
        </p:scale>
        <p:origin x="-1742" y="-264"/>
      </p:cViewPr>
      <p:guideLst>
        <p:guide orient="horz" pos="2225"/>
        <p:guide pos="2795"/>
      </p:guideLst>
    </p:cSldViewPr>
  </p:slideViewPr>
  <p:outlineViewPr>
    <p:cViewPr>
      <p:scale>
        <a:sx n="33" d="100"/>
        <a:sy n="33" d="100"/>
      </p:scale>
      <p:origin x="54" y="315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handoutMaster" Target="handoutMasters/handoutMaster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comments/modernComment_105_9ED974D2.xml><?xml version="1.0" encoding="utf-8"?>
<p188:cmLst xmlns:a="http://schemas.openxmlformats.org/drawingml/2006/main" xmlns:r="http://schemas.openxmlformats.org/officeDocument/2006/relationships" xmlns:p188="http://schemas.microsoft.com/office/powerpoint/2018/8/main">
  <p188:cm id="{557012DB-5E42-4A92-9BF3-898569771B04}" authorId="{EA2731F4-5864-463C-B766-7C134E435FE1}" created="2024-01-16T16:39:17.198">
    <pc:sldMkLst xmlns:pc="http://schemas.microsoft.com/office/powerpoint/2013/main/command">
      <pc:docMk/>
      <pc:sldMk cId="2665051346" sldId="261"/>
    </pc:sldMkLst>
    <p188:txBody>
      <a:bodyPr/>
      <a:lstStyle/>
      <a:p>
        <a:r>
          <a:rPr lang="fr-CA"/>
          <a:t>Centre keven, sud Mireille, Nord Julie</a:t>
        </a:r>
      </a:p>
    </p188:txBody>
  </p188:cm>
</p188:cmLst>
</file>

<file path=ppt/comments/modernComment_110_4A698F94.xml><?xml version="1.0" encoding="utf-8"?>
<p188:cmLst xmlns:a="http://schemas.openxmlformats.org/drawingml/2006/main" xmlns:r="http://schemas.openxmlformats.org/officeDocument/2006/relationships" xmlns:p188="http://schemas.microsoft.com/office/powerpoint/2018/8/main">
  <p188:cm id="{EEEE432E-BC5C-43D7-BF29-90718410FCEB}" authorId="{EA2731F4-5864-463C-B766-7C134E435FE1}" created="2024-01-16T16:56:01.783">
    <pc:sldMkLst xmlns:pc="http://schemas.microsoft.com/office/powerpoint/2013/main/command">
      <pc:docMk/>
      <pc:sldMk cId="1248432020" sldId="272"/>
    </pc:sldMkLst>
    <p188:txBody>
      <a:bodyPr/>
      <a:lstStyle/>
      <a:p>
        <a:r>
          <a:rPr lang="fr-CA"/>
          <a:t>Centre : karine, sud nathalie, nord valérie</a:t>
        </a:r>
      </a:p>
    </p188:txBody>
  </p188:cm>
</p188:cmLst>
</file>

<file path=ppt/comments/modernComment_111_94757E4D.xml><?xml version="1.0" encoding="utf-8"?>
<p188:cmLst xmlns:a="http://schemas.openxmlformats.org/drawingml/2006/main" xmlns:r="http://schemas.openxmlformats.org/officeDocument/2006/relationships" xmlns:p188="http://schemas.microsoft.com/office/powerpoint/2018/8/main">
  <p188:cm id="{AEAD2B9A-F5BE-4DB2-A8E0-41E89BABD61F}" authorId="{EA2731F4-5864-463C-B766-7C134E435FE1}" created="2024-01-16T20:55:35.245">
    <pc:sldMkLst xmlns:pc="http://schemas.microsoft.com/office/powerpoint/2013/main/command">
      <pc:docMk/>
      <pc:sldMk cId="2490728013" sldId="273"/>
    </pc:sldMkLst>
    <p188:txBody>
      <a:bodyPr/>
      <a:lstStyle/>
      <a:p>
        <a:r>
          <a:rPr lang="fr-CA"/>
          <a:t>Centre karine, sud mireille, nord valérie</a:t>
        </a:r>
      </a:p>
    </p188:txBody>
  </p188:cm>
</p188:cmLst>
</file>

<file path=ppt/comments/modernComment_113_F301AD00.xml><?xml version="1.0" encoding="utf-8"?>
<p188:cmLst xmlns:a="http://schemas.openxmlformats.org/drawingml/2006/main" xmlns:r="http://schemas.openxmlformats.org/officeDocument/2006/relationships" xmlns:p188="http://schemas.microsoft.com/office/powerpoint/2018/8/main">
  <p188:cm id="{3B1CA499-CEE0-479F-91DB-18DC6CB5C568}" authorId="{EA2731F4-5864-463C-B766-7C134E435FE1}" created="2024-01-16T20:12:12.956">
    <pc:sldMkLst xmlns:pc="http://schemas.microsoft.com/office/powerpoint/2013/main/command">
      <pc:docMk/>
      <pc:sldMk cId="4076973312" sldId="275"/>
    </pc:sldMkLst>
    <p188:txBody>
      <a:bodyPr/>
      <a:lstStyle/>
      <a:p>
        <a:r>
          <a:rPr lang="fr-CA"/>
          <a:t>Centre kevin, sud nathalie, nord julie</a:t>
        </a:r>
      </a:p>
    </p188:txBody>
  </p188:cm>
</p188:cmLst>
</file>

<file path=ppt/comments/modernComment_117_61C256AF.xml><?xml version="1.0" encoding="utf-8"?>
<p188:cmLst xmlns:a="http://schemas.openxmlformats.org/drawingml/2006/main" xmlns:r="http://schemas.openxmlformats.org/officeDocument/2006/relationships" xmlns:p188="http://schemas.microsoft.com/office/powerpoint/2018/8/main">
  <p188:cm id="{EC23AEA6-ABB1-48E6-A2EA-5E917235759A}" authorId="{EA2731F4-5864-463C-B766-7C134E435FE1}" created="2024-01-16T20:41:26.360">
    <pc:sldMkLst xmlns:pc="http://schemas.microsoft.com/office/powerpoint/2013/main/command">
      <pc:docMk/>
      <pc:sldMk cId="1640126127" sldId="279"/>
    </pc:sldMkLst>
    <p188:txBody>
      <a:bodyPr/>
      <a:lstStyle/>
      <a:p>
        <a:r>
          <a:rPr lang="fr-CA"/>
          <a:t>Centre kevin, sud nathalie, nord valérie</a:t>
        </a:r>
      </a:p>
    </p188:txBody>
  </p188:cm>
</p188:cmLst>
</file>

<file path=ppt/comments/modernComment_11D_FA1FEEE1.xml><?xml version="1.0" encoding="utf-8"?>
<p188:cmLst xmlns:a="http://schemas.openxmlformats.org/drawingml/2006/main" xmlns:r="http://schemas.openxmlformats.org/officeDocument/2006/relationships" xmlns:p188="http://schemas.microsoft.com/office/powerpoint/2018/8/main">
  <p188:cm id="{03FA194D-9F77-48EB-818D-5E0D2513F0F7}" authorId="{EA2731F4-5864-463C-B766-7C134E435FE1}" created="2024-01-16T20:46:55.712">
    <pc:sldMkLst xmlns:pc="http://schemas.microsoft.com/office/powerpoint/2013/main/command">
      <pc:docMk/>
      <pc:sldMk cId="4196396769" sldId="285"/>
    </pc:sldMkLst>
    <p188:txBody>
      <a:bodyPr/>
      <a:lstStyle/>
      <a:p>
        <a:r>
          <a:rPr lang="fr-CA"/>
          <a:t>Centre kevin, sud nathalie, nord julie</a:t>
        </a:r>
      </a:p>
    </p188:txBody>
  </p188:cm>
</p188:cmLst>
</file>

<file path=ppt/comments/modernComment_11F_1A64FD3B.xml><?xml version="1.0" encoding="utf-8"?>
<p188:cmLst xmlns:a="http://schemas.openxmlformats.org/drawingml/2006/main" xmlns:r="http://schemas.openxmlformats.org/officeDocument/2006/relationships" xmlns:p188="http://schemas.microsoft.com/office/powerpoint/2018/8/main">
  <p188:cm id="{40358FD2-D288-4E91-A24C-8DF1E539F71B}" authorId="{EA2731F4-5864-463C-B766-7C134E435FE1}" created="2024-01-16T20:34:07.895">
    <pc:sldMkLst xmlns:pc="http://schemas.microsoft.com/office/powerpoint/2013/main/command">
      <pc:docMk/>
      <pc:sldMk cId="442826043" sldId="287"/>
    </pc:sldMkLst>
    <p188:txBody>
      <a:bodyPr/>
      <a:lstStyle/>
      <a:p>
        <a:r>
          <a:rPr lang="fr-CA"/>
          <a:t>Centre Karine sud Mireille, nord julie</a:t>
        </a:r>
      </a:p>
    </p188:txBody>
  </p188:cm>
</p188:cmLst>
</file>

<file path=ppt/comments/modernComment_151_A51F688F.xml><?xml version="1.0" encoding="utf-8"?>
<p188:cmLst xmlns:a="http://schemas.openxmlformats.org/drawingml/2006/main" xmlns:r="http://schemas.openxmlformats.org/officeDocument/2006/relationships" xmlns:p188="http://schemas.microsoft.com/office/powerpoint/2018/8/main">
  <p188:cm id="{BA48181D-7CD6-48AD-BD21-CCE685553B58}" authorId="{EA2731F4-5864-463C-B766-7C134E435FE1}" created="2024-01-16T20:26:01.968">
    <pc:sldMkLst xmlns:pc="http://schemas.microsoft.com/office/powerpoint/2013/main/command">
      <pc:docMk/>
      <pc:sldMk cId="2770299023" sldId="337"/>
    </pc:sldMkLst>
    <p188:txBody>
      <a:bodyPr/>
      <a:lstStyle/>
      <a:p>
        <a:r>
          <a:rPr lang="fr-CA"/>
          <a:t>Centre Kevin, sud Nathalie, nord: valérie</a:t>
        </a:r>
      </a:p>
    </p188:txBody>
  </p188:cm>
</p188:cmLst>
</file>

<file path=ppt/comments/modernComment_154_D4996471.xml><?xml version="1.0" encoding="utf-8"?>
<p188:cmLst xmlns:a="http://schemas.openxmlformats.org/drawingml/2006/main" xmlns:r="http://schemas.openxmlformats.org/officeDocument/2006/relationships" xmlns:p188="http://schemas.microsoft.com/office/powerpoint/2018/8/main">
  <p188:cm id="{163165F8-D910-4CB4-9A0B-AD083F4449DC}" authorId="{EA2731F4-5864-463C-B766-7C134E435FE1}" created="2024-01-16T20:57:35.514">
    <pc:sldMkLst xmlns:pc="http://schemas.microsoft.com/office/powerpoint/2013/main/command">
      <pc:docMk/>
      <pc:sldMk cId="3566822513" sldId="340"/>
    </pc:sldMkLst>
    <p188:txBody>
      <a:bodyPr/>
      <a:lstStyle/>
      <a:p>
        <a:r>
          <a:rPr lang="fr-CA"/>
          <a:t>Centre kevin, sud nathalie, nord julie</a:t>
        </a:r>
      </a:p>
    </p188:txBody>
  </p188:cm>
</p188:cmLst>
</file>

<file path=ppt/comments/modernComment_155_1823DCEA.xml><?xml version="1.0" encoding="utf-8"?>
<p188:cmLst xmlns:a="http://schemas.openxmlformats.org/drawingml/2006/main" xmlns:r="http://schemas.openxmlformats.org/officeDocument/2006/relationships" xmlns:p188="http://schemas.microsoft.com/office/powerpoint/2018/8/main">
  <p188:cm id="{531FBE3A-7157-40A6-930B-63F47D23E6F7}" authorId="{EA2731F4-5864-463C-B766-7C134E435FE1}" created="2024-01-16T21:04:31.687">
    <pc:sldMkLst xmlns:pc="http://schemas.microsoft.com/office/powerpoint/2013/main/command">
      <pc:docMk/>
      <pc:sldMk cId="405003498" sldId="341"/>
    </pc:sldMkLst>
    <p188:txBody>
      <a:bodyPr/>
      <a:lstStyle/>
      <a:p>
        <a:r>
          <a:rPr lang="fr-CA"/>
          <a:t>nancy</a:t>
        </a:r>
      </a:p>
    </p188:txBody>
  </p188:cm>
</p188:cmLst>
</file>

<file path=ppt/comments/modernComment_157_89A41F83.xml><?xml version="1.0" encoding="utf-8"?>
<p188:cmLst xmlns:a="http://schemas.openxmlformats.org/drawingml/2006/main" xmlns:r="http://schemas.openxmlformats.org/officeDocument/2006/relationships" xmlns:p188="http://schemas.microsoft.com/office/powerpoint/2018/8/main">
  <p188:cm id="{EC8BED70-7F89-4852-B21A-41E024FE34FE}" authorId="{EA2731F4-5864-463C-B766-7C134E435FE1}" created="2024-01-16T21:03:05.191">
    <pc:sldMkLst xmlns:pc="http://schemas.microsoft.com/office/powerpoint/2013/main/command">
      <pc:docMk/>
      <pc:sldMk cId="2309234563" sldId="343"/>
    </pc:sldMkLst>
    <p188:txBody>
      <a:bodyPr/>
      <a:lstStyle/>
      <a:p>
        <a:r>
          <a:rPr lang="fr-CA"/>
          <a:t>Centre karine, sud, mireille, nord valérie</a:t>
        </a:r>
      </a:p>
    </p188:txBody>
  </p188:cm>
</p188:cmLst>
</file>

<file path=ppt/comments/modernComment_158_D86CD503.xml><?xml version="1.0" encoding="utf-8"?>
<p188:cmLst xmlns:a="http://schemas.openxmlformats.org/drawingml/2006/main" xmlns:r="http://schemas.openxmlformats.org/officeDocument/2006/relationships" xmlns:p188="http://schemas.microsoft.com/office/powerpoint/2018/8/main">
  <p188:cm id="{76EA775C-F39A-4A4F-9233-B700661AD279}" authorId="{EA2731F4-5864-463C-B766-7C134E435FE1}" created="2024-01-16T21:00:45.962">
    <pc:sldMkLst xmlns:pc="http://schemas.microsoft.com/office/powerpoint/2013/main/command">
      <pc:docMk/>
      <pc:sldMk cId="3631011075" sldId="344"/>
    </pc:sldMkLst>
    <p188:txBody>
      <a:bodyPr/>
      <a:lstStyle/>
      <a:p>
        <a:r>
          <a:rPr lang="fr-CA"/>
          <a:t>Centre kevin, sud mireille, nord julie</a:t>
        </a:r>
      </a:p>
    </p188:txBody>
  </p188:cm>
</p188:cmLst>
</file>

<file path=ppt/comments/modernComment_166_F78AE8AD.xml><?xml version="1.0" encoding="utf-8"?>
<p188:cmLst xmlns:a="http://schemas.openxmlformats.org/drawingml/2006/main" xmlns:r="http://schemas.openxmlformats.org/officeDocument/2006/relationships" xmlns:p188="http://schemas.microsoft.com/office/powerpoint/2018/8/main">
  <p188:cm id="{E3228BDB-678D-4700-AFA7-BD662EB09DA2}" authorId="{EA2731F4-5864-463C-B766-7C134E435FE1}" created="2024-01-16T16:46:34.756">
    <pc:sldMkLst xmlns:pc="http://schemas.microsoft.com/office/powerpoint/2013/main/command">
      <pc:docMk/>
      <pc:sldMk cId="4153075885" sldId="358"/>
    </pc:sldMkLst>
    <p188:txBody>
      <a:bodyPr/>
      <a:lstStyle/>
      <a:p>
        <a:r>
          <a:rPr lang="fr-CA"/>
          <a:t>Nancy</a:t>
        </a:r>
      </a:p>
    </p188:txBody>
  </p188:cm>
</p188:cmLst>
</file>

<file path=ppt/comments/modernComment_173_A322DBB.xml><?xml version="1.0" encoding="utf-8"?>
<p188:cmLst xmlns:a="http://schemas.openxmlformats.org/drawingml/2006/main" xmlns:r="http://schemas.openxmlformats.org/officeDocument/2006/relationships" xmlns:p188="http://schemas.microsoft.com/office/powerpoint/2018/8/main">
  <p188:cm id="{1861A912-36CE-4110-8048-780DE435E1F4}" authorId="{EA2731F4-5864-463C-B766-7C134E435FE1}" created="2024-01-16T19:17:18.392">
    <pc:sldMkLst xmlns:pc="http://schemas.microsoft.com/office/powerpoint/2013/main/command">
      <pc:docMk/>
      <pc:sldMk cId="171060667" sldId="371"/>
    </pc:sldMkLst>
    <p188:txBody>
      <a:bodyPr/>
      <a:lstStyle/>
      <a:p>
        <a:r>
          <a:rPr lang="fr-CA"/>
          <a:t>nancy</a:t>
        </a:r>
      </a:p>
    </p188:txBody>
  </p188:cm>
</p188:cmLst>
</file>

<file path=ppt/comments/modernComment_174_3850F91F.xml><?xml version="1.0" encoding="utf-8"?>
<p188:cmLst xmlns:a="http://schemas.openxmlformats.org/drawingml/2006/main" xmlns:r="http://schemas.openxmlformats.org/officeDocument/2006/relationships" xmlns:p188="http://schemas.microsoft.com/office/powerpoint/2018/8/main">
  <p188:cm id="{7039174F-6644-4254-A946-6B5AE569E0AF}" authorId="{EA2731F4-5864-463C-B766-7C134E435FE1}" created="2024-01-16T19:34:02.987">
    <pc:sldMkLst xmlns:pc="http://schemas.microsoft.com/office/powerpoint/2013/main/command">
      <pc:docMk/>
      <pc:sldMk cId="944830751" sldId="372"/>
    </pc:sldMkLst>
    <p188:txBody>
      <a:bodyPr/>
      <a:lstStyle/>
      <a:p>
        <a:r>
          <a:rPr lang="fr-CA"/>
          <a:t>Bloc op salle de réveil
Bloc obstétrical
Unité de soins obstetricaux
hémodynamie</a:t>
        </a:r>
      </a:p>
    </p188:txBody>
  </p188:cm>
</p188:cmLst>
</file>

<file path=ppt/comments/modernComment_18E_FAA09E7E.xml><?xml version="1.0" encoding="utf-8"?>
<p188:cmLst xmlns:a="http://schemas.openxmlformats.org/drawingml/2006/main" xmlns:r="http://schemas.openxmlformats.org/officeDocument/2006/relationships" xmlns:p188="http://schemas.microsoft.com/office/powerpoint/2018/8/main">
  <p188:cm id="{3A5A64BA-FBF9-4C73-BEA3-E2A77C60EE7A}" authorId="{EA2731F4-5864-463C-B766-7C134E435FE1}" created="2024-01-16T19:00:11.010">
    <pc:sldMkLst xmlns:pc="http://schemas.microsoft.com/office/powerpoint/2013/main/command">
      <pc:docMk/>
      <pc:sldMk cId="4204830334" sldId="398"/>
    </pc:sldMkLst>
    <p188:txBody>
      <a:bodyPr/>
      <a:lstStyle/>
      <a:p>
        <a:r>
          <a:rPr lang="fr-CA"/>
          <a:t>Centre kevin, sud mireille, nord julie</a:t>
        </a:r>
      </a:p>
    </p188:txBody>
  </p188:cm>
</p188:cmLst>
</file>

<file path=ppt/comments/modernComment_18F_A95C9F6A.xml><?xml version="1.0" encoding="utf-8"?>
<p188:cmLst xmlns:a="http://schemas.openxmlformats.org/drawingml/2006/main" xmlns:r="http://schemas.openxmlformats.org/officeDocument/2006/relationships" xmlns:p188="http://schemas.microsoft.com/office/powerpoint/2018/8/main">
  <p188:cm id="{E23A9ED7-A286-4C67-8D3D-2954016E9C75}" authorId="{EA2731F4-5864-463C-B766-7C134E435FE1}" created="2024-01-16T20:59:38.591">
    <pc:sldMkLst xmlns:pc="http://schemas.microsoft.com/office/powerpoint/2013/main/command">
      <pc:docMk/>
      <pc:sldMk cId="2841419626" sldId="399"/>
    </pc:sldMkLst>
    <p188:txBody>
      <a:bodyPr/>
      <a:lstStyle/>
      <a:p>
        <a:r>
          <a:rPr lang="fr-CA"/>
          <a:t>Centre kevin, sud nathalie, nord julie</a:t>
        </a:r>
      </a:p>
    </p188:txBody>
  </p188:cm>
</p188:cmLst>
</file>

<file path=ppt/comments/modernComment_191_6BAE483.xml><?xml version="1.0" encoding="utf-8"?>
<p188:cmLst xmlns:a="http://schemas.openxmlformats.org/drawingml/2006/main" xmlns:r="http://schemas.openxmlformats.org/officeDocument/2006/relationships" xmlns:p188="http://schemas.microsoft.com/office/powerpoint/2018/8/main">
  <p188:cm id="{F9570AF9-BBFB-4639-99C5-A4D98D129436}" authorId="{EA2731F4-5864-463C-B766-7C134E435FE1}" created="2024-01-16T18:18:50.118">
    <pc:sldMkLst xmlns:pc="http://schemas.microsoft.com/office/powerpoint/2013/main/command">
      <pc:docMk/>
      <pc:sldMk cId="112911491" sldId="401"/>
    </pc:sldMkLst>
    <p188:txBody>
      <a:bodyPr/>
      <a:lstStyle/>
      <a:p>
        <a:r>
          <a:rPr lang="fr-CA"/>
          <a:t>Centre Kevin, sud Mireille, Nord julie</a:t>
        </a:r>
      </a:p>
    </p188:txBody>
  </p188:cm>
</p188:cmLst>
</file>

<file path=ppt/comments/modernComment_194_38C8FF1B.xml><?xml version="1.0" encoding="utf-8"?>
<p188:cmLst xmlns:a="http://schemas.openxmlformats.org/drawingml/2006/main" xmlns:r="http://schemas.openxmlformats.org/officeDocument/2006/relationships" xmlns:p188="http://schemas.microsoft.com/office/powerpoint/2018/8/main">
  <p188:cm id="{F75B9C95-BD3B-4096-9D9F-3E95B83B1DE6}" authorId="{EA2731F4-5864-463C-B766-7C134E435FE1}" created="2024-01-16T18:49:11.923">
    <pc:sldMkLst xmlns:pc="http://schemas.microsoft.com/office/powerpoint/2013/main/command">
      <pc:docMk/>
      <pc:sldMk cId="952696603" sldId="404"/>
    </pc:sldMkLst>
    <p188:txBody>
      <a:bodyPr/>
      <a:lstStyle/>
      <a:p>
        <a:r>
          <a:rPr lang="fr-CA"/>
          <a:t>Centre Karine, sud nathalie, nord valerie</a:t>
        </a:r>
      </a:p>
    </p188:txBody>
  </p188:cm>
</p188:cmLst>
</file>

<file path=ppt/comments/modernComment_1AE_E2DA8A59.xml><?xml version="1.0" encoding="utf-8"?>
<p188:cmLst xmlns:a="http://schemas.openxmlformats.org/drawingml/2006/main" xmlns:r="http://schemas.openxmlformats.org/officeDocument/2006/relationships" xmlns:p188="http://schemas.microsoft.com/office/powerpoint/2018/8/main">
  <p188:cm id="{9CA0B13F-ADC4-4D9B-B440-95DBFB5C9236}" authorId="{EA2731F4-5864-463C-B766-7C134E435FE1}" created="2024-01-16T20:44:38.332">
    <pc:sldMkLst xmlns:pc="http://schemas.microsoft.com/office/powerpoint/2013/main/command">
      <pc:docMk/>
      <pc:sldMk cId="3805973081" sldId="430"/>
    </pc:sldMkLst>
    <p188:txBody>
      <a:bodyPr/>
      <a:lstStyle/>
      <a:p>
        <a:r>
          <a:rPr lang="fr-CA"/>
          <a:t>Centre karine, sud mireille, nord valerie</a:t>
        </a:r>
      </a:p>
    </p188:txBody>
  </p188:cm>
</p188:cmLst>
</file>

<file path=ppt/comments/modernComment_1C1_5541E9DC.xml><?xml version="1.0" encoding="utf-8"?>
<p188:cmLst xmlns:a="http://schemas.openxmlformats.org/drawingml/2006/main" xmlns:r="http://schemas.openxmlformats.org/officeDocument/2006/relationships" xmlns:p188="http://schemas.microsoft.com/office/powerpoint/2018/8/main">
  <p188:cm id="{9FA8166C-E422-4085-A464-021DCA26550D}" authorId="{EA2731F4-5864-463C-B766-7C134E435FE1}" created="2024-01-16T20:25:17.188">
    <ac:deMkLst xmlns:ac="http://schemas.microsoft.com/office/drawing/2013/main/command">
      <pc:docMk xmlns:pc="http://schemas.microsoft.com/office/powerpoint/2013/main/command"/>
      <pc:sldMk xmlns:pc="http://schemas.microsoft.com/office/powerpoint/2013/main/command" cId="1430383068" sldId="449"/>
      <ac:spMk id="6" creationId="{AD8C30B9-F6BB-E4CC-C112-2CBCAAE7AF88}"/>
    </ac:deMkLst>
    <p188:txBody>
      <a:bodyPr/>
      <a:lstStyle/>
      <a:p>
        <a:r>
          <a:rPr lang="fr-CA"/>
          <a:t>Centre Karine, sud Mireille nord Valérie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0BC4105-D9A6-42F2-A7E0-4F3F0E51ACF7}" type="datetimeFigureOut">
              <a:rPr lang="fr-CA" smtClean="0"/>
              <a:t>2024-02-27</a:t>
            </a:fld>
            <a:endParaRPr lang="fr-CA"/>
          </a:p>
        </p:txBody>
      </p:sp>
      <p:sp>
        <p:nvSpPr>
          <p:cNvPr id="4" name="Espace réservé du pied de page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CDEAE80C-8EF9-48EF-B7F2-9DAF94F3F8FC}" type="slidenum">
              <a:rPr lang="fr-CA" smtClean="0"/>
              <a:t>‹N°›</a:t>
            </a:fld>
            <a:endParaRPr lang="fr-CA"/>
          </a:p>
        </p:txBody>
      </p:sp>
    </p:spTree>
    <p:extLst>
      <p:ext uri="{BB962C8B-B14F-4D97-AF65-F5344CB8AC3E}">
        <p14:creationId xmlns:p14="http://schemas.microsoft.com/office/powerpoint/2010/main" val="2684080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319" cy="469721"/>
          </a:xfrm>
          <a:prstGeom prst="rect">
            <a:avLst/>
          </a:prstGeom>
        </p:spPr>
        <p:txBody>
          <a:bodyPr vert="horz" lIns="84564" tIns="42282" rIns="84564" bIns="42282" rtlCol="0"/>
          <a:lstStyle>
            <a:lvl1pPr algn="l">
              <a:defRPr sz="1100"/>
            </a:lvl1pPr>
          </a:lstStyle>
          <a:p>
            <a:endParaRPr lang="fr-CA"/>
          </a:p>
        </p:txBody>
      </p:sp>
      <p:sp>
        <p:nvSpPr>
          <p:cNvPr id="3" name="Espace réservé de la date 2"/>
          <p:cNvSpPr>
            <a:spLocks noGrp="1"/>
          </p:cNvSpPr>
          <p:nvPr>
            <p:ph type="dt" idx="1"/>
          </p:nvPr>
        </p:nvSpPr>
        <p:spPr>
          <a:xfrm>
            <a:off x="4022706" y="0"/>
            <a:ext cx="3078319" cy="469721"/>
          </a:xfrm>
          <a:prstGeom prst="rect">
            <a:avLst/>
          </a:prstGeom>
        </p:spPr>
        <p:txBody>
          <a:bodyPr vert="horz" lIns="84564" tIns="42282" rIns="84564" bIns="42282" rtlCol="0"/>
          <a:lstStyle>
            <a:lvl1pPr algn="r">
              <a:defRPr sz="1100"/>
            </a:lvl1pPr>
          </a:lstStyle>
          <a:p>
            <a:fld id="{C008AA1D-A6A2-41F7-A07A-58C5D6C41A0D}" type="datetimeFigureOut">
              <a:rPr lang="fr-CA" smtClean="0"/>
              <a:t>2024-02-27</a:t>
            </a:fld>
            <a:endParaRPr lang="fr-CA"/>
          </a:p>
        </p:txBody>
      </p:sp>
      <p:sp>
        <p:nvSpPr>
          <p:cNvPr id="4" name="Espace réservé de l'image des diapositives 3"/>
          <p:cNvSpPr>
            <a:spLocks noGrp="1" noRot="1" noChangeAspect="1"/>
          </p:cNvSpPr>
          <p:nvPr>
            <p:ph type="sldImg" idx="2"/>
          </p:nvPr>
        </p:nvSpPr>
        <p:spPr>
          <a:xfrm>
            <a:off x="1273175" y="703263"/>
            <a:ext cx="4556125" cy="3521075"/>
          </a:xfrm>
          <a:prstGeom prst="rect">
            <a:avLst/>
          </a:prstGeom>
          <a:noFill/>
          <a:ln w="12700">
            <a:solidFill>
              <a:prstClr val="black"/>
            </a:solidFill>
          </a:ln>
        </p:spPr>
        <p:txBody>
          <a:bodyPr vert="horz" lIns="84564" tIns="42282" rIns="84564" bIns="42282" rtlCol="0" anchor="ctr"/>
          <a:lstStyle/>
          <a:p>
            <a:endParaRPr lang="fr-CA"/>
          </a:p>
        </p:txBody>
      </p:sp>
      <p:sp>
        <p:nvSpPr>
          <p:cNvPr id="5" name="Espace réservé des commentaires 4"/>
          <p:cNvSpPr>
            <a:spLocks noGrp="1"/>
          </p:cNvSpPr>
          <p:nvPr>
            <p:ph type="body" sz="quarter" idx="3"/>
          </p:nvPr>
        </p:nvSpPr>
        <p:spPr>
          <a:xfrm>
            <a:off x="710828" y="4460119"/>
            <a:ext cx="5680819" cy="4224518"/>
          </a:xfrm>
          <a:prstGeom prst="rect">
            <a:avLst/>
          </a:prstGeom>
        </p:spPr>
        <p:txBody>
          <a:bodyPr vert="horz" lIns="84564" tIns="42282" rIns="84564" bIns="4228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1" y="8917273"/>
            <a:ext cx="3078319" cy="469721"/>
          </a:xfrm>
          <a:prstGeom prst="rect">
            <a:avLst/>
          </a:prstGeom>
        </p:spPr>
        <p:txBody>
          <a:bodyPr vert="horz" lIns="84564" tIns="42282" rIns="84564" bIns="42282" rtlCol="0" anchor="b"/>
          <a:lstStyle>
            <a:lvl1pPr algn="l">
              <a:defRPr sz="1100"/>
            </a:lvl1pPr>
          </a:lstStyle>
          <a:p>
            <a:endParaRPr lang="fr-CA"/>
          </a:p>
        </p:txBody>
      </p:sp>
      <p:sp>
        <p:nvSpPr>
          <p:cNvPr id="7" name="Espace réservé du numéro de diapositive 6"/>
          <p:cNvSpPr>
            <a:spLocks noGrp="1"/>
          </p:cNvSpPr>
          <p:nvPr>
            <p:ph type="sldNum" sz="quarter" idx="5"/>
          </p:nvPr>
        </p:nvSpPr>
        <p:spPr>
          <a:xfrm>
            <a:off x="4022706" y="8917273"/>
            <a:ext cx="3078319" cy="469721"/>
          </a:xfrm>
          <a:prstGeom prst="rect">
            <a:avLst/>
          </a:prstGeom>
        </p:spPr>
        <p:txBody>
          <a:bodyPr vert="horz" lIns="84564" tIns="42282" rIns="84564" bIns="42282" rtlCol="0" anchor="b"/>
          <a:lstStyle>
            <a:lvl1pPr algn="r">
              <a:defRPr sz="1100"/>
            </a:lvl1pPr>
          </a:lstStyle>
          <a:p>
            <a:fld id="{BF6B7218-AC94-4B73-A4E0-B35B0D87D33D}" type="slidenum">
              <a:rPr lang="fr-CA" smtClean="0"/>
              <a:t>‹N°›</a:t>
            </a:fld>
            <a:endParaRPr lang="fr-CA"/>
          </a:p>
        </p:txBody>
      </p:sp>
    </p:spTree>
    <p:extLst>
      <p:ext uri="{BB962C8B-B14F-4D97-AF65-F5344CB8AC3E}">
        <p14:creationId xmlns:p14="http://schemas.microsoft.com/office/powerpoint/2010/main" val="262800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41</a:t>
            </a:fld>
            <a:endParaRPr lang="fr-CA"/>
          </a:p>
        </p:txBody>
      </p:sp>
    </p:spTree>
    <p:extLst>
      <p:ext uri="{BB962C8B-B14F-4D97-AF65-F5344CB8AC3E}">
        <p14:creationId xmlns:p14="http://schemas.microsoft.com/office/powerpoint/2010/main" val="182703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42</a:t>
            </a:fld>
            <a:endParaRPr lang="fr-CA"/>
          </a:p>
        </p:txBody>
      </p:sp>
    </p:spTree>
    <p:extLst>
      <p:ext uri="{BB962C8B-B14F-4D97-AF65-F5344CB8AC3E}">
        <p14:creationId xmlns:p14="http://schemas.microsoft.com/office/powerpoint/2010/main" val="365784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112</a:t>
            </a:fld>
            <a:endParaRPr lang="fr-CA"/>
          </a:p>
        </p:txBody>
      </p:sp>
    </p:spTree>
    <p:extLst>
      <p:ext uri="{BB962C8B-B14F-4D97-AF65-F5344CB8AC3E}">
        <p14:creationId xmlns:p14="http://schemas.microsoft.com/office/powerpoint/2010/main" val="4285067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113</a:t>
            </a:fld>
            <a:endParaRPr lang="fr-CA"/>
          </a:p>
        </p:txBody>
      </p:sp>
    </p:spTree>
    <p:extLst>
      <p:ext uri="{BB962C8B-B14F-4D97-AF65-F5344CB8AC3E}">
        <p14:creationId xmlns:p14="http://schemas.microsoft.com/office/powerpoint/2010/main" val="178529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114</a:t>
            </a:fld>
            <a:endParaRPr lang="fr-CA"/>
          </a:p>
        </p:txBody>
      </p:sp>
    </p:spTree>
    <p:extLst>
      <p:ext uri="{BB962C8B-B14F-4D97-AF65-F5344CB8AC3E}">
        <p14:creationId xmlns:p14="http://schemas.microsoft.com/office/powerpoint/2010/main" val="131313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116</a:t>
            </a:fld>
            <a:endParaRPr lang="fr-CA"/>
          </a:p>
        </p:txBody>
      </p:sp>
    </p:spTree>
    <p:extLst>
      <p:ext uri="{BB962C8B-B14F-4D97-AF65-F5344CB8AC3E}">
        <p14:creationId xmlns:p14="http://schemas.microsoft.com/office/powerpoint/2010/main" val="129793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117</a:t>
            </a:fld>
            <a:endParaRPr lang="fr-CA"/>
          </a:p>
        </p:txBody>
      </p:sp>
    </p:spTree>
    <p:extLst>
      <p:ext uri="{BB962C8B-B14F-4D97-AF65-F5344CB8AC3E}">
        <p14:creationId xmlns:p14="http://schemas.microsoft.com/office/powerpoint/2010/main" val="367726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118</a:t>
            </a:fld>
            <a:endParaRPr lang="fr-CA"/>
          </a:p>
        </p:txBody>
      </p:sp>
    </p:spTree>
    <p:extLst>
      <p:ext uri="{BB962C8B-B14F-4D97-AF65-F5344CB8AC3E}">
        <p14:creationId xmlns:p14="http://schemas.microsoft.com/office/powerpoint/2010/main" val="261000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119</a:t>
            </a:fld>
            <a:endParaRPr lang="fr-CA"/>
          </a:p>
        </p:txBody>
      </p:sp>
    </p:spTree>
    <p:extLst>
      <p:ext uri="{BB962C8B-B14F-4D97-AF65-F5344CB8AC3E}">
        <p14:creationId xmlns:p14="http://schemas.microsoft.com/office/powerpoint/2010/main" val="1705763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133</a:t>
            </a:fld>
            <a:endParaRPr lang="fr-CA"/>
          </a:p>
        </p:txBody>
      </p:sp>
    </p:spTree>
    <p:extLst>
      <p:ext uri="{BB962C8B-B14F-4D97-AF65-F5344CB8AC3E}">
        <p14:creationId xmlns:p14="http://schemas.microsoft.com/office/powerpoint/2010/main" val="193306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134</a:t>
            </a:fld>
            <a:endParaRPr lang="fr-CA"/>
          </a:p>
        </p:txBody>
      </p:sp>
    </p:spTree>
    <p:extLst>
      <p:ext uri="{BB962C8B-B14F-4D97-AF65-F5344CB8AC3E}">
        <p14:creationId xmlns:p14="http://schemas.microsoft.com/office/powerpoint/2010/main" val="335003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135</a:t>
            </a:fld>
            <a:endParaRPr lang="fr-CA"/>
          </a:p>
        </p:txBody>
      </p:sp>
    </p:spTree>
    <p:extLst>
      <p:ext uri="{BB962C8B-B14F-4D97-AF65-F5344CB8AC3E}">
        <p14:creationId xmlns:p14="http://schemas.microsoft.com/office/powerpoint/2010/main" val="1252956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136</a:t>
            </a:fld>
            <a:endParaRPr lang="fr-CA"/>
          </a:p>
        </p:txBody>
      </p:sp>
    </p:spTree>
    <p:extLst>
      <p:ext uri="{BB962C8B-B14F-4D97-AF65-F5344CB8AC3E}">
        <p14:creationId xmlns:p14="http://schemas.microsoft.com/office/powerpoint/2010/main" val="2422246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137</a:t>
            </a:fld>
            <a:endParaRPr lang="fr-CA"/>
          </a:p>
        </p:txBody>
      </p:sp>
    </p:spTree>
    <p:extLst>
      <p:ext uri="{BB962C8B-B14F-4D97-AF65-F5344CB8AC3E}">
        <p14:creationId xmlns:p14="http://schemas.microsoft.com/office/powerpoint/2010/main" val="1318533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15f95f4d_0_0:notes"/>
          <p:cNvSpPr txBox="1">
            <a:spLocks noGrp="1"/>
          </p:cNvSpPr>
          <p:nvPr>
            <p:ph type="body" idx="1"/>
          </p:nvPr>
        </p:nvSpPr>
        <p:spPr>
          <a:xfrm>
            <a:off x="710248" y="4459526"/>
            <a:ext cx="5681980" cy="4224814"/>
          </a:xfrm>
          <a:prstGeom prst="rect">
            <a:avLst/>
          </a:prstGeom>
        </p:spPr>
        <p:txBody>
          <a:bodyPr spcFirstLastPara="1" wrap="square" lIns="87128" tIns="87128" rIns="87128" bIns="87128" anchor="t" anchorCtr="0">
            <a:noAutofit/>
          </a:bodyPr>
          <a:lstStyle/>
          <a:p>
            <a:endParaRPr/>
          </a:p>
        </p:txBody>
      </p:sp>
      <p:sp>
        <p:nvSpPr>
          <p:cNvPr id="218" name="Google Shape;218;gd315f95f4d_0_0:notes"/>
          <p:cNvSpPr>
            <a:spLocks noGrp="1" noRot="1" noChangeAspect="1"/>
          </p:cNvSpPr>
          <p:nvPr>
            <p:ph type="sldImg" idx="2"/>
          </p:nvPr>
        </p:nvSpPr>
        <p:spPr>
          <a:xfrm>
            <a:off x="1274763" y="704850"/>
            <a:ext cx="45529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33</a:t>
            </a:fld>
            <a:endParaRPr lang="fr-CA"/>
          </a:p>
        </p:txBody>
      </p:sp>
    </p:spTree>
    <p:extLst>
      <p:ext uri="{BB962C8B-B14F-4D97-AF65-F5344CB8AC3E}">
        <p14:creationId xmlns:p14="http://schemas.microsoft.com/office/powerpoint/2010/main" val="243672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EC87BE-B25A-4427-8E1C-86376AE7DF18}" type="slidenum">
              <a:rPr lang="fr-CA" smtClean="0"/>
              <a:t>40</a:t>
            </a:fld>
            <a:endParaRPr lang="fr-CA"/>
          </a:p>
        </p:txBody>
      </p:sp>
    </p:spTree>
    <p:extLst>
      <p:ext uri="{BB962C8B-B14F-4D97-AF65-F5344CB8AC3E}">
        <p14:creationId xmlns:p14="http://schemas.microsoft.com/office/powerpoint/2010/main" val="148176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1"/>
        <p:cNvGrpSpPr/>
        <p:nvPr/>
      </p:nvGrpSpPr>
      <p:grpSpPr>
        <a:xfrm>
          <a:off x="0" y="0"/>
          <a:ext cx="0" cy="0"/>
          <a:chOff x="0" y="0"/>
          <a:chExt cx="0" cy="0"/>
        </a:xfrm>
      </p:grpSpPr>
      <p:sp>
        <p:nvSpPr>
          <p:cNvPr id="12" name="Google Shape;12;p37"/>
          <p:cNvSpPr txBox="1">
            <a:spLocks noGrp="1"/>
          </p:cNvSpPr>
          <p:nvPr>
            <p:ph type="ctrTitle"/>
          </p:nvPr>
        </p:nvSpPr>
        <p:spPr>
          <a:xfrm>
            <a:off x="1257300" y="1272011"/>
            <a:ext cx="7543800" cy="27059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7"/>
          <p:cNvSpPr txBox="1">
            <a:spLocks noGrp="1"/>
          </p:cNvSpPr>
          <p:nvPr>
            <p:ph type="subTitle" idx="1"/>
          </p:nvPr>
        </p:nvSpPr>
        <p:spPr>
          <a:xfrm>
            <a:off x="1257300" y="4082310"/>
            <a:ext cx="7543800" cy="18765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7"/>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7"/>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320437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68"/>
        <p:cNvGrpSpPr/>
        <p:nvPr/>
      </p:nvGrpSpPr>
      <p:grpSpPr>
        <a:xfrm>
          <a:off x="0" y="0"/>
          <a:ext cx="0" cy="0"/>
          <a:chOff x="0" y="0"/>
          <a:chExt cx="0" cy="0"/>
        </a:xfrm>
      </p:grpSpPr>
      <p:sp>
        <p:nvSpPr>
          <p:cNvPr id="69" name="Google Shape;69;p46"/>
          <p:cNvSpPr txBox="1">
            <a:spLocks noGrp="1"/>
          </p:cNvSpPr>
          <p:nvPr>
            <p:ph type="title"/>
          </p:nvPr>
        </p:nvSpPr>
        <p:spPr>
          <a:xfrm>
            <a:off x="691515" y="413812"/>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6"/>
          <p:cNvSpPr txBox="1">
            <a:spLocks noGrp="1"/>
          </p:cNvSpPr>
          <p:nvPr>
            <p:ph type="body" idx="1"/>
          </p:nvPr>
        </p:nvSpPr>
        <p:spPr>
          <a:xfrm rot="5400000">
            <a:off x="2563442" y="197115"/>
            <a:ext cx="4931516" cy="86753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6"/>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342134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989089" y="2622765"/>
            <a:ext cx="6586750" cy="2168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88539" y="516784"/>
            <a:ext cx="6586750" cy="63807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7"/>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215379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re et contenu">
  <p:cSld name="1_Titre et contenu">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gd542a1baf3_0_84"/>
          <p:cNvSpPr txBox="1">
            <a:spLocks noGrp="1"/>
          </p:cNvSpPr>
          <p:nvPr>
            <p:ph type="title"/>
          </p:nvPr>
        </p:nvSpPr>
        <p:spPr>
          <a:xfrm>
            <a:off x="2" y="0"/>
            <a:ext cx="7574243" cy="1498040"/>
          </a:xfrm>
          <a:prstGeom prst="rect">
            <a:avLst/>
          </a:prstGeom>
          <a:solidFill>
            <a:srgbClr val="FF3333"/>
          </a:solidFill>
          <a:ln>
            <a:noFill/>
          </a:ln>
        </p:spPr>
        <p:txBody>
          <a:bodyPr spcFirstLastPara="1" wrap="square" lIns="288000" tIns="144000" rIns="91425" bIns="0" anchor="ctr" anchorCtr="0">
            <a:normAutofit/>
          </a:bodyPr>
          <a:lstStyle>
            <a:lvl1pPr lvl="0" algn="l" rtl="0">
              <a:lnSpc>
                <a:spcPct val="90000"/>
              </a:lnSpc>
              <a:spcBef>
                <a:spcPts val="0"/>
              </a:spcBef>
              <a:spcAft>
                <a:spcPts val="0"/>
              </a:spcAft>
              <a:buClr>
                <a:schemeClr val="lt1"/>
              </a:buClr>
              <a:buSzPts val="3200"/>
              <a:buFont typeface="Poppins Medium"/>
              <a:buNone/>
              <a:defRPr sz="3200" b="0" i="0">
                <a:solidFill>
                  <a:schemeClr val="lt1"/>
                </a:solidFill>
                <a:latin typeface="Poppins Medium"/>
                <a:ea typeface="Poppins Medium"/>
                <a:cs typeface="Poppins Medium"/>
                <a:sym typeface="Poppins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gd542a1baf3_0_84"/>
          <p:cNvSpPr txBox="1">
            <a:spLocks noGrp="1"/>
          </p:cNvSpPr>
          <p:nvPr>
            <p:ph type="body" idx="1"/>
          </p:nvPr>
        </p:nvSpPr>
        <p:spPr>
          <a:xfrm>
            <a:off x="0" y="1591117"/>
            <a:ext cx="10058400" cy="5275780"/>
          </a:xfrm>
          <a:prstGeom prst="rect">
            <a:avLst/>
          </a:prstGeom>
          <a:noFill/>
          <a:ln>
            <a:noFill/>
          </a:ln>
        </p:spPr>
        <p:txBody>
          <a:bodyPr spcFirstLastPara="1" wrap="square" lIns="720000" tIns="288000" rIns="720000" bIns="288000" anchor="ctr"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 name="Google Shape;83;gd542a1baf3_0_84"/>
          <p:cNvSpPr txBox="1">
            <a:spLocks noGrp="1"/>
          </p:cNvSpPr>
          <p:nvPr>
            <p:ph type="sldNum" idx="12"/>
          </p:nvPr>
        </p:nvSpPr>
        <p:spPr>
          <a:xfrm>
            <a:off x="9547860" y="6866929"/>
            <a:ext cx="433125" cy="905420"/>
          </a:xfrm>
          <a:prstGeom prst="rect">
            <a:avLst/>
          </a:prstGeom>
          <a:noFill/>
          <a:ln>
            <a:noFill/>
          </a:ln>
        </p:spPr>
        <p:txBody>
          <a:bodyPr spcFirstLastPara="1" wrap="square" lIns="144000" tIns="0" rIns="144000" bIns="0" anchor="ctr" anchorCtr="0">
            <a:noAutofit/>
          </a:bodyPr>
          <a:lstStyle>
            <a:lvl1pPr marL="0" lvl="0" indent="0" algn="r" rtl="0">
              <a:spcBef>
                <a:spcPts val="0"/>
              </a:spcBef>
              <a:buNone/>
              <a:defRPr sz="1200" b="1" i="0" u="none" strike="noStrike" cap="none">
                <a:solidFill>
                  <a:srgbClr val="888888"/>
                </a:solidFill>
                <a:latin typeface="Poppins"/>
                <a:ea typeface="Poppins"/>
                <a:cs typeface="Poppins"/>
                <a:sym typeface="Poppins"/>
              </a:defRPr>
            </a:lvl1pPr>
            <a:lvl2pPr marL="0" lvl="1" indent="0" algn="r" rtl="0">
              <a:spcBef>
                <a:spcPts val="0"/>
              </a:spcBef>
              <a:buNone/>
              <a:defRPr sz="1200" b="1" i="0" u="none" strike="noStrike" cap="none">
                <a:solidFill>
                  <a:srgbClr val="888888"/>
                </a:solidFill>
                <a:latin typeface="Poppins"/>
                <a:ea typeface="Poppins"/>
                <a:cs typeface="Poppins"/>
                <a:sym typeface="Poppins"/>
              </a:defRPr>
            </a:lvl2pPr>
            <a:lvl3pPr marL="0" lvl="2" indent="0" algn="r" rtl="0">
              <a:spcBef>
                <a:spcPts val="0"/>
              </a:spcBef>
              <a:buNone/>
              <a:defRPr sz="1200" b="1" i="0" u="none" strike="noStrike" cap="none">
                <a:solidFill>
                  <a:srgbClr val="888888"/>
                </a:solidFill>
                <a:latin typeface="Poppins"/>
                <a:ea typeface="Poppins"/>
                <a:cs typeface="Poppins"/>
                <a:sym typeface="Poppins"/>
              </a:defRPr>
            </a:lvl3pPr>
            <a:lvl4pPr marL="0" lvl="3" indent="0" algn="r" rtl="0">
              <a:spcBef>
                <a:spcPts val="0"/>
              </a:spcBef>
              <a:buNone/>
              <a:defRPr sz="1200" b="1" i="0" u="none" strike="noStrike" cap="none">
                <a:solidFill>
                  <a:srgbClr val="888888"/>
                </a:solidFill>
                <a:latin typeface="Poppins"/>
                <a:ea typeface="Poppins"/>
                <a:cs typeface="Poppins"/>
                <a:sym typeface="Poppins"/>
              </a:defRPr>
            </a:lvl4pPr>
            <a:lvl5pPr marL="0" lvl="4" indent="0" algn="r" rtl="0">
              <a:spcBef>
                <a:spcPts val="0"/>
              </a:spcBef>
              <a:buNone/>
              <a:defRPr sz="1200" b="1" i="0" u="none" strike="noStrike" cap="none">
                <a:solidFill>
                  <a:srgbClr val="888888"/>
                </a:solidFill>
                <a:latin typeface="Poppins"/>
                <a:ea typeface="Poppins"/>
                <a:cs typeface="Poppins"/>
                <a:sym typeface="Poppins"/>
              </a:defRPr>
            </a:lvl5pPr>
            <a:lvl6pPr marL="0" lvl="5" indent="0" algn="r" rtl="0">
              <a:spcBef>
                <a:spcPts val="0"/>
              </a:spcBef>
              <a:buNone/>
              <a:defRPr sz="1200" b="1" i="0" u="none" strike="noStrike" cap="none">
                <a:solidFill>
                  <a:srgbClr val="888888"/>
                </a:solidFill>
                <a:latin typeface="Poppins"/>
                <a:ea typeface="Poppins"/>
                <a:cs typeface="Poppins"/>
                <a:sym typeface="Poppins"/>
              </a:defRPr>
            </a:lvl6pPr>
            <a:lvl7pPr marL="0" lvl="6" indent="0" algn="r" rtl="0">
              <a:spcBef>
                <a:spcPts val="0"/>
              </a:spcBef>
              <a:buNone/>
              <a:defRPr sz="1200" b="1" i="0" u="none" strike="noStrike" cap="none">
                <a:solidFill>
                  <a:srgbClr val="888888"/>
                </a:solidFill>
                <a:latin typeface="Poppins"/>
                <a:ea typeface="Poppins"/>
                <a:cs typeface="Poppins"/>
                <a:sym typeface="Poppins"/>
              </a:defRPr>
            </a:lvl7pPr>
            <a:lvl8pPr marL="0" lvl="7" indent="0" algn="r" rtl="0">
              <a:spcBef>
                <a:spcPts val="0"/>
              </a:spcBef>
              <a:buNone/>
              <a:defRPr sz="1200" b="1" i="0" u="none" strike="noStrike" cap="none">
                <a:solidFill>
                  <a:srgbClr val="888888"/>
                </a:solidFill>
                <a:latin typeface="Poppins"/>
                <a:ea typeface="Poppins"/>
                <a:cs typeface="Poppins"/>
                <a:sym typeface="Poppins"/>
              </a:defRPr>
            </a:lvl8pPr>
            <a:lvl9pPr marL="0" lvl="8" indent="0" algn="r" rtl="0">
              <a:spcBef>
                <a:spcPts val="0"/>
              </a:spcBef>
              <a:buNone/>
              <a:defRPr sz="1200" b="1" i="0" u="none" strike="noStrike" cap="none">
                <a:solidFill>
                  <a:srgbClr val="888888"/>
                </a:solidFill>
                <a:latin typeface="Poppins"/>
                <a:ea typeface="Poppins"/>
                <a:cs typeface="Poppins"/>
                <a:sym typeface="Poppins"/>
              </a:defRPr>
            </a:lvl9pPr>
          </a:lstStyle>
          <a:p>
            <a:fld id="{00000000-1234-1234-1234-123412341234}" type="slidenum">
              <a:rPr lang="fr-CA"/>
              <a:pPr/>
              <a:t>‹N°›</a:t>
            </a:fld>
            <a:endParaRPr/>
          </a:p>
        </p:txBody>
      </p:sp>
    </p:spTree>
    <p:extLst>
      <p:ext uri="{BB962C8B-B14F-4D97-AF65-F5344CB8AC3E}">
        <p14:creationId xmlns:p14="http://schemas.microsoft.com/office/powerpoint/2010/main" val="246921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50" b="1" i="0">
                <a:solidFill>
                  <a:srgbClr val="FF2F2F"/>
                </a:solidFill>
                <a:latin typeface="Arial"/>
                <a:cs typeface="Arial"/>
              </a:defRPr>
            </a:lvl1pPr>
          </a:lstStyle>
          <a:p>
            <a:pPr marL="12700">
              <a:lnSpc>
                <a:spcPts val="2665"/>
              </a:lnSpc>
            </a:pPr>
            <a:endParaRPr sz="2350">
              <a:latin typeface="Times New Roman"/>
              <a:cs typeface="Times New Roman"/>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srgbClr val="000000">
                  <a:tint val="75000"/>
                </a:srgbClr>
              </a:solidFill>
            </a:endParaRPr>
          </a:p>
        </p:txBody>
      </p:sp>
      <p:sp>
        <p:nvSpPr>
          <p:cNvPr id="4" name="Holder 4"/>
          <p:cNvSpPr>
            <a:spLocks noGrp="1"/>
          </p:cNvSpPr>
          <p:nvPr>
            <p:ph type="sldNum" sz="quarter" idx="7"/>
          </p:nvPr>
        </p:nvSpPr>
        <p:spPr/>
        <p:txBody>
          <a:bodyPr lIns="0" tIns="0" rIns="0" bIns="0"/>
          <a:lstStyle>
            <a:lvl1pPr>
              <a:defRPr sz="1650" b="0" i="0">
                <a:solidFill>
                  <a:schemeClr val="tx1"/>
                </a:solidFill>
                <a:latin typeface="Arial"/>
                <a:cs typeface="Arial"/>
              </a:defRPr>
            </a:lvl1pPr>
          </a:lstStyle>
          <a:p>
            <a:pPr marL="38100">
              <a:spcBef>
                <a:spcPts val="10"/>
              </a:spcBef>
            </a:pPr>
            <a:fld id="{81D60167-4931-47E6-BA6A-407CBD079E47}" type="slidenum">
              <a:rPr spc="-185" dirty="0">
                <a:solidFill>
                  <a:srgbClr val="000000"/>
                </a:solidFill>
              </a:rPr>
              <a:pPr marL="38100">
                <a:spcBef>
                  <a:spcPts val="10"/>
                </a:spcBef>
              </a:pPr>
              <a:t>‹N°›</a:t>
            </a:fld>
            <a:endParaRPr spc="-185" dirty="0">
              <a:solidFill>
                <a:srgbClr val="000000"/>
              </a:solidFill>
            </a:endParaRPr>
          </a:p>
        </p:txBody>
      </p:sp>
    </p:spTree>
    <p:extLst>
      <p:ext uri="{BB962C8B-B14F-4D97-AF65-F5344CB8AC3E}">
        <p14:creationId xmlns:p14="http://schemas.microsoft.com/office/powerpoint/2010/main" val="154618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100" b="0" i="0">
                <a:solidFill>
                  <a:srgbClr val="878787"/>
                </a:solidFill>
                <a:latin typeface="Calibri"/>
                <a:cs typeface="Calibri"/>
              </a:defRPr>
            </a:lvl1pPr>
          </a:lstStyle>
          <a:p>
            <a:pPr marL="38100">
              <a:lnSpc>
                <a:spcPts val="1150"/>
              </a:lnSpc>
            </a:pPr>
            <a:fld id="{81D60167-4931-47E6-BA6A-407CBD079E47}" type="slidenum">
              <a:rPr spc="25" dirty="0"/>
              <a:pPr marL="38100">
                <a:lnSpc>
                  <a:spcPts val="1150"/>
                </a:lnSpc>
              </a:pPr>
              <a:t>‹N°›</a:t>
            </a:fld>
            <a:endParaRPr spc="25" dirty="0"/>
          </a:p>
        </p:txBody>
      </p:sp>
    </p:spTree>
    <p:extLst>
      <p:ext uri="{BB962C8B-B14F-4D97-AF65-F5344CB8AC3E}">
        <p14:creationId xmlns:p14="http://schemas.microsoft.com/office/powerpoint/2010/main" val="196302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100" b="0" i="0">
                <a:solidFill>
                  <a:srgbClr val="878787"/>
                </a:solidFill>
                <a:latin typeface="Calibri"/>
                <a:cs typeface="Calibri"/>
              </a:defRPr>
            </a:lvl1pPr>
          </a:lstStyle>
          <a:p>
            <a:pPr marL="38100">
              <a:lnSpc>
                <a:spcPts val="1150"/>
              </a:lnSpc>
            </a:pPr>
            <a:fld id="{81D60167-4931-47E6-BA6A-407CBD079E47}" type="slidenum">
              <a:rPr spc="25" dirty="0"/>
              <a:pPr marL="38100">
                <a:lnSpc>
                  <a:spcPts val="1150"/>
                </a:lnSpc>
              </a:pPr>
              <a:t>‹N°›</a:t>
            </a:fld>
            <a:endParaRPr spc="25" dirty="0"/>
          </a:p>
        </p:txBody>
      </p:sp>
    </p:spTree>
    <p:extLst>
      <p:ext uri="{BB962C8B-B14F-4D97-AF65-F5344CB8AC3E}">
        <p14:creationId xmlns:p14="http://schemas.microsoft.com/office/powerpoint/2010/main" val="79877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100" b="0" i="0">
                <a:solidFill>
                  <a:srgbClr val="878787"/>
                </a:solidFill>
                <a:latin typeface="Calibri"/>
                <a:cs typeface="Calibri"/>
              </a:defRPr>
            </a:lvl1pPr>
          </a:lstStyle>
          <a:p>
            <a:pPr marL="38100">
              <a:lnSpc>
                <a:spcPts val="1150"/>
              </a:lnSpc>
            </a:pPr>
            <a:fld id="{81D60167-4931-47E6-BA6A-407CBD079E47}" type="slidenum">
              <a:rPr spc="25" dirty="0"/>
              <a:pPr marL="38100">
                <a:lnSpc>
                  <a:spcPts val="1150"/>
                </a:lnSpc>
              </a:pPr>
              <a:t>‹N°›</a:t>
            </a:fld>
            <a:endParaRPr spc="25" dirty="0"/>
          </a:p>
        </p:txBody>
      </p:sp>
    </p:spTree>
    <p:extLst>
      <p:ext uri="{BB962C8B-B14F-4D97-AF65-F5344CB8AC3E}">
        <p14:creationId xmlns:p14="http://schemas.microsoft.com/office/powerpoint/2010/main" val="365298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100" b="0" i="0">
                <a:solidFill>
                  <a:srgbClr val="878787"/>
                </a:solidFill>
                <a:latin typeface="Calibri"/>
                <a:cs typeface="Calibri"/>
              </a:defRPr>
            </a:lvl1pPr>
          </a:lstStyle>
          <a:p>
            <a:pPr marL="38100">
              <a:lnSpc>
                <a:spcPts val="1150"/>
              </a:lnSpc>
            </a:pPr>
            <a:fld id="{81D60167-4931-47E6-BA6A-407CBD079E47}" type="slidenum">
              <a:rPr spc="25" dirty="0"/>
              <a:pPr marL="38100">
                <a:lnSpc>
                  <a:spcPts val="1150"/>
                </a:lnSpc>
              </a:pPr>
              <a:t>‹N°›</a:t>
            </a:fld>
            <a:endParaRPr spc="25" dirty="0"/>
          </a:p>
        </p:txBody>
      </p:sp>
    </p:spTree>
    <p:extLst>
      <p:ext uri="{BB962C8B-B14F-4D97-AF65-F5344CB8AC3E}">
        <p14:creationId xmlns:p14="http://schemas.microsoft.com/office/powerpoint/2010/main" val="1912308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100" b="0" i="0">
                <a:solidFill>
                  <a:srgbClr val="878787"/>
                </a:solidFill>
                <a:latin typeface="Calibri"/>
                <a:cs typeface="Calibri"/>
              </a:defRPr>
            </a:lvl1pPr>
          </a:lstStyle>
          <a:p>
            <a:pPr marL="38100">
              <a:lnSpc>
                <a:spcPts val="1150"/>
              </a:lnSpc>
            </a:pPr>
            <a:fld id="{81D60167-4931-47E6-BA6A-407CBD079E47}" type="slidenum">
              <a:rPr spc="25" dirty="0"/>
              <a:pPr marL="38100">
                <a:lnSpc>
                  <a:spcPts val="1150"/>
                </a:lnSpc>
              </a:pPr>
              <a:t>‹N°›</a:t>
            </a:fld>
            <a:endParaRPr spc="25" dirty="0"/>
          </a:p>
        </p:txBody>
      </p:sp>
    </p:spTree>
    <p:extLst>
      <p:ext uri="{BB962C8B-B14F-4D97-AF65-F5344CB8AC3E}">
        <p14:creationId xmlns:p14="http://schemas.microsoft.com/office/powerpoint/2010/main" val="70483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691515" y="413812"/>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8"/>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1489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686276" y="1937707"/>
            <a:ext cx="8675370" cy="32331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9"/>
          <p:cNvSpPr txBox="1">
            <a:spLocks noGrp="1"/>
          </p:cNvSpPr>
          <p:nvPr>
            <p:ph type="body" idx="1"/>
          </p:nvPr>
        </p:nvSpPr>
        <p:spPr>
          <a:xfrm>
            <a:off x="686276" y="5201393"/>
            <a:ext cx="8675370" cy="1700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9"/>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9"/>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416966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29"/>
        <p:cNvGrpSpPr/>
        <p:nvPr/>
      </p:nvGrpSpPr>
      <p:grpSpPr>
        <a:xfrm>
          <a:off x="0" y="0"/>
          <a:ext cx="0" cy="0"/>
          <a:chOff x="0" y="0"/>
          <a:chExt cx="0" cy="0"/>
        </a:xfrm>
      </p:grpSpPr>
      <p:sp>
        <p:nvSpPr>
          <p:cNvPr id="30" name="Google Shape;30;p40"/>
          <p:cNvSpPr txBox="1">
            <a:spLocks noGrp="1"/>
          </p:cNvSpPr>
          <p:nvPr>
            <p:ph type="title"/>
          </p:nvPr>
        </p:nvSpPr>
        <p:spPr>
          <a:xfrm>
            <a:off x="691515" y="413812"/>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0"/>
          <p:cNvSpPr txBox="1">
            <a:spLocks noGrp="1"/>
          </p:cNvSpPr>
          <p:nvPr>
            <p:ph type="body" idx="1"/>
          </p:nvPr>
        </p:nvSpPr>
        <p:spPr>
          <a:xfrm>
            <a:off x="691515" y="2069042"/>
            <a:ext cx="427482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0"/>
          <p:cNvSpPr txBox="1">
            <a:spLocks noGrp="1"/>
          </p:cNvSpPr>
          <p:nvPr>
            <p:ph type="body" idx="2"/>
          </p:nvPr>
        </p:nvSpPr>
        <p:spPr>
          <a:xfrm>
            <a:off x="5092065" y="2069042"/>
            <a:ext cx="427482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0"/>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0"/>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169254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36"/>
        <p:cNvGrpSpPr/>
        <p:nvPr/>
      </p:nvGrpSpPr>
      <p:grpSpPr>
        <a:xfrm>
          <a:off x="0" y="0"/>
          <a:ext cx="0" cy="0"/>
          <a:chOff x="0" y="0"/>
          <a:chExt cx="0" cy="0"/>
        </a:xfrm>
      </p:grpSpPr>
      <p:sp>
        <p:nvSpPr>
          <p:cNvPr id="37" name="Google Shape;37;p41"/>
          <p:cNvSpPr txBox="1">
            <a:spLocks noGrp="1"/>
          </p:cNvSpPr>
          <p:nvPr>
            <p:ph type="title"/>
          </p:nvPr>
        </p:nvSpPr>
        <p:spPr>
          <a:xfrm>
            <a:off x="692825" y="413812"/>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1"/>
          <p:cNvSpPr txBox="1">
            <a:spLocks noGrp="1"/>
          </p:cNvSpPr>
          <p:nvPr>
            <p:ph type="body" idx="1"/>
          </p:nvPr>
        </p:nvSpPr>
        <p:spPr>
          <a:xfrm>
            <a:off x="692826" y="1905318"/>
            <a:ext cx="4255174"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1"/>
          <p:cNvSpPr txBox="1">
            <a:spLocks noGrp="1"/>
          </p:cNvSpPr>
          <p:nvPr>
            <p:ph type="body" idx="2"/>
          </p:nvPr>
        </p:nvSpPr>
        <p:spPr>
          <a:xfrm>
            <a:off x="692826" y="2839085"/>
            <a:ext cx="4255174"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1"/>
          <p:cNvSpPr txBox="1">
            <a:spLocks noGrp="1"/>
          </p:cNvSpPr>
          <p:nvPr>
            <p:ph type="body" idx="3"/>
          </p:nvPr>
        </p:nvSpPr>
        <p:spPr>
          <a:xfrm>
            <a:off x="5092065" y="1905318"/>
            <a:ext cx="4276130"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1"/>
          <p:cNvSpPr txBox="1">
            <a:spLocks noGrp="1"/>
          </p:cNvSpPr>
          <p:nvPr>
            <p:ph type="body" idx="4"/>
          </p:nvPr>
        </p:nvSpPr>
        <p:spPr>
          <a:xfrm>
            <a:off x="5092065" y="2839085"/>
            <a:ext cx="4276130"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1"/>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229512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a:off x="691515" y="413812"/>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2"/>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302534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0"/>
        <p:cNvGrpSpPr/>
        <p:nvPr/>
      </p:nvGrpSpPr>
      <p:grpSpPr>
        <a:xfrm>
          <a:off x="0" y="0"/>
          <a:ext cx="0" cy="0"/>
          <a:chOff x="0" y="0"/>
          <a:chExt cx="0" cy="0"/>
        </a:xfrm>
      </p:grpSpPr>
      <p:sp>
        <p:nvSpPr>
          <p:cNvPr id="51" name="Google Shape;51;p43"/>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358965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4"/>
          <p:cNvSpPr txBox="1">
            <a:spLocks noGrp="1"/>
          </p:cNvSpPr>
          <p:nvPr>
            <p:ph type="body" idx="1"/>
          </p:nvPr>
        </p:nvSpPr>
        <p:spPr>
          <a:xfrm>
            <a:off x="4276130" y="1119082"/>
            <a:ext cx="5092065" cy="552344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4"/>
          <p:cNvSpPr txBox="1">
            <a:spLocks noGrp="1"/>
          </p:cNvSpPr>
          <p:nvPr>
            <p:ph type="body" idx="2"/>
          </p:nvPr>
        </p:nvSpPr>
        <p:spPr>
          <a:xfrm>
            <a:off x="692825" y="2331720"/>
            <a:ext cx="3244096"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4"/>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349553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5"/>
          <p:cNvSpPr>
            <a:spLocks noGrp="1"/>
          </p:cNvSpPr>
          <p:nvPr>
            <p:ph type="pic" idx="2"/>
          </p:nvPr>
        </p:nvSpPr>
        <p:spPr>
          <a:xfrm>
            <a:off x="4276130" y="1119082"/>
            <a:ext cx="5092065" cy="552344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5"/>
          <p:cNvSpPr txBox="1">
            <a:spLocks noGrp="1"/>
          </p:cNvSpPr>
          <p:nvPr>
            <p:ph type="body" idx="1"/>
          </p:nvPr>
        </p:nvSpPr>
        <p:spPr>
          <a:xfrm>
            <a:off x="692825" y="2331720"/>
            <a:ext cx="3244096"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5"/>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5"/>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CA"/>
              <a:pPr/>
              <a:t>‹N°›</a:t>
            </a:fld>
            <a:endParaRPr/>
          </a:p>
        </p:txBody>
      </p:sp>
    </p:spTree>
    <p:extLst>
      <p:ext uri="{BB962C8B-B14F-4D97-AF65-F5344CB8AC3E}">
        <p14:creationId xmlns:p14="http://schemas.microsoft.com/office/powerpoint/2010/main" val="313259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691515" y="413812"/>
            <a:ext cx="867537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6"/>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6"/>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36"/>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3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fr-CA" kern="0"/>
              <a:pPr>
                <a:buClr>
                  <a:srgbClr val="000000"/>
                </a:buClr>
                <a:buFont typeface="Arial"/>
                <a:buNone/>
              </a:pPr>
              <a:t>‹N°›</a:t>
            </a:fld>
            <a:endParaRPr kern="0"/>
          </a:p>
        </p:txBody>
      </p:sp>
    </p:spTree>
    <p:extLst>
      <p:ext uri="{BB962C8B-B14F-4D97-AF65-F5344CB8AC3E}">
        <p14:creationId xmlns:p14="http://schemas.microsoft.com/office/powerpoint/2010/main" val="189407184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2"/>
            <a:ext cx="231343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2/27/2024</a:t>
            </a:fld>
            <a:endParaRPr lang="en-US">
              <a:solidFill>
                <a:prstClr val="black">
                  <a:tint val="75000"/>
                </a:prstClr>
              </a:solidFill>
            </a:endParaRPr>
          </a:p>
        </p:txBody>
      </p:sp>
      <p:sp>
        <p:nvSpPr>
          <p:cNvPr id="6" name="Holder 6"/>
          <p:cNvSpPr>
            <a:spLocks noGrp="1"/>
          </p:cNvSpPr>
          <p:nvPr>
            <p:ph type="sldNum" sz="quarter" idx="7"/>
          </p:nvPr>
        </p:nvSpPr>
        <p:spPr>
          <a:xfrm>
            <a:off x="9135732" y="7349337"/>
            <a:ext cx="194624" cy="307777"/>
          </a:xfrm>
          <a:prstGeom prst="rect">
            <a:avLst/>
          </a:prstGeom>
        </p:spPr>
        <p:txBody>
          <a:bodyPr wrap="square" lIns="0" tIns="0" rIns="0" bIns="0">
            <a:spAutoFit/>
          </a:bodyPr>
          <a:lstStyle>
            <a:lvl1pPr>
              <a:defRPr sz="1100" b="0" i="0">
                <a:solidFill>
                  <a:srgbClr val="878787"/>
                </a:solidFill>
                <a:latin typeface="Calibri"/>
                <a:cs typeface="Calibri"/>
              </a:defRPr>
            </a:lvl1pPr>
          </a:lstStyle>
          <a:p>
            <a:pPr marL="38100">
              <a:lnSpc>
                <a:spcPts val="1150"/>
              </a:lnSpc>
            </a:pPr>
            <a:fld id="{81D60167-4931-47E6-BA6A-407CBD079E47}" type="slidenum">
              <a:rPr spc="25" dirty="0"/>
              <a:pPr marL="38100">
                <a:lnSpc>
                  <a:spcPts val="1150"/>
                </a:lnSpc>
              </a:pPr>
              <a:t>‹N°›</a:t>
            </a:fld>
            <a:endParaRPr spc="25" dirty="0"/>
          </a:p>
        </p:txBody>
      </p:sp>
    </p:spTree>
    <p:extLst>
      <p:ext uri="{BB962C8B-B14F-4D97-AF65-F5344CB8AC3E}">
        <p14:creationId xmlns:p14="http://schemas.microsoft.com/office/powerpoint/2010/main" val="9906544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slideLayout" Target="../slideLayouts/slideLayout7.xml"/><Relationship Id="rId5" Type="http://schemas.openxmlformats.org/officeDocument/2006/relationships/tags" Target="../tags/tag377.xml"/><Relationship Id="rId4" Type="http://schemas.openxmlformats.org/officeDocument/2006/relationships/tags" Target="../tags/tag376.xml"/></Relationships>
</file>

<file path=ppt/slides/_rels/slide101.xml.rels><?xml version="1.0" encoding="UTF-8" standalone="yes"?>
<Relationships xmlns="http://schemas.openxmlformats.org/package/2006/relationships"><Relationship Id="rId3" Type="http://schemas.openxmlformats.org/officeDocument/2006/relationships/tags" Target="../tags/tag380.xml"/><Relationship Id="rId7" Type="http://schemas.openxmlformats.org/officeDocument/2006/relationships/image" Target="../media/image49.png"/><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slideLayout" Target="../slideLayouts/slideLayout7.xml"/><Relationship Id="rId5" Type="http://schemas.openxmlformats.org/officeDocument/2006/relationships/tags" Target="../tags/tag382.xml"/><Relationship Id="rId4" Type="http://schemas.openxmlformats.org/officeDocument/2006/relationships/tags" Target="../tags/tag381.xml"/></Relationships>
</file>

<file path=ppt/slides/_rels/slide102.xml.rels><?xml version="1.0" encoding="UTF-8" standalone="yes"?>
<Relationships xmlns="http://schemas.openxmlformats.org/package/2006/relationships"><Relationship Id="rId3" Type="http://schemas.openxmlformats.org/officeDocument/2006/relationships/tags" Target="../tags/tag385.xml"/><Relationship Id="rId7" Type="http://schemas.openxmlformats.org/officeDocument/2006/relationships/image" Target="../media/image49.png"/><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slideLayout" Target="../slideLayouts/slideLayout7.xml"/><Relationship Id="rId5" Type="http://schemas.openxmlformats.org/officeDocument/2006/relationships/tags" Target="../tags/tag387.xml"/><Relationship Id="rId4" Type="http://schemas.openxmlformats.org/officeDocument/2006/relationships/tags" Target="../tags/tag386.xml"/></Relationships>
</file>

<file path=ppt/slides/_rels/slide103.xml.rels><?xml version="1.0" encoding="UTF-8" standalone="yes"?>
<Relationships xmlns="http://schemas.openxmlformats.org/package/2006/relationships"><Relationship Id="rId3" Type="http://schemas.openxmlformats.org/officeDocument/2006/relationships/tags" Target="../tags/tag390.xml"/><Relationship Id="rId7" Type="http://schemas.openxmlformats.org/officeDocument/2006/relationships/image" Target="../media/image49.png"/><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slideLayout" Target="../slideLayouts/slideLayout7.xml"/><Relationship Id="rId5" Type="http://schemas.openxmlformats.org/officeDocument/2006/relationships/tags" Target="../tags/tag392.xml"/><Relationship Id="rId4" Type="http://schemas.openxmlformats.org/officeDocument/2006/relationships/tags" Target="../tags/tag391.xml"/></Relationships>
</file>

<file path=ppt/slides/_rels/slide10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395.xml"/><Relationship Id="rId7" Type="http://schemas.openxmlformats.org/officeDocument/2006/relationships/image" Target="../media/image49.png"/><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slideLayout" Target="../slideLayouts/slideLayout7.xml"/><Relationship Id="rId5" Type="http://schemas.openxmlformats.org/officeDocument/2006/relationships/tags" Target="../tags/tag397.xml"/><Relationship Id="rId4" Type="http://schemas.openxmlformats.org/officeDocument/2006/relationships/tags" Target="../tags/tag396.xml"/><Relationship Id="rId9" Type="http://schemas.microsoft.com/office/2018/10/relationships/comments" Target="../comments/modernComment_105_9ED974D2.xml"/></Relationships>
</file>

<file path=ppt/slides/_rels/slide105.xml.rels><?xml version="1.0" encoding="UTF-8" standalone="yes"?>
<Relationships xmlns="http://schemas.openxmlformats.org/package/2006/relationships"><Relationship Id="rId8" Type="http://schemas.microsoft.com/office/2018/10/relationships/comments" Target="../comments/modernComment_113_F301AD00.xml"/><Relationship Id="rId3" Type="http://schemas.openxmlformats.org/officeDocument/2006/relationships/tags" Target="../tags/tag400.xml"/><Relationship Id="rId7" Type="http://schemas.openxmlformats.org/officeDocument/2006/relationships/image" Target="../media/image49.png"/><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slideLayout" Target="../slideLayouts/slideLayout7.xml"/><Relationship Id="rId5" Type="http://schemas.openxmlformats.org/officeDocument/2006/relationships/tags" Target="../tags/tag402.xml"/><Relationship Id="rId4" Type="http://schemas.openxmlformats.org/officeDocument/2006/relationships/tags" Target="../tags/tag401.xml"/></Relationships>
</file>

<file path=ppt/slides/_rels/slide106.xml.rels><?xml version="1.0" encoding="UTF-8" standalone="yes"?>
<Relationships xmlns="http://schemas.openxmlformats.org/package/2006/relationships"><Relationship Id="rId3" Type="http://schemas.openxmlformats.org/officeDocument/2006/relationships/tags" Target="../tags/tag405.xml"/><Relationship Id="rId7" Type="http://schemas.openxmlformats.org/officeDocument/2006/relationships/image" Target="../media/image49.png"/><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slideLayout" Target="../slideLayouts/slideLayout7.xml"/><Relationship Id="rId5" Type="http://schemas.openxmlformats.org/officeDocument/2006/relationships/tags" Target="../tags/tag407.xml"/><Relationship Id="rId4" Type="http://schemas.openxmlformats.org/officeDocument/2006/relationships/tags" Target="../tags/tag406.xml"/></Relationships>
</file>

<file path=ppt/slides/_rels/slide107.xml.rels><?xml version="1.0" encoding="UTF-8" standalone="yes"?>
<Relationships xmlns="http://schemas.openxmlformats.org/package/2006/relationships"><Relationship Id="rId3" Type="http://schemas.openxmlformats.org/officeDocument/2006/relationships/tags" Target="../tags/tag410.xml"/><Relationship Id="rId7" Type="http://schemas.openxmlformats.org/officeDocument/2006/relationships/image" Target="../media/image49.png"/><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slideLayout" Target="../slideLayouts/slideLayout7.xml"/><Relationship Id="rId5" Type="http://schemas.openxmlformats.org/officeDocument/2006/relationships/tags" Target="../tags/tag412.xml"/><Relationship Id="rId4" Type="http://schemas.openxmlformats.org/officeDocument/2006/relationships/tags" Target="../tags/tag411.xml"/></Relationships>
</file>

<file path=ppt/slides/_rels/slide108.xml.rels><?xml version="1.0" encoding="UTF-8" standalone="yes"?>
<Relationships xmlns="http://schemas.openxmlformats.org/package/2006/relationships"><Relationship Id="rId3" Type="http://schemas.openxmlformats.org/officeDocument/2006/relationships/tags" Target="../tags/tag415.xml"/><Relationship Id="rId7" Type="http://schemas.openxmlformats.org/officeDocument/2006/relationships/image" Target="../media/image49.png"/><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slideLayout" Target="../slideLayouts/slideLayout7.xml"/><Relationship Id="rId5" Type="http://schemas.openxmlformats.org/officeDocument/2006/relationships/tags" Target="../tags/tag417.xml"/><Relationship Id="rId4" Type="http://schemas.openxmlformats.org/officeDocument/2006/relationships/tags" Target="../tags/tag416.xml"/></Relationships>
</file>

<file path=ppt/slides/_rels/slide109.xml.rels><?xml version="1.0" encoding="UTF-8" standalone="yes"?>
<Relationships xmlns="http://schemas.openxmlformats.org/package/2006/relationships"><Relationship Id="rId3" Type="http://schemas.openxmlformats.org/officeDocument/2006/relationships/tags" Target="../tags/tag420.xml"/><Relationship Id="rId7" Type="http://schemas.openxmlformats.org/officeDocument/2006/relationships/image" Target="../media/image49.png"/><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slideLayout" Target="../slideLayouts/slideLayout7.xml"/><Relationship Id="rId5" Type="http://schemas.openxmlformats.org/officeDocument/2006/relationships/tags" Target="../tags/tag422.xml"/><Relationship Id="rId4" Type="http://schemas.openxmlformats.org/officeDocument/2006/relationships/tags" Target="../tags/tag42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25.xml"/><Relationship Id="rId7" Type="http://schemas.openxmlformats.org/officeDocument/2006/relationships/image" Target="../media/image49.png"/><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slideLayout" Target="../slideLayouts/slideLayout7.xml"/><Relationship Id="rId5" Type="http://schemas.openxmlformats.org/officeDocument/2006/relationships/tags" Target="../tags/tag427.xml"/><Relationship Id="rId4" Type="http://schemas.openxmlformats.org/officeDocument/2006/relationships/tags" Target="../tags/tag426.xml"/><Relationship Id="rId9" Type="http://schemas.microsoft.com/office/2018/10/relationships/comments" Target="../comments/modernComment_105_9ED974D2.xml"/></Relationships>
</file>

<file path=ppt/slides/_rels/slide111.xml.rels><?xml version="1.0" encoding="UTF-8" standalone="yes"?>
<Relationships xmlns="http://schemas.openxmlformats.org/package/2006/relationships"><Relationship Id="rId8" Type="http://schemas.microsoft.com/office/2018/10/relationships/comments" Target="../comments/modernComment_1C1_5541E9DC.xml"/><Relationship Id="rId3" Type="http://schemas.openxmlformats.org/officeDocument/2006/relationships/tags" Target="../tags/tag430.xml"/><Relationship Id="rId7" Type="http://schemas.openxmlformats.org/officeDocument/2006/relationships/image" Target="../media/image49.png"/><Relationship Id="rId2" Type="http://schemas.openxmlformats.org/officeDocument/2006/relationships/tags" Target="../tags/tag429.xml"/><Relationship Id="rId1" Type="http://schemas.openxmlformats.org/officeDocument/2006/relationships/tags" Target="../tags/tag428.xml"/><Relationship Id="rId6" Type="http://schemas.openxmlformats.org/officeDocument/2006/relationships/slideLayout" Target="../slideLayouts/slideLayout7.xml"/><Relationship Id="rId5" Type="http://schemas.openxmlformats.org/officeDocument/2006/relationships/tags" Target="../tags/tag432.xml"/><Relationship Id="rId4" Type="http://schemas.openxmlformats.org/officeDocument/2006/relationships/tags" Target="../tags/tag431.xml"/></Relationships>
</file>

<file path=ppt/slides/_rels/slide1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35.xml"/><Relationship Id="rId7" Type="http://schemas.openxmlformats.org/officeDocument/2006/relationships/notesSlide" Target="../notesSlides/notesSlide12.xml"/><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slideLayout" Target="../slideLayouts/slideLayout7.xml"/><Relationship Id="rId5" Type="http://schemas.openxmlformats.org/officeDocument/2006/relationships/tags" Target="../tags/tag437.xml"/><Relationship Id="rId4" Type="http://schemas.openxmlformats.org/officeDocument/2006/relationships/tags" Target="../tags/tag436.xml"/></Relationships>
</file>

<file path=ppt/slides/_rels/slide1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40.xml"/><Relationship Id="rId7" Type="http://schemas.openxmlformats.org/officeDocument/2006/relationships/notesSlide" Target="../notesSlides/notesSlide13.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slideLayout" Target="../slideLayouts/slideLayout7.xml"/><Relationship Id="rId5" Type="http://schemas.openxmlformats.org/officeDocument/2006/relationships/tags" Target="../tags/tag442.xml"/><Relationship Id="rId4" Type="http://schemas.openxmlformats.org/officeDocument/2006/relationships/tags" Target="../tags/tag441.xml"/><Relationship Id="rId9" Type="http://schemas.microsoft.com/office/2018/10/relationships/comments" Target="../comments/modernComment_151_A51F688F.xml"/></Relationships>
</file>

<file path=ppt/slides/_rels/slide1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45.xml"/><Relationship Id="rId7" Type="http://schemas.openxmlformats.org/officeDocument/2006/relationships/notesSlide" Target="../notesSlides/notesSlide14.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Layout" Target="../slideLayouts/slideLayout7.xml"/><Relationship Id="rId5" Type="http://schemas.openxmlformats.org/officeDocument/2006/relationships/tags" Target="../tags/tag447.xml"/><Relationship Id="rId4" Type="http://schemas.openxmlformats.org/officeDocument/2006/relationships/tags" Target="../tags/tag446.xml"/></Relationships>
</file>

<file path=ppt/slides/_rels/slide1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50.xml"/><Relationship Id="rId7" Type="http://schemas.openxmlformats.org/officeDocument/2006/relationships/image" Target="../media/image49.png"/><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slideLayout" Target="../slideLayouts/slideLayout7.xml"/><Relationship Id="rId5" Type="http://schemas.openxmlformats.org/officeDocument/2006/relationships/tags" Target="../tags/tag452.xml"/><Relationship Id="rId4" Type="http://schemas.openxmlformats.org/officeDocument/2006/relationships/tags" Target="../tags/tag451.xml"/><Relationship Id="rId9" Type="http://schemas.microsoft.com/office/2018/10/relationships/comments" Target="../comments/modernComment_105_9ED974D2.xml"/></Relationships>
</file>

<file path=ppt/slides/_rels/slide1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55.xml"/><Relationship Id="rId7" Type="http://schemas.openxmlformats.org/officeDocument/2006/relationships/notesSlide" Target="../notesSlides/notesSlide15.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slideLayout" Target="../slideLayouts/slideLayout7.xml"/><Relationship Id="rId5" Type="http://schemas.openxmlformats.org/officeDocument/2006/relationships/tags" Target="../tags/tag457.xml"/><Relationship Id="rId4" Type="http://schemas.openxmlformats.org/officeDocument/2006/relationships/tags" Target="../tags/tag456.xml"/></Relationships>
</file>

<file path=ppt/slides/_rels/slide1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60.xml"/><Relationship Id="rId7" Type="http://schemas.openxmlformats.org/officeDocument/2006/relationships/notesSlide" Target="../notesSlides/notesSlide16.xml"/><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slideLayout" Target="../slideLayouts/slideLayout7.xml"/><Relationship Id="rId5" Type="http://schemas.openxmlformats.org/officeDocument/2006/relationships/tags" Target="../tags/tag462.xml"/><Relationship Id="rId4" Type="http://schemas.openxmlformats.org/officeDocument/2006/relationships/tags" Target="../tags/tag461.xml"/><Relationship Id="rId9" Type="http://schemas.microsoft.com/office/2018/10/relationships/comments" Target="../comments/modernComment_11F_1A64FD3B.xml"/></Relationships>
</file>

<file path=ppt/slides/_rels/slide1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65.xml"/><Relationship Id="rId7" Type="http://schemas.openxmlformats.org/officeDocument/2006/relationships/notesSlide" Target="../notesSlides/notesSlide17.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slideLayout" Target="../slideLayouts/slideLayout7.xml"/><Relationship Id="rId5" Type="http://schemas.openxmlformats.org/officeDocument/2006/relationships/tags" Target="../tags/tag467.xml"/><Relationship Id="rId4" Type="http://schemas.openxmlformats.org/officeDocument/2006/relationships/tags" Target="../tags/tag466.xml"/></Relationships>
</file>

<file path=ppt/slides/_rels/slide1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70.xml"/><Relationship Id="rId7" Type="http://schemas.openxmlformats.org/officeDocument/2006/relationships/notesSlide" Target="../notesSlides/notesSlide18.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slideLayout" Target="../slideLayouts/slideLayout7.xml"/><Relationship Id="rId5" Type="http://schemas.openxmlformats.org/officeDocument/2006/relationships/tags" Target="../tags/tag472.xml"/><Relationship Id="rId4" Type="http://schemas.openxmlformats.org/officeDocument/2006/relationships/tags" Target="../tags/tag47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tags" Target="../tags/tag475.xml"/><Relationship Id="rId7" Type="http://schemas.openxmlformats.org/officeDocument/2006/relationships/image" Target="../media/image49.png"/><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slideLayout" Target="../slideLayouts/slideLayout7.xml"/><Relationship Id="rId5" Type="http://schemas.openxmlformats.org/officeDocument/2006/relationships/tags" Target="../tags/tag477.xml"/><Relationship Id="rId4" Type="http://schemas.openxmlformats.org/officeDocument/2006/relationships/tags" Target="../tags/tag476.xml"/></Relationships>
</file>

<file path=ppt/slides/_rels/slide121.xml.rels><?xml version="1.0" encoding="UTF-8" standalone="yes"?>
<Relationships xmlns="http://schemas.openxmlformats.org/package/2006/relationships"><Relationship Id="rId3" Type="http://schemas.openxmlformats.org/officeDocument/2006/relationships/tags" Target="../tags/tag480.xml"/><Relationship Id="rId7" Type="http://schemas.openxmlformats.org/officeDocument/2006/relationships/image" Target="../media/image49.png"/><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slideLayout" Target="../slideLayouts/slideLayout7.xml"/><Relationship Id="rId5" Type="http://schemas.openxmlformats.org/officeDocument/2006/relationships/tags" Target="../tags/tag482.xml"/><Relationship Id="rId4" Type="http://schemas.openxmlformats.org/officeDocument/2006/relationships/tags" Target="../tags/tag481.xml"/></Relationships>
</file>

<file path=ppt/slides/_rels/slide122.xml.rels><?xml version="1.0" encoding="UTF-8" standalone="yes"?>
<Relationships xmlns="http://schemas.openxmlformats.org/package/2006/relationships"><Relationship Id="rId3" Type="http://schemas.openxmlformats.org/officeDocument/2006/relationships/tags" Target="../tags/tag485.xml"/><Relationship Id="rId7" Type="http://schemas.openxmlformats.org/officeDocument/2006/relationships/image" Target="../media/image49.png"/><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slideLayout" Target="../slideLayouts/slideLayout7.xml"/><Relationship Id="rId5" Type="http://schemas.openxmlformats.org/officeDocument/2006/relationships/tags" Target="../tags/tag487.xml"/><Relationship Id="rId4" Type="http://schemas.openxmlformats.org/officeDocument/2006/relationships/tags" Target="../tags/tag486.xml"/></Relationships>
</file>

<file path=ppt/slides/_rels/slide123.xml.rels><?xml version="1.0" encoding="UTF-8" standalone="yes"?>
<Relationships xmlns="http://schemas.openxmlformats.org/package/2006/relationships"><Relationship Id="rId3" Type="http://schemas.openxmlformats.org/officeDocument/2006/relationships/tags" Target="../tags/tag490.xml"/><Relationship Id="rId7" Type="http://schemas.openxmlformats.org/officeDocument/2006/relationships/image" Target="../media/image49.png"/><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slideLayout" Target="../slideLayouts/slideLayout7.xml"/><Relationship Id="rId5" Type="http://schemas.openxmlformats.org/officeDocument/2006/relationships/tags" Target="../tags/tag492.xml"/><Relationship Id="rId4" Type="http://schemas.openxmlformats.org/officeDocument/2006/relationships/tags" Target="../tags/tag491.xml"/></Relationships>
</file>

<file path=ppt/slides/_rels/slide1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95.xml"/><Relationship Id="rId7" Type="http://schemas.openxmlformats.org/officeDocument/2006/relationships/image" Target="../media/image49.png"/><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slideLayout" Target="../slideLayouts/slideLayout7.xml"/><Relationship Id="rId5" Type="http://schemas.openxmlformats.org/officeDocument/2006/relationships/tags" Target="../tags/tag497.xml"/><Relationship Id="rId4" Type="http://schemas.openxmlformats.org/officeDocument/2006/relationships/tags" Target="../tags/tag496.xml"/><Relationship Id="rId9" Type="http://schemas.microsoft.com/office/2018/10/relationships/comments" Target="../comments/modernComment_105_9ED974D2.xml"/></Relationships>
</file>

<file path=ppt/slides/_rels/slide125.xml.rels><?xml version="1.0" encoding="UTF-8" standalone="yes"?>
<Relationships xmlns="http://schemas.openxmlformats.org/package/2006/relationships"><Relationship Id="rId8" Type="http://schemas.microsoft.com/office/2018/10/relationships/comments" Target="../comments/modernComment_117_61C256AF.xml"/><Relationship Id="rId3" Type="http://schemas.openxmlformats.org/officeDocument/2006/relationships/tags" Target="../tags/tag500.xml"/><Relationship Id="rId7" Type="http://schemas.openxmlformats.org/officeDocument/2006/relationships/image" Target="../media/image49.png"/><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slideLayout" Target="../slideLayouts/slideLayout7.xml"/><Relationship Id="rId5" Type="http://schemas.openxmlformats.org/officeDocument/2006/relationships/tags" Target="../tags/tag502.xml"/><Relationship Id="rId4" Type="http://schemas.openxmlformats.org/officeDocument/2006/relationships/tags" Target="../tags/tag501.xml"/></Relationships>
</file>

<file path=ppt/slides/_rels/slide126.xml.rels><?xml version="1.0" encoding="UTF-8" standalone="yes"?>
<Relationships xmlns="http://schemas.openxmlformats.org/package/2006/relationships"><Relationship Id="rId3" Type="http://schemas.openxmlformats.org/officeDocument/2006/relationships/tags" Target="../tags/tag505.xml"/><Relationship Id="rId7" Type="http://schemas.openxmlformats.org/officeDocument/2006/relationships/image" Target="../media/image49.png"/><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slideLayout" Target="../slideLayouts/slideLayout7.xml"/><Relationship Id="rId5" Type="http://schemas.openxmlformats.org/officeDocument/2006/relationships/tags" Target="../tags/tag507.xml"/><Relationship Id="rId4" Type="http://schemas.openxmlformats.org/officeDocument/2006/relationships/tags" Target="../tags/tag506.xml"/></Relationships>
</file>

<file path=ppt/slides/_rels/slide127.xml.rels><?xml version="1.0" encoding="UTF-8" standalone="yes"?>
<Relationships xmlns="http://schemas.openxmlformats.org/package/2006/relationships"><Relationship Id="rId3" Type="http://schemas.openxmlformats.org/officeDocument/2006/relationships/tags" Target="../tags/tag510.xml"/><Relationship Id="rId7" Type="http://schemas.openxmlformats.org/officeDocument/2006/relationships/image" Target="../media/image49.png"/><Relationship Id="rId2" Type="http://schemas.openxmlformats.org/officeDocument/2006/relationships/tags" Target="../tags/tag509.xml"/><Relationship Id="rId1" Type="http://schemas.openxmlformats.org/officeDocument/2006/relationships/tags" Target="../tags/tag508.xml"/><Relationship Id="rId6" Type="http://schemas.openxmlformats.org/officeDocument/2006/relationships/slideLayout" Target="../slideLayouts/slideLayout7.xml"/><Relationship Id="rId5" Type="http://schemas.openxmlformats.org/officeDocument/2006/relationships/tags" Target="../tags/tag512.xml"/><Relationship Id="rId4" Type="http://schemas.openxmlformats.org/officeDocument/2006/relationships/tags" Target="../tags/tag511.xml"/></Relationships>
</file>

<file path=ppt/slides/_rels/slide128.xml.rels><?xml version="1.0" encoding="UTF-8" standalone="yes"?>
<Relationships xmlns="http://schemas.openxmlformats.org/package/2006/relationships"><Relationship Id="rId8" Type="http://schemas.microsoft.com/office/2018/10/relationships/comments" Target="../comments/modernComment_1AE_E2DA8A59.xml"/><Relationship Id="rId3" Type="http://schemas.openxmlformats.org/officeDocument/2006/relationships/tags" Target="../tags/tag515.xml"/><Relationship Id="rId7" Type="http://schemas.openxmlformats.org/officeDocument/2006/relationships/image" Target="../media/image49.png"/><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slideLayout" Target="../slideLayouts/slideLayout7.xml"/><Relationship Id="rId5" Type="http://schemas.openxmlformats.org/officeDocument/2006/relationships/tags" Target="../tags/tag517.xml"/><Relationship Id="rId4" Type="http://schemas.openxmlformats.org/officeDocument/2006/relationships/tags" Target="../tags/tag516.xml"/></Relationships>
</file>

<file path=ppt/slides/_rels/slide1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20.xml"/><Relationship Id="rId7" Type="http://schemas.openxmlformats.org/officeDocument/2006/relationships/image" Target="../media/image49.png"/><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slideLayout" Target="../slideLayouts/slideLayout7.xml"/><Relationship Id="rId5" Type="http://schemas.openxmlformats.org/officeDocument/2006/relationships/tags" Target="../tags/tag522.xml"/><Relationship Id="rId4" Type="http://schemas.openxmlformats.org/officeDocument/2006/relationships/tags" Target="../tags/tag521.xml"/><Relationship Id="rId9" Type="http://schemas.microsoft.com/office/2018/10/relationships/comments" Target="../comments/modernComment_105_9ED974D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8" Type="http://schemas.microsoft.com/office/2018/10/relationships/comments" Target="../comments/modernComment_11D_FA1FEEE1.xml"/><Relationship Id="rId3" Type="http://schemas.openxmlformats.org/officeDocument/2006/relationships/tags" Target="../tags/tag525.xml"/><Relationship Id="rId7" Type="http://schemas.openxmlformats.org/officeDocument/2006/relationships/image" Target="../media/image49.png"/><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slideLayout" Target="../slideLayouts/slideLayout7.xml"/><Relationship Id="rId5" Type="http://schemas.openxmlformats.org/officeDocument/2006/relationships/tags" Target="../tags/tag527.xml"/><Relationship Id="rId4" Type="http://schemas.openxmlformats.org/officeDocument/2006/relationships/tags" Target="../tags/tag526.xml"/></Relationships>
</file>

<file path=ppt/slides/_rels/slide131.xml.rels><?xml version="1.0" encoding="UTF-8" standalone="yes"?>
<Relationships xmlns="http://schemas.openxmlformats.org/package/2006/relationships"><Relationship Id="rId8" Type="http://schemas.microsoft.com/office/2018/10/relationships/comments" Target="../comments/modernComment_11D_FA1FEEE1.xml"/><Relationship Id="rId3" Type="http://schemas.openxmlformats.org/officeDocument/2006/relationships/tags" Target="../tags/tag530.xml"/><Relationship Id="rId7" Type="http://schemas.openxmlformats.org/officeDocument/2006/relationships/image" Target="../media/image49.png"/><Relationship Id="rId2" Type="http://schemas.openxmlformats.org/officeDocument/2006/relationships/tags" Target="../tags/tag529.xml"/><Relationship Id="rId1" Type="http://schemas.openxmlformats.org/officeDocument/2006/relationships/tags" Target="../tags/tag528.xml"/><Relationship Id="rId6" Type="http://schemas.openxmlformats.org/officeDocument/2006/relationships/slideLayout" Target="../slideLayouts/slideLayout7.xml"/><Relationship Id="rId5" Type="http://schemas.openxmlformats.org/officeDocument/2006/relationships/tags" Target="../tags/tag532.xml"/><Relationship Id="rId4" Type="http://schemas.openxmlformats.org/officeDocument/2006/relationships/tags" Target="../tags/tag531.xml"/></Relationships>
</file>

<file path=ppt/slides/_rels/slide132.xml.rels><?xml version="1.0" encoding="UTF-8" standalone="yes"?>
<Relationships xmlns="http://schemas.openxmlformats.org/package/2006/relationships"><Relationship Id="rId3" Type="http://schemas.openxmlformats.org/officeDocument/2006/relationships/tags" Target="../tags/tag535.xml"/><Relationship Id="rId7" Type="http://schemas.openxmlformats.org/officeDocument/2006/relationships/image" Target="../media/image49.png"/><Relationship Id="rId2" Type="http://schemas.openxmlformats.org/officeDocument/2006/relationships/tags" Target="../tags/tag534.xml"/><Relationship Id="rId1" Type="http://schemas.openxmlformats.org/officeDocument/2006/relationships/tags" Target="../tags/tag533.xml"/><Relationship Id="rId6" Type="http://schemas.openxmlformats.org/officeDocument/2006/relationships/slideLayout" Target="../slideLayouts/slideLayout7.xml"/><Relationship Id="rId5" Type="http://schemas.openxmlformats.org/officeDocument/2006/relationships/tags" Target="../tags/tag537.xml"/><Relationship Id="rId4" Type="http://schemas.openxmlformats.org/officeDocument/2006/relationships/tags" Target="../tags/tag536.xml"/></Relationships>
</file>

<file path=ppt/slides/_rels/slide1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40.xml"/><Relationship Id="rId7" Type="http://schemas.openxmlformats.org/officeDocument/2006/relationships/notesSlide" Target="../notesSlides/notesSlide19.xml"/><Relationship Id="rId2" Type="http://schemas.openxmlformats.org/officeDocument/2006/relationships/tags" Target="../tags/tag539.xml"/><Relationship Id="rId1" Type="http://schemas.openxmlformats.org/officeDocument/2006/relationships/tags" Target="../tags/tag538.xml"/><Relationship Id="rId6" Type="http://schemas.openxmlformats.org/officeDocument/2006/relationships/slideLayout" Target="../slideLayouts/slideLayout7.xml"/><Relationship Id="rId5" Type="http://schemas.openxmlformats.org/officeDocument/2006/relationships/tags" Target="../tags/tag542.xml"/><Relationship Id="rId4" Type="http://schemas.openxmlformats.org/officeDocument/2006/relationships/tags" Target="../tags/tag541.xml"/><Relationship Id="rId9" Type="http://schemas.microsoft.com/office/2018/10/relationships/comments" Target="../comments/modernComment_111_94757E4D.xml"/></Relationships>
</file>

<file path=ppt/slides/_rels/slide1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45.xml"/><Relationship Id="rId7" Type="http://schemas.openxmlformats.org/officeDocument/2006/relationships/notesSlide" Target="../notesSlides/notesSlide20.xml"/><Relationship Id="rId2" Type="http://schemas.openxmlformats.org/officeDocument/2006/relationships/tags" Target="../tags/tag544.xml"/><Relationship Id="rId1" Type="http://schemas.openxmlformats.org/officeDocument/2006/relationships/tags" Target="../tags/tag543.xml"/><Relationship Id="rId6" Type="http://schemas.openxmlformats.org/officeDocument/2006/relationships/slideLayout" Target="../slideLayouts/slideLayout7.xml"/><Relationship Id="rId5" Type="http://schemas.openxmlformats.org/officeDocument/2006/relationships/tags" Target="../tags/tag547.xml"/><Relationship Id="rId4" Type="http://schemas.openxmlformats.org/officeDocument/2006/relationships/tags" Target="../tags/tag546.xml"/></Relationships>
</file>

<file path=ppt/slides/_rels/slide1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50.xml"/><Relationship Id="rId7" Type="http://schemas.openxmlformats.org/officeDocument/2006/relationships/notesSlide" Target="../notesSlides/notesSlide21.xml"/><Relationship Id="rId2" Type="http://schemas.openxmlformats.org/officeDocument/2006/relationships/tags" Target="../tags/tag549.xml"/><Relationship Id="rId1" Type="http://schemas.openxmlformats.org/officeDocument/2006/relationships/tags" Target="../tags/tag548.xml"/><Relationship Id="rId6" Type="http://schemas.openxmlformats.org/officeDocument/2006/relationships/slideLayout" Target="../slideLayouts/slideLayout7.xml"/><Relationship Id="rId5" Type="http://schemas.openxmlformats.org/officeDocument/2006/relationships/tags" Target="../tags/tag552.xml"/><Relationship Id="rId4" Type="http://schemas.openxmlformats.org/officeDocument/2006/relationships/tags" Target="../tags/tag551.xml"/></Relationships>
</file>

<file path=ppt/slides/_rels/slide1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55.xml"/><Relationship Id="rId7" Type="http://schemas.openxmlformats.org/officeDocument/2006/relationships/notesSlide" Target="../notesSlides/notesSlide22.xml"/><Relationship Id="rId2" Type="http://schemas.openxmlformats.org/officeDocument/2006/relationships/tags" Target="../tags/tag554.xml"/><Relationship Id="rId1" Type="http://schemas.openxmlformats.org/officeDocument/2006/relationships/tags" Target="../tags/tag553.xml"/><Relationship Id="rId6" Type="http://schemas.openxmlformats.org/officeDocument/2006/relationships/slideLayout" Target="../slideLayouts/slideLayout7.xml"/><Relationship Id="rId5" Type="http://schemas.openxmlformats.org/officeDocument/2006/relationships/tags" Target="../tags/tag557.xml"/><Relationship Id="rId4" Type="http://schemas.openxmlformats.org/officeDocument/2006/relationships/tags" Target="../tags/tag556.xml"/><Relationship Id="rId9" Type="http://schemas.microsoft.com/office/2018/10/relationships/comments" Target="../comments/modernComment_154_D4996471.xml"/></Relationships>
</file>

<file path=ppt/slides/_rels/slide13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60.xml"/><Relationship Id="rId7" Type="http://schemas.openxmlformats.org/officeDocument/2006/relationships/notesSlide" Target="../notesSlides/notesSlide23.xml"/><Relationship Id="rId2" Type="http://schemas.openxmlformats.org/officeDocument/2006/relationships/tags" Target="../tags/tag559.xml"/><Relationship Id="rId1" Type="http://schemas.openxmlformats.org/officeDocument/2006/relationships/tags" Target="../tags/tag558.xml"/><Relationship Id="rId6" Type="http://schemas.openxmlformats.org/officeDocument/2006/relationships/slideLayout" Target="../slideLayouts/slideLayout7.xml"/><Relationship Id="rId5" Type="http://schemas.openxmlformats.org/officeDocument/2006/relationships/tags" Target="../tags/tag562.xml"/><Relationship Id="rId4" Type="http://schemas.openxmlformats.org/officeDocument/2006/relationships/tags" Target="../tags/tag561.xml"/><Relationship Id="rId9" Type="http://schemas.microsoft.com/office/2018/10/relationships/comments" Target="../comments/modernComment_18F_A95C9F6A.xml"/></Relationships>
</file>

<file path=ppt/slides/_rels/slide138.xml.rels><?xml version="1.0" encoding="UTF-8" standalone="yes"?>
<Relationships xmlns="http://schemas.openxmlformats.org/package/2006/relationships"><Relationship Id="rId8" Type="http://schemas.microsoft.com/office/2018/10/relationships/comments" Target="../comments/modernComment_158_D86CD503.xml"/><Relationship Id="rId3" Type="http://schemas.openxmlformats.org/officeDocument/2006/relationships/tags" Target="../tags/tag565.xml"/><Relationship Id="rId7" Type="http://schemas.openxmlformats.org/officeDocument/2006/relationships/image" Target="../media/image49.png"/><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slideLayout" Target="../slideLayouts/slideLayout7.xml"/><Relationship Id="rId5" Type="http://schemas.openxmlformats.org/officeDocument/2006/relationships/tags" Target="../tags/tag567.xml"/><Relationship Id="rId4" Type="http://schemas.openxmlformats.org/officeDocument/2006/relationships/tags" Target="../tags/tag566.xml"/></Relationships>
</file>

<file path=ppt/slides/_rels/slide139.xml.rels><?xml version="1.0" encoding="UTF-8" standalone="yes"?>
<Relationships xmlns="http://schemas.openxmlformats.org/package/2006/relationships"><Relationship Id="rId8" Type="http://schemas.microsoft.com/office/2018/10/relationships/comments" Target="../comments/modernComment_157_89A41F83.xml"/><Relationship Id="rId3" Type="http://schemas.openxmlformats.org/officeDocument/2006/relationships/tags" Target="../tags/tag570.xml"/><Relationship Id="rId7" Type="http://schemas.openxmlformats.org/officeDocument/2006/relationships/image" Target="../media/image49.png"/><Relationship Id="rId2" Type="http://schemas.openxmlformats.org/officeDocument/2006/relationships/tags" Target="../tags/tag569.xml"/><Relationship Id="rId1" Type="http://schemas.openxmlformats.org/officeDocument/2006/relationships/tags" Target="../tags/tag568.xml"/><Relationship Id="rId6" Type="http://schemas.openxmlformats.org/officeDocument/2006/relationships/slideLayout" Target="../slideLayouts/slideLayout7.xml"/><Relationship Id="rId5" Type="http://schemas.openxmlformats.org/officeDocument/2006/relationships/tags" Target="../tags/tag572.xml"/><Relationship Id="rId4" Type="http://schemas.openxmlformats.org/officeDocument/2006/relationships/tags" Target="../tags/tag57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8" Type="http://schemas.microsoft.com/office/2018/10/relationships/comments" Target="../comments/modernComment_155_1823DCEA.xml"/><Relationship Id="rId3" Type="http://schemas.openxmlformats.org/officeDocument/2006/relationships/tags" Target="../tags/tag575.xml"/><Relationship Id="rId7" Type="http://schemas.openxmlformats.org/officeDocument/2006/relationships/image" Target="../media/image49.png"/><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slideLayout" Target="../slideLayouts/slideLayout7.xml"/><Relationship Id="rId5" Type="http://schemas.openxmlformats.org/officeDocument/2006/relationships/tags" Target="../tags/tag577.xml"/><Relationship Id="rId4" Type="http://schemas.openxmlformats.org/officeDocument/2006/relationships/tags" Target="../tags/tag576.xml"/></Relationships>
</file>

<file path=ppt/slides/_rels/slide14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80.xml"/><Relationship Id="rId7" Type="http://schemas.openxmlformats.org/officeDocument/2006/relationships/image" Target="../media/image49.png"/><Relationship Id="rId2" Type="http://schemas.openxmlformats.org/officeDocument/2006/relationships/tags" Target="../tags/tag579.xml"/><Relationship Id="rId1" Type="http://schemas.openxmlformats.org/officeDocument/2006/relationships/tags" Target="../tags/tag578.xml"/><Relationship Id="rId6" Type="http://schemas.openxmlformats.org/officeDocument/2006/relationships/slideLayout" Target="../slideLayouts/slideLayout7.xml"/><Relationship Id="rId5" Type="http://schemas.openxmlformats.org/officeDocument/2006/relationships/tags" Target="../tags/tag582.xml"/><Relationship Id="rId4" Type="http://schemas.openxmlformats.org/officeDocument/2006/relationships/tags" Target="../tags/tag581.xml"/><Relationship Id="rId9" Type="http://schemas.microsoft.com/office/2018/10/relationships/comments" Target="../comments/modernComment_105_9ED974D2.xml"/></Relationships>
</file>

<file path=ppt/slides/_rels/slide14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85.xml"/><Relationship Id="rId7" Type="http://schemas.openxmlformats.org/officeDocument/2006/relationships/tags" Target="../tags/tag589.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5" Type="http://schemas.openxmlformats.org/officeDocument/2006/relationships/tags" Target="../tags/tag587.xml"/><Relationship Id="rId10" Type="http://schemas.openxmlformats.org/officeDocument/2006/relationships/image" Target="../media/image2.png"/><Relationship Id="rId4" Type="http://schemas.openxmlformats.org/officeDocument/2006/relationships/tags" Target="../tags/tag586.xml"/><Relationship Id="rId9" Type="http://schemas.openxmlformats.org/officeDocument/2006/relationships/notesSlide" Target="../notesSlides/notesSlide24.xml"/></Relationships>
</file>

<file path=ppt/slides/_rels/slide14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92.xml"/><Relationship Id="rId7" Type="http://schemas.openxmlformats.org/officeDocument/2006/relationships/tags" Target="../tags/tag596.xml"/><Relationship Id="rId2" Type="http://schemas.openxmlformats.org/officeDocument/2006/relationships/tags" Target="../tags/tag591.xml"/><Relationship Id="rId1" Type="http://schemas.openxmlformats.org/officeDocument/2006/relationships/tags" Target="../tags/tag590.xml"/><Relationship Id="rId6" Type="http://schemas.openxmlformats.org/officeDocument/2006/relationships/tags" Target="../tags/tag595.xml"/><Relationship Id="rId5" Type="http://schemas.openxmlformats.org/officeDocument/2006/relationships/tags" Target="../tags/tag594.xml"/><Relationship Id="rId10" Type="http://schemas.openxmlformats.org/officeDocument/2006/relationships/image" Target="../media/image2.png"/><Relationship Id="rId4" Type="http://schemas.openxmlformats.org/officeDocument/2006/relationships/tags" Target="../tags/tag593.xml"/><Relationship Id="rId9" Type="http://schemas.openxmlformats.org/officeDocument/2006/relationships/notesSlide" Target="../notesSlides/notesSlide25.xml"/></Relationships>
</file>

<file path=ppt/slides/_rels/slide14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99.xml"/><Relationship Id="rId7" Type="http://schemas.openxmlformats.org/officeDocument/2006/relationships/tags" Target="../tags/tag603.xml"/><Relationship Id="rId2" Type="http://schemas.openxmlformats.org/officeDocument/2006/relationships/tags" Target="../tags/tag598.xml"/><Relationship Id="rId1" Type="http://schemas.openxmlformats.org/officeDocument/2006/relationships/tags" Target="../tags/tag597.xml"/><Relationship Id="rId6" Type="http://schemas.openxmlformats.org/officeDocument/2006/relationships/tags" Target="../tags/tag602.xml"/><Relationship Id="rId5" Type="http://schemas.openxmlformats.org/officeDocument/2006/relationships/tags" Target="../tags/tag601.xml"/><Relationship Id="rId10" Type="http://schemas.openxmlformats.org/officeDocument/2006/relationships/image" Target="../media/image2.png"/><Relationship Id="rId4" Type="http://schemas.openxmlformats.org/officeDocument/2006/relationships/tags" Target="../tags/tag600.xml"/><Relationship Id="rId9" Type="http://schemas.openxmlformats.org/officeDocument/2006/relationships/notesSlide" Target="../notesSlides/notesSlide26.xml"/></Relationships>
</file>

<file path=ppt/slides/_rels/slide14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06.xml"/><Relationship Id="rId7" Type="http://schemas.openxmlformats.org/officeDocument/2006/relationships/tags" Target="../tags/tag610.xml"/><Relationship Id="rId2" Type="http://schemas.openxmlformats.org/officeDocument/2006/relationships/tags" Target="../tags/tag605.xml"/><Relationship Id="rId1" Type="http://schemas.openxmlformats.org/officeDocument/2006/relationships/tags" Target="../tags/tag604.xml"/><Relationship Id="rId6" Type="http://schemas.openxmlformats.org/officeDocument/2006/relationships/tags" Target="../tags/tag609.xml"/><Relationship Id="rId5" Type="http://schemas.openxmlformats.org/officeDocument/2006/relationships/tags" Target="../tags/tag608.xml"/><Relationship Id="rId10" Type="http://schemas.openxmlformats.org/officeDocument/2006/relationships/image" Target="../media/image2.png"/><Relationship Id="rId4" Type="http://schemas.openxmlformats.org/officeDocument/2006/relationships/tags" Target="../tags/tag607.xml"/><Relationship Id="rId9" Type="http://schemas.openxmlformats.org/officeDocument/2006/relationships/notesSlide" Target="../notesSlides/notesSlide2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image" Target="../media/image2.png"/><Relationship Id="rId4" Type="http://schemas.openxmlformats.org/officeDocument/2006/relationships/tags" Target="../tags/tag16.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7.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49.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7.xml"/><Relationship Id="rId5" Type="http://schemas.openxmlformats.org/officeDocument/2006/relationships/tags" Target="../tags/tag55.xml"/><Relationship Id="rId4" Type="http://schemas.openxmlformats.org/officeDocument/2006/relationships/tags" Target="../tags/tag54.xml"/></Relationships>
</file>

<file path=ppt/slides/_rels/slide3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4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7.xml"/><Relationship Id="rId5" Type="http://schemas.openxmlformats.org/officeDocument/2006/relationships/tags" Target="../tags/tag60.xml"/><Relationship Id="rId4" Type="http://schemas.openxmlformats.org/officeDocument/2006/relationships/tags" Target="../tags/tag59.xm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63.xml"/><Relationship Id="rId7" Type="http://schemas.openxmlformats.org/officeDocument/2006/relationships/image" Target="../media/image49.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7.xml"/><Relationship Id="rId5" Type="http://schemas.openxmlformats.org/officeDocument/2006/relationships/tags" Target="../tags/tag65.xml"/><Relationship Id="rId4" Type="http://schemas.openxmlformats.org/officeDocument/2006/relationships/tags" Target="../tags/tag64.xml"/><Relationship Id="rId9" Type="http://schemas.microsoft.com/office/2018/10/relationships/comments" Target="../comments/modernComment_105_9ED974D2.xml"/></Relationships>
</file>

<file path=ppt/slides/_rels/slide38.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51.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9.png"/><Relationship Id="rId5" Type="http://schemas.openxmlformats.org/officeDocument/2006/relationships/slideLayout" Target="../slideLayouts/slideLayout7.xml"/><Relationship Id="rId4" Type="http://schemas.openxmlformats.org/officeDocument/2006/relationships/tags" Target="../tags/tag69.xml"/></Relationships>
</file>

<file path=ppt/slides/_rels/slide39.xml.rels><?xml version="1.0" encoding="UTF-8" standalone="yes"?>
<Relationships xmlns="http://schemas.openxmlformats.org/package/2006/relationships"><Relationship Id="rId8" Type="http://schemas.microsoft.com/office/2018/10/relationships/comments" Target="../comments/modernComment_166_F78AE8AD.xml"/><Relationship Id="rId3" Type="http://schemas.openxmlformats.org/officeDocument/2006/relationships/tags" Target="../tags/tag72.xml"/><Relationship Id="rId7" Type="http://schemas.openxmlformats.org/officeDocument/2006/relationships/image" Target="../media/image49.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7.xml"/><Relationship Id="rId5" Type="http://schemas.openxmlformats.org/officeDocument/2006/relationships/tags" Target="../tags/tag74.xml"/><Relationship Id="rId4" Type="http://schemas.openxmlformats.org/officeDocument/2006/relationships/tags" Target="../tags/tag7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media/image2.png"/><Relationship Id="rId4" Type="http://schemas.openxmlformats.org/officeDocument/2006/relationships/tags" Target="../tags/tag23.xml"/><Relationship Id="rId9"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77.xml"/><Relationship Id="rId7" Type="http://schemas.openxmlformats.org/officeDocument/2006/relationships/notesSlide" Target="../notesSlides/notesSlide9.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7.xml"/><Relationship Id="rId5" Type="http://schemas.openxmlformats.org/officeDocument/2006/relationships/tags" Target="../tags/tag79.xml"/><Relationship Id="rId4" Type="http://schemas.openxmlformats.org/officeDocument/2006/relationships/tags" Target="../tags/tag78.xml"/></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82.xml"/><Relationship Id="rId7" Type="http://schemas.openxmlformats.org/officeDocument/2006/relationships/notesSlide" Target="../notesSlides/notesSlide10.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7.xml"/><Relationship Id="rId5" Type="http://schemas.openxmlformats.org/officeDocument/2006/relationships/tags" Target="../tags/tag84.xml"/><Relationship Id="rId4" Type="http://schemas.openxmlformats.org/officeDocument/2006/relationships/tags" Target="../tags/tag83.xml"/></Relationships>
</file>

<file path=ppt/slides/_rels/slide4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87.xml"/><Relationship Id="rId7" Type="http://schemas.openxmlformats.org/officeDocument/2006/relationships/notesSlide" Target="../notesSlides/notesSlide1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7.xml"/><Relationship Id="rId5" Type="http://schemas.openxmlformats.org/officeDocument/2006/relationships/tags" Target="../tags/tag89.xml"/><Relationship Id="rId4" Type="http://schemas.openxmlformats.org/officeDocument/2006/relationships/tags" Target="../tags/tag88.xml"/></Relationships>
</file>

<file path=ppt/slides/_rels/slide4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49.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5" Type="http://schemas.openxmlformats.org/officeDocument/2006/relationships/tags" Target="../tags/tag94.xml"/><Relationship Id="rId4" Type="http://schemas.openxmlformats.org/officeDocument/2006/relationships/tags" Target="../tags/tag93.xml"/></Relationships>
</file>

<file path=ppt/slides/_rels/slide44.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49.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7.xml"/><Relationship Id="rId5" Type="http://schemas.openxmlformats.org/officeDocument/2006/relationships/tags" Target="../tags/tag99.xml"/><Relationship Id="rId4" Type="http://schemas.openxmlformats.org/officeDocument/2006/relationships/tags" Target="../tags/tag98.xml"/></Relationships>
</file>

<file path=ppt/slides/_rels/slide4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02.xml"/><Relationship Id="rId7" Type="http://schemas.openxmlformats.org/officeDocument/2006/relationships/image" Target="../media/image49.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7.xml"/><Relationship Id="rId5" Type="http://schemas.openxmlformats.org/officeDocument/2006/relationships/tags" Target="../tags/tag104.xml"/><Relationship Id="rId4" Type="http://schemas.openxmlformats.org/officeDocument/2006/relationships/tags" Target="../tags/tag103.xml"/><Relationship Id="rId9" Type="http://schemas.microsoft.com/office/2018/10/relationships/comments" Target="../comments/modernComment_105_9ED974D2.xml"/></Relationships>
</file>

<file path=ppt/slides/_rels/slide46.xml.rels><?xml version="1.0" encoding="UTF-8" standalone="yes"?>
<Relationships xmlns="http://schemas.openxmlformats.org/package/2006/relationships"><Relationship Id="rId3" Type="http://schemas.openxmlformats.org/officeDocument/2006/relationships/tags" Target="../tags/tag107.xml"/><Relationship Id="rId7" Type="http://schemas.microsoft.com/office/2018/10/relationships/comments" Target="../comments/modernComment_110_4A698F94.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9.png"/><Relationship Id="rId5" Type="http://schemas.openxmlformats.org/officeDocument/2006/relationships/slideLayout" Target="../slideLayouts/slideLayout7.xml"/><Relationship Id="rId4" Type="http://schemas.openxmlformats.org/officeDocument/2006/relationships/tags" Target="../tags/tag108.xml"/></Relationships>
</file>

<file path=ppt/slides/_rels/slide47.xml.rels><?xml version="1.0" encoding="UTF-8" standalone="yes"?>
<Relationships xmlns="http://schemas.openxmlformats.org/package/2006/relationships"><Relationship Id="rId8" Type="http://schemas.microsoft.com/office/2018/10/relationships/comments" Target="../comments/modernComment_110_4A698F94.xml"/><Relationship Id="rId3" Type="http://schemas.openxmlformats.org/officeDocument/2006/relationships/tags" Target="../tags/tag111.xml"/><Relationship Id="rId7" Type="http://schemas.openxmlformats.org/officeDocument/2006/relationships/image" Target="../media/image49.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7.xml"/><Relationship Id="rId5" Type="http://schemas.openxmlformats.org/officeDocument/2006/relationships/tags" Target="../tags/tag113.xml"/><Relationship Id="rId4" Type="http://schemas.openxmlformats.org/officeDocument/2006/relationships/tags" Target="../tags/tag112.xml"/></Relationships>
</file>

<file path=ppt/slides/_rels/slide48.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49.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7.xml"/><Relationship Id="rId5" Type="http://schemas.openxmlformats.org/officeDocument/2006/relationships/tags" Target="../tags/tag118.xml"/><Relationship Id="rId4" Type="http://schemas.openxmlformats.org/officeDocument/2006/relationships/tags" Target="../tags/tag117.xml"/></Relationships>
</file>

<file path=ppt/slides/_rels/slide49.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49.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7.xml"/><Relationship Id="rId5" Type="http://schemas.openxmlformats.org/officeDocument/2006/relationships/tags" Target="../tags/tag123.xml"/><Relationship Id="rId4" Type="http://schemas.openxmlformats.org/officeDocument/2006/relationships/tags" Target="../tags/tag12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2.png"/><Relationship Id="rId4" Type="http://schemas.openxmlformats.org/officeDocument/2006/relationships/tags" Target="../tags/tag30.xml"/><Relationship Id="rId9"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26.xml"/><Relationship Id="rId7" Type="http://schemas.openxmlformats.org/officeDocument/2006/relationships/image" Target="../media/image49.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7.xml"/><Relationship Id="rId5" Type="http://schemas.openxmlformats.org/officeDocument/2006/relationships/tags" Target="../tags/tag128.xml"/><Relationship Id="rId4" Type="http://schemas.openxmlformats.org/officeDocument/2006/relationships/tags" Target="../tags/tag127.xml"/><Relationship Id="rId9" Type="http://schemas.microsoft.com/office/2018/10/relationships/comments" Target="../comments/modernComment_105_9ED974D2.xml"/></Relationships>
</file>

<file path=ppt/slides/_rels/slide51.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49.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tags" Target="../tags/tag132.xml"/></Relationships>
</file>

<file path=ppt/slides/_rels/slide52.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49.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7.xml"/><Relationship Id="rId5" Type="http://schemas.openxmlformats.org/officeDocument/2006/relationships/tags" Target="../tags/tag138.xml"/><Relationship Id="rId4" Type="http://schemas.openxmlformats.org/officeDocument/2006/relationships/tags" Target="../tags/tag137.xml"/></Relationships>
</file>

<file path=ppt/slides/_rels/slide53.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49.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7.xml"/><Relationship Id="rId5" Type="http://schemas.openxmlformats.org/officeDocument/2006/relationships/tags" Target="../tags/tag143.xml"/><Relationship Id="rId4" Type="http://schemas.openxmlformats.org/officeDocument/2006/relationships/tags" Target="../tags/tag142.xml"/></Relationships>
</file>

<file path=ppt/slides/_rels/slide54.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49.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7.xml"/><Relationship Id="rId5" Type="http://schemas.openxmlformats.org/officeDocument/2006/relationships/tags" Target="../tags/tag148.xml"/><Relationship Id="rId4" Type="http://schemas.openxmlformats.org/officeDocument/2006/relationships/tags" Target="../tags/tag147.xml"/></Relationships>
</file>

<file path=ppt/slides/_rels/slide55.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49.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7.xml"/><Relationship Id="rId5" Type="http://schemas.openxmlformats.org/officeDocument/2006/relationships/tags" Target="../tags/tag153.xml"/><Relationship Id="rId4" Type="http://schemas.openxmlformats.org/officeDocument/2006/relationships/tags" Target="../tags/tag152.xml"/></Relationships>
</file>

<file path=ppt/slides/_rels/slide5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56.xml"/><Relationship Id="rId7" Type="http://schemas.openxmlformats.org/officeDocument/2006/relationships/image" Target="../media/image49.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7.xml"/><Relationship Id="rId5" Type="http://schemas.openxmlformats.org/officeDocument/2006/relationships/tags" Target="../tags/tag158.xml"/><Relationship Id="rId4" Type="http://schemas.openxmlformats.org/officeDocument/2006/relationships/tags" Target="../tags/tag157.xml"/><Relationship Id="rId9" Type="http://schemas.microsoft.com/office/2018/10/relationships/comments" Target="../comments/modernComment_105_9ED974D2.xml"/></Relationships>
</file>

<file path=ppt/slides/_rels/slide57.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49.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7.xml"/><Relationship Id="rId5" Type="http://schemas.openxmlformats.org/officeDocument/2006/relationships/tags" Target="../tags/tag163.xml"/><Relationship Id="rId4" Type="http://schemas.openxmlformats.org/officeDocument/2006/relationships/tags" Target="../tags/tag162.xml"/></Relationships>
</file>

<file path=ppt/slides/_rels/slide58.xml.rels><?xml version="1.0" encoding="UTF-8" standalone="yes"?>
<Relationships xmlns="http://schemas.openxmlformats.org/package/2006/relationships"><Relationship Id="rId8" Type="http://schemas.microsoft.com/office/2018/10/relationships/comments" Target="../comments/modernComment_191_6BAE483.xml"/><Relationship Id="rId3" Type="http://schemas.openxmlformats.org/officeDocument/2006/relationships/tags" Target="../tags/tag166.xml"/><Relationship Id="rId7" Type="http://schemas.openxmlformats.org/officeDocument/2006/relationships/image" Target="../media/image49.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7.xml"/><Relationship Id="rId5" Type="http://schemas.openxmlformats.org/officeDocument/2006/relationships/tags" Target="../tags/tag168.xml"/><Relationship Id="rId4" Type="http://schemas.openxmlformats.org/officeDocument/2006/relationships/tags" Target="../tags/tag167.xml"/></Relationships>
</file>

<file path=ppt/slides/_rels/slide59.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49.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7.xml"/><Relationship Id="rId5" Type="http://schemas.openxmlformats.org/officeDocument/2006/relationships/tags" Target="../tags/tag173.xml"/><Relationship Id="rId4" Type="http://schemas.openxmlformats.org/officeDocument/2006/relationships/tags" Target="../tags/tag17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2.png"/><Relationship Id="rId4" Type="http://schemas.openxmlformats.org/officeDocument/2006/relationships/tags" Target="../tags/tag37.xml"/><Relationship Id="rId9"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49.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Layout" Target="../slideLayouts/slideLayout7.xml"/><Relationship Id="rId5" Type="http://schemas.openxmlformats.org/officeDocument/2006/relationships/tags" Target="../tags/tag178.xml"/><Relationship Id="rId4" Type="http://schemas.openxmlformats.org/officeDocument/2006/relationships/tags" Target="../tags/tag177.xml"/></Relationships>
</file>

<file path=ppt/slides/_rels/slide61.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49.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Layout" Target="../slideLayouts/slideLayout7.xml"/><Relationship Id="rId5" Type="http://schemas.openxmlformats.org/officeDocument/2006/relationships/tags" Target="../tags/tag183.xml"/><Relationship Id="rId4" Type="http://schemas.openxmlformats.org/officeDocument/2006/relationships/tags" Target="../tags/tag182.xml"/></Relationships>
</file>

<file path=ppt/slides/_rels/slide62.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49.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7.xml"/><Relationship Id="rId5" Type="http://schemas.openxmlformats.org/officeDocument/2006/relationships/tags" Target="../tags/tag188.xml"/><Relationship Id="rId4" Type="http://schemas.openxmlformats.org/officeDocument/2006/relationships/tags" Target="../tags/tag187.xml"/></Relationships>
</file>

<file path=ppt/slides/_rels/slide6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91.xml"/><Relationship Id="rId7" Type="http://schemas.openxmlformats.org/officeDocument/2006/relationships/image" Target="../media/image49.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Layout" Target="../slideLayouts/slideLayout7.xml"/><Relationship Id="rId5" Type="http://schemas.openxmlformats.org/officeDocument/2006/relationships/tags" Target="../tags/tag193.xml"/><Relationship Id="rId4" Type="http://schemas.openxmlformats.org/officeDocument/2006/relationships/tags" Target="../tags/tag192.xml"/><Relationship Id="rId9" Type="http://schemas.microsoft.com/office/2018/10/relationships/comments" Target="../comments/modernComment_105_9ED974D2.xml"/></Relationships>
</file>

<file path=ppt/slides/_rels/slide64.xml.rels><?xml version="1.0" encoding="UTF-8" standalone="yes"?>
<Relationships xmlns="http://schemas.openxmlformats.org/package/2006/relationships"><Relationship Id="rId8" Type="http://schemas.microsoft.com/office/2018/10/relationships/comments" Target="../comments/modernComment_194_38C8FF1B.xml"/><Relationship Id="rId3" Type="http://schemas.openxmlformats.org/officeDocument/2006/relationships/tags" Target="../tags/tag196.xml"/><Relationship Id="rId7" Type="http://schemas.openxmlformats.org/officeDocument/2006/relationships/image" Target="../media/image49.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slideLayout" Target="../slideLayouts/slideLayout7.xml"/><Relationship Id="rId5" Type="http://schemas.openxmlformats.org/officeDocument/2006/relationships/tags" Target="../tags/tag198.xml"/><Relationship Id="rId4" Type="http://schemas.openxmlformats.org/officeDocument/2006/relationships/tags" Target="../tags/tag197.xml"/></Relationships>
</file>

<file path=ppt/slides/_rels/slide6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49.pn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Layout" Target="../slideLayouts/slideLayout7.xml"/><Relationship Id="rId5" Type="http://schemas.openxmlformats.org/officeDocument/2006/relationships/tags" Target="../tags/tag203.xml"/><Relationship Id="rId4" Type="http://schemas.openxmlformats.org/officeDocument/2006/relationships/tags" Target="../tags/tag202.xml"/></Relationships>
</file>

<file path=ppt/slides/_rels/slide66.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image" Target="../media/image49.png"/><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Layout" Target="../slideLayouts/slideLayout7.xml"/><Relationship Id="rId5" Type="http://schemas.openxmlformats.org/officeDocument/2006/relationships/tags" Target="../tags/tag208.xml"/><Relationship Id="rId4" Type="http://schemas.openxmlformats.org/officeDocument/2006/relationships/tags" Target="../tags/tag207.xml"/></Relationships>
</file>

<file path=ppt/slides/_rels/slide6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211.xml"/><Relationship Id="rId7" Type="http://schemas.openxmlformats.org/officeDocument/2006/relationships/image" Target="../media/image49.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Layout" Target="../slideLayouts/slideLayout7.xml"/><Relationship Id="rId5" Type="http://schemas.openxmlformats.org/officeDocument/2006/relationships/tags" Target="../tags/tag213.xml"/><Relationship Id="rId4" Type="http://schemas.openxmlformats.org/officeDocument/2006/relationships/tags" Target="../tags/tag212.xml"/><Relationship Id="rId9" Type="http://schemas.microsoft.com/office/2018/10/relationships/comments" Target="../comments/modernComment_105_9ED974D2.xml"/></Relationships>
</file>

<file path=ppt/slides/_rels/slide68.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49.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Layout" Target="../slideLayouts/slideLayout7.xml"/><Relationship Id="rId5" Type="http://schemas.openxmlformats.org/officeDocument/2006/relationships/tags" Target="../tags/tag218.xml"/><Relationship Id="rId4" Type="http://schemas.openxmlformats.org/officeDocument/2006/relationships/tags" Target="../tags/tag217.xml"/></Relationships>
</file>

<file path=ppt/slides/_rels/slide69.xml.rels><?xml version="1.0" encoding="UTF-8" standalone="yes"?>
<Relationships xmlns="http://schemas.openxmlformats.org/package/2006/relationships"><Relationship Id="rId8" Type="http://schemas.microsoft.com/office/2018/10/relationships/comments" Target="../comments/modernComment_18E_FAA09E7E.xml"/><Relationship Id="rId3" Type="http://schemas.openxmlformats.org/officeDocument/2006/relationships/tags" Target="../tags/tag221.xml"/><Relationship Id="rId7" Type="http://schemas.openxmlformats.org/officeDocument/2006/relationships/image" Target="../media/image49.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slideLayout" Target="../slideLayouts/slideLayout7.xml"/><Relationship Id="rId5" Type="http://schemas.openxmlformats.org/officeDocument/2006/relationships/tags" Target="../tags/tag223.xml"/><Relationship Id="rId4" Type="http://schemas.openxmlformats.org/officeDocument/2006/relationships/tags" Target="../tags/tag22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10" Type="http://schemas.openxmlformats.org/officeDocument/2006/relationships/image" Target="../media/image2.png"/><Relationship Id="rId4" Type="http://schemas.openxmlformats.org/officeDocument/2006/relationships/tags" Target="../tags/tag44.xml"/><Relationship Id="rId9"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tags" Target="../tags/tag226.xml"/><Relationship Id="rId7" Type="http://schemas.openxmlformats.org/officeDocument/2006/relationships/image" Target="../media/image49.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slideLayout" Target="../slideLayouts/slideLayout7.xml"/><Relationship Id="rId5" Type="http://schemas.openxmlformats.org/officeDocument/2006/relationships/tags" Target="../tags/tag228.xml"/><Relationship Id="rId4" Type="http://schemas.openxmlformats.org/officeDocument/2006/relationships/tags" Target="../tags/tag227.xml"/></Relationships>
</file>

<file path=ppt/slides/_rels/slide71.xml.rels><?xml version="1.0" encoding="UTF-8" standalone="yes"?>
<Relationships xmlns="http://schemas.openxmlformats.org/package/2006/relationships"><Relationship Id="rId3" Type="http://schemas.openxmlformats.org/officeDocument/2006/relationships/tags" Target="../tags/tag231.xml"/><Relationship Id="rId7" Type="http://schemas.openxmlformats.org/officeDocument/2006/relationships/image" Target="../media/image49.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Layout" Target="../slideLayouts/slideLayout7.xml"/><Relationship Id="rId5" Type="http://schemas.openxmlformats.org/officeDocument/2006/relationships/tags" Target="../tags/tag233.xml"/><Relationship Id="rId4" Type="http://schemas.openxmlformats.org/officeDocument/2006/relationships/tags" Target="../tags/tag232.xml"/></Relationships>
</file>

<file path=ppt/slides/_rels/slide7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236.xml"/><Relationship Id="rId7" Type="http://schemas.openxmlformats.org/officeDocument/2006/relationships/image" Target="../media/image49.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slideLayout" Target="../slideLayouts/slideLayout7.xml"/><Relationship Id="rId5" Type="http://schemas.openxmlformats.org/officeDocument/2006/relationships/tags" Target="../tags/tag238.xml"/><Relationship Id="rId4" Type="http://schemas.openxmlformats.org/officeDocument/2006/relationships/tags" Target="../tags/tag237.xml"/><Relationship Id="rId9" Type="http://schemas.microsoft.com/office/2018/10/relationships/comments" Target="../comments/modernComment_105_9ED974D2.xml"/></Relationships>
</file>

<file path=ppt/slides/_rels/slide73.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49.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Layout" Target="../slideLayouts/slideLayout7.xml"/><Relationship Id="rId5" Type="http://schemas.openxmlformats.org/officeDocument/2006/relationships/tags" Target="../tags/tag243.xml"/><Relationship Id="rId4" Type="http://schemas.openxmlformats.org/officeDocument/2006/relationships/tags" Target="../tags/tag242.xml"/></Relationships>
</file>

<file path=ppt/slides/_rels/slide74.xml.rels><?xml version="1.0" encoding="UTF-8" standalone="yes"?>
<Relationships xmlns="http://schemas.openxmlformats.org/package/2006/relationships"><Relationship Id="rId3" Type="http://schemas.openxmlformats.org/officeDocument/2006/relationships/tags" Target="../tags/tag246.xml"/><Relationship Id="rId7" Type="http://schemas.microsoft.com/office/2018/10/relationships/comments" Target="../comments/modernComment_173_A322DBB.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Layout" Target="../slideLayouts/slideLayout7.xml"/><Relationship Id="rId5" Type="http://schemas.openxmlformats.org/officeDocument/2006/relationships/tags" Target="../tags/tag248.xml"/><Relationship Id="rId4" Type="http://schemas.openxmlformats.org/officeDocument/2006/relationships/tags" Target="../tags/tag247.xml"/></Relationships>
</file>

<file path=ppt/slides/_rels/slide75.xml.rels><?xml version="1.0" encoding="UTF-8" standalone="yes"?>
<Relationships xmlns="http://schemas.openxmlformats.org/package/2006/relationships"><Relationship Id="rId3" Type="http://schemas.openxmlformats.org/officeDocument/2006/relationships/tags" Target="../tags/tag251.xml"/><Relationship Id="rId7" Type="http://schemas.microsoft.com/office/2018/10/relationships/comments" Target="../comments/modernComment_174_3850F91F.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Layout" Target="../slideLayouts/slideLayout7.xml"/><Relationship Id="rId5" Type="http://schemas.openxmlformats.org/officeDocument/2006/relationships/tags" Target="../tags/tag253.xml"/><Relationship Id="rId4" Type="http://schemas.openxmlformats.org/officeDocument/2006/relationships/tags" Target="../tags/tag252.xml"/></Relationships>
</file>

<file path=ppt/slides/_rels/slide76.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7.xml"/><Relationship Id="rId5" Type="http://schemas.openxmlformats.org/officeDocument/2006/relationships/tags" Target="../tags/tag258.xml"/><Relationship Id="rId4" Type="http://schemas.openxmlformats.org/officeDocument/2006/relationships/tags" Target="../tags/tag257.xml"/></Relationships>
</file>

<file path=ppt/slides/_rels/slide77.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Layout" Target="../slideLayouts/slideLayout7.xml"/><Relationship Id="rId5" Type="http://schemas.openxmlformats.org/officeDocument/2006/relationships/tags" Target="../tags/tag263.xml"/><Relationship Id="rId4" Type="http://schemas.openxmlformats.org/officeDocument/2006/relationships/tags" Target="../tags/tag262.xml"/></Relationships>
</file>

<file path=ppt/slides/_rels/slide78.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image" Target="../media/image49.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slideLayout" Target="../slideLayouts/slideLayout7.xml"/><Relationship Id="rId5" Type="http://schemas.openxmlformats.org/officeDocument/2006/relationships/tags" Target="../tags/tag268.xml"/><Relationship Id="rId4" Type="http://schemas.openxmlformats.org/officeDocument/2006/relationships/tags" Target="../tags/tag267.xml"/></Relationships>
</file>

<file path=ppt/slides/_rels/slide79.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slideLayout" Target="../slideLayouts/slideLayout7.xml"/><Relationship Id="rId5" Type="http://schemas.openxmlformats.org/officeDocument/2006/relationships/tags" Target="../tags/tag273.xml"/><Relationship Id="rId4" Type="http://schemas.openxmlformats.org/officeDocument/2006/relationships/tags" Target="../tags/tag27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image" Target="../media/image49.png"/><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slideLayout" Target="../slideLayouts/slideLayout7.xml"/><Relationship Id="rId5" Type="http://schemas.openxmlformats.org/officeDocument/2006/relationships/tags" Target="../tags/tag278.xml"/><Relationship Id="rId4" Type="http://schemas.openxmlformats.org/officeDocument/2006/relationships/tags" Target="../tags/tag277.xml"/></Relationships>
</file>

<file path=ppt/slides/_rels/slide81.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slideLayout" Target="../slideLayouts/slideLayout7.xml"/><Relationship Id="rId5" Type="http://schemas.openxmlformats.org/officeDocument/2006/relationships/tags" Target="../tags/tag283.xml"/><Relationship Id="rId4" Type="http://schemas.openxmlformats.org/officeDocument/2006/relationships/tags" Target="../tags/tag282.xml"/></Relationships>
</file>

<file path=ppt/slides/_rels/slide82.xml.rels><?xml version="1.0" encoding="UTF-8" standalone="yes"?>
<Relationships xmlns="http://schemas.openxmlformats.org/package/2006/relationships"><Relationship Id="rId3" Type="http://schemas.openxmlformats.org/officeDocument/2006/relationships/tags" Target="../tags/tag286.xml"/><Relationship Id="rId7" Type="http://schemas.openxmlformats.org/officeDocument/2006/relationships/image" Target="../media/image49.pn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7.xml"/><Relationship Id="rId5" Type="http://schemas.openxmlformats.org/officeDocument/2006/relationships/tags" Target="../tags/tag288.xml"/><Relationship Id="rId4" Type="http://schemas.openxmlformats.org/officeDocument/2006/relationships/tags" Target="../tags/tag287.xml"/></Relationships>
</file>

<file path=ppt/slides/_rels/slide83.xml.rels><?xml version="1.0" encoding="UTF-8" standalone="yes"?>
<Relationships xmlns="http://schemas.openxmlformats.org/package/2006/relationships"><Relationship Id="rId3" Type="http://schemas.openxmlformats.org/officeDocument/2006/relationships/tags" Target="../tags/tag291.xml"/><Relationship Id="rId7" Type="http://schemas.openxmlformats.org/officeDocument/2006/relationships/image" Target="../media/image49.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7.xml"/><Relationship Id="rId5" Type="http://schemas.openxmlformats.org/officeDocument/2006/relationships/tags" Target="../tags/tag293.xml"/><Relationship Id="rId4" Type="http://schemas.openxmlformats.org/officeDocument/2006/relationships/tags" Target="../tags/tag292.xml"/></Relationships>
</file>

<file path=ppt/slides/_rels/slide84.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slideLayout" Target="../slideLayouts/slideLayout7.xml"/><Relationship Id="rId5" Type="http://schemas.openxmlformats.org/officeDocument/2006/relationships/tags" Target="../tags/tag298.xml"/><Relationship Id="rId4" Type="http://schemas.openxmlformats.org/officeDocument/2006/relationships/tags" Target="../tags/tag297.xml"/></Relationships>
</file>

<file path=ppt/slides/_rels/slide85.xml.rels><?xml version="1.0" encoding="UTF-8" standalone="yes"?>
<Relationships xmlns="http://schemas.openxmlformats.org/package/2006/relationships"><Relationship Id="rId3" Type="http://schemas.openxmlformats.org/officeDocument/2006/relationships/tags" Target="../tags/tag301.xml"/><Relationship Id="rId7" Type="http://schemas.openxmlformats.org/officeDocument/2006/relationships/image" Target="../media/image49.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slideLayout" Target="../slideLayouts/slideLayout7.xml"/><Relationship Id="rId5" Type="http://schemas.openxmlformats.org/officeDocument/2006/relationships/tags" Target="../tags/tag303.xml"/><Relationship Id="rId4" Type="http://schemas.openxmlformats.org/officeDocument/2006/relationships/tags" Target="../tags/tag302.xml"/></Relationships>
</file>

<file path=ppt/slides/_rels/slide86.xml.rels><?xml version="1.0" encoding="UTF-8" standalone="yes"?>
<Relationships xmlns="http://schemas.openxmlformats.org/package/2006/relationships"><Relationship Id="rId3" Type="http://schemas.openxmlformats.org/officeDocument/2006/relationships/tags" Target="../tags/tag306.xml"/><Relationship Id="rId7" Type="http://schemas.openxmlformats.org/officeDocument/2006/relationships/image" Target="../media/image49.png"/><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slideLayout" Target="../slideLayouts/slideLayout7.xml"/><Relationship Id="rId5" Type="http://schemas.openxmlformats.org/officeDocument/2006/relationships/tags" Target="../tags/tag308.xml"/><Relationship Id="rId4" Type="http://schemas.openxmlformats.org/officeDocument/2006/relationships/tags" Target="../tags/tag307.xml"/></Relationships>
</file>

<file path=ppt/slides/_rels/slide87.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image" Target="../media/image49.pn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slideLayout" Target="../slideLayouts/slideLayout7.xml"/><Relationship Id="rId5" Type="http://schemas.openxmlformats.org/officeDocument/2006/relationships/tags" Target="../tags/tag313.xml"/><Relationship Id="rId4" Type="http://schemas.openxmlformats.org/officeDocument/2006/relationships/tags" Target="../tags/tag312.xml"/></Relationships>
</file>

<file path=ppt/slides/_rels/slide88.xml.rels><?xml version="1.0" encoding="UTF-8" standalone="yes"?>
<Relationships xmlns="http://schemas.openxmlformats.org/package/2006/relationships"><Relationship Id="rId3" Type="http://schemas.openxmlformats.org/officeDocument/2006/relationships/tags" Target="../tags/tag316.xml"/><Relationship Id="rId7" Type="http://schemas.openxmlformats.org/officeDocument/2006/relationships/image" Target="../media/image49.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slideLayout" Target="../slideLayouts/slideLayout7.xml"/><Relationship Id="rId5" Type="http://schemas.openxmlformats.org/officeDocument/2006/relationships/tags" Target="../tags/tag318.xml"/><Relationship Id="rId4" Type="http://schemas.openxmlformats.org/officeDocument/2006/relationships/tags" Target="../tags/tag317.xml"/></Relationships>
</file>

<file path=ppt/slides/_rels/slide89.xml.rels><?xml version="1.0" encoding="UTF-8" standalone="yes"?>
<Relationships xmlns="http://schemas.openxmlformats.org/package/2006/relationships"><Relationship Id="rId3" Type="http://schemas.openxmlformats.org/officeDocument/2006/relationships/tags" Target="../tags/tag321.xml"/><Relationship Id="rId7" Type="http://schemas.openxmlformats.org/officeDocument/2006/relationships/image" Target="../media/image49.png"/><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slideLayout" Target="../slideLayouts/slideLayout7.xml"/><Relationship Id="rId5" Type="http://schemas.openxmlformats.org/officeDocument/2006/relationships/tags" Target="../tags/tag323.xml"/><Relationship Id="rId4" Type="http://schemas.openxmlformats.org/officeDocument/2006/relationships/tags" Target="../tags/tag32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326.xml"/><Relationship Id="rId7" Type="http://schemas.openxmlformats.org/officeDocument/2006/relationships/image" Target="../media/image49.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slideLayout" Target="../slideLayouts/slideLayout7.xml"/><Relationship Id="rId5" Type="http://schemas.openxmlformats.org/officeDocument/2006/relationships/tags" Target="../tags/tag328.xml"/><Relationship Id="rId4" Type="http://schemas.openxmlformats.org/officeDocument/2006/relationships/tags" Target="../tags/tag327.xml"/><Relationship Id="rId9" Type="http://schemas.microsoft.com/office/2018/10/relationships/comments" Target="../comments/modernComment_105_9ED974D2.xml"/></Relationships>
</file>

<file path=ppt/slides/_rels/slide91.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image" Target="../media/image49.png"/><Relationship Id="rId5" Type="http://schemas.openxmlformats.org/officeDocument/2006/relationships/slideLayout" Target="../slideLayouts/slideLayout7.xml"/><Relationship Id="rId4" Type="http://schemas.openxmlformats.org/officeDocument/2006/relationships/tags" Target="../tags/tag332.xml"/></Relationships>
</file>

<file path=ppt/slides/_rels/slide92.xml.rels><?xml version="1.0" encoding="UTF-8" standalone="yes"?>
<Relationships xmlns="http://schemas.openxmlformats.org/package/2006/relationships"><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slideLayout" Target="../slideLayouts/slideLayout7.xml"/><Relationship Id="rId5" Type="http://schemas.openxmlformats.org/officeDocument/2006/relationships/tags" Target="../tags/tag337.xml"/><Relationship Id="rId4" Type="http://schemas.openxmlformats.org/officeDocument/2006/relationships/tags" Target="../tags/tag336.xml"/></Relationships>
</file>

<file path=ppt/slides/_rels/slide93.xml.rels><?xml version="1.0" encoding="UTF-8" standalone="yes"?>
<Relationships xmlns="http://schemas.openxmlformats.org/package/2006/relationships"><Relationship Id="rId3" Type="http://schemas.openxmlformats.org/officeDocument/2006/relationships/tags" Target="../tags/tag340.xml"/><Relationship Id="rId7" Type="http://schemas.openxmlformats.org/officeDocument/2006/relationships/image" Target="../media/image49.png"/><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slideLayout" Target="../slideLayouts/slideLayout7.xml"/><Relationship Id="rId5" Type="http://schemas.openxmlformats.org/officeDocument/2006/relationships/tags" Target="../tags/tag342.xml"/><Relationship Id="rId4" Type="http://schemas.openxmlformats.org/officeDocument/2006/relationships/tags" Target="../tags/tag341.xml"/></Relationships>
</file>

<file path=ppt/slides/_rels/slide94.xml.rels><?xml version="1.0" encoding="UTF-8" standalone="yes"?>
<Relationships xmlns="http://schemas.openxmlformats.org/package/2006/relationships"><Relationship Id="rId3" Type="http://schemas.openxmlformats.org/officeDocument/2006/relationships/tags" Target="../tags/tag345.xml"/><Relationship Id="rId7" Type="http://schemas.openxmlformats.org/officeDocument/2006/relationships/image" Target="../media/image49.png"/><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7.xml"/><Relationship Id="rId5" Type="http://schemas.openxmlformats.org/officeDocument/2006/relationships/tags" Target="../tags/tag347.xml"/><Relationship Id="rId4" Type="http://schemas.openxmlformats.org/officeDocument/2006/relationships/tags" Target="../tags/tag346.xml"/></Relationships>
</file>

<file path=ppt/slides/_rels/slide95.xml.rels><?xml version="1.0" encoding="UTF-8" standalone="yes"?>
<Relationships xmlns="http://schemas.openxmlformats.org/package/2006/relationships"><Relationship Id="rId3" Type="http://schemas.openxmlformats.org/officeDocument/2006/relationships/tags" Target="../tags/tag350.xml"/><Relationship Id="rId7" Type="http://schemas.openxmlformats.org/officeDocument/2006/relationships/image" Target="../media/image49.png"/><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slideLayout" Target="../slideLayouts/slideLayout7.xml"/><Relationship Id="rId5" Type="http://schemas.openxmlformats.org/officeDocument/2006/relationships/tags" Target="../tags/tag352.xml"/><Relationship Id="rId4" Type="http://schemas.openxmlformats.org/officeDocument/2006/relationships/tags" Target="../tags/tag351.xml"/></Relationships>
</file>

<file path=ppt/slides/_rels/slide96.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slideLayout" Target="../slideLayouts/slideLayout7.xml"/><Relationship Id="rId5" Type="http://schemas.openxmlformats.org/officeDocument/2006/relationships/tags" Target="../tags/tag357.xml"/><Relationship Id="rId4" Type="http://schemas.openxmlformats.org/officeDocument/2006/relationships/tags" Target="../tags/tag356.xml"/></Relationships>
</file>

<file path=ppt/slides/_rels/slide97.xml.rels><?xml version="1.0" encoding="UTF-8" standalone="yes"?>
<Relationships xmlns="http://schemas.openxmlformats.org/package/2006/relationships"><Relationship Id="rId3" Type="http://schemas.openxmlformats.org/officeDocument/2006/relationships/tags" Target="../tags/tag360.xml"/><Relationship Id="rId7" Type="http://schemas.openxmlformats.org/officeDocument/2006/relationships/image" Target="../media/image49.png"/><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slideLayout" Target="../slideLayouts/slideLayout7.xml"/><Relationship Id="rId5" Type="http://schemas.openxmlformats.org/officeDocument/2006/relationships/tags" Target="../tags/tag362.xml"/><Relationship Id="rId4" Type="http://schemas.openxmlformats.org/officeDocument/2006/relationships/tags" Target="../tags/tag361.xml"/></Relationships>
</file>

<file path=ppt/slides/_rels/slide98.xml.rels><?xml version="1.0" encoding="UTF-8" standalone="yes"?>
<Relationships xmlns="http://schemas.openxmlformats.org/package/2006/relationships"><Relationship Id="rId3" Type="http://schemas.openxmlformats.org/officeDocument/2006/relationships/tags" Target="../tags/tag365.xml"/><Relationship Id="rId7" Type="http://schemas.openxmlformats.org/officeDocument/2006/relationships/image" Target="../media/image49.pn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Layout" Target="../slideLayouts/slideLayout7.xml"/><Relationship Id="rId5" Type="http://schemas.openxmlformats.org/officeDocument/2006/relationships/tags" Target="../tags/tag367.xml"/><Relationship Id="rId4" Type="http://schemas.openxmlformats.org/officeDocument/2006/relationships/tags" Target="../tags/tag366.xml"/></Relationships>
</file>

<file path=ppt/slides/_rels/slide99.xml.rels><?xml version="1.0" encoding="UTF-8" standalone="yes"?>
<Relationships xmlns="http://schemas.openxmlformats.org/package/2006/relationships"><Relationship Id="rId3" Type="http://schemas.openxmlformats.org/officeDocument/2006/relationships/tags" Target="../tags/tag370.xml"/><Relationship Id="rId7" Type="http://schemas.openxmlformats.org/officeDocument/2006/relationships/image" Target="../media/image49.png"/><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slideLayout" Target="../slideLayouts/slideLayout7.xml"/><Relationship Id="rId5" Type="http://schemas.openxmlformats.org/officeDocument/2006/relationships/tags" Target="../tags/tag372.xml"/><Relationship Id="rId4" Type="http://schemas.openxmlformats.org/officeDocument/2006/relationships/tags" Target="../tags/tag3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a:solidFill>
                  <a:srgbClr val="FFFFFF"/>
                </a:solidFill>
                <a:latin typeface="Calibri"/>
                <a:ea typeface="Calibri"/>
                <a:cs typeface="Calibri"/>
                <a:sym typeface="Calibri"/>
              </a:rPr>
              <a:t>DÉPÔT PATRONAL DU 31 MARS 2021</a:t>
            </a:r>
            <a:endParaRPr sz="1400" kern="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31035"/>
            <a:ext cx="10077953" cy="1502800"/>
          </a:xfrm>
          <a:prstGeom prst="rect">
            <a:avLst/>
          </a:prstGeom>
          <a:solidFill>
            <a:srgbClr val="FF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224" name="Google Shape;224;gd315f95f4d_0_0"/>
          <p:cNvPicPr preferRelativeResize="0">
            <a:picLocks noChangeAspect="1"/>
          </p:cNvPicPr>
          <p:nvPr>
            <p:custDataLst>
              <p:tags r:id="rId5"/>
            </p:custDataLst>
          </p:nvPr>
        </p:nvPicPr>
        <p:blipFill>
          <a:blip r:embed="rId11">
            <a:alphaModFix/>
          </a:blip>
          <a:stretch>
            <a:fillRect/>
          </a:stretch>
        </p:blipFill>
        <p:spPr>
          <a:xfrm>
            <a:off x="8001000" y="85795"/>
            <a:ext cx="1768175" cy="1269140"/>
          </a:xfrm>
          <a:prstGeom prst="rect">
            <a:avLst/>
          </a:prstGeom>
          <a:solidFill>
            <a:schemeClr val="bg1"/>
          </a:solidFill>
          <a:ln>
            <a:noFill/>
          </a:ln>
        </p:spPr>
      </p:pic>
      <p:sp>
        <p:nvSpPr>
          <p:cNvPr id="225" name="Google Shape;225;gd315f95f4d_0_0"/>
          <p:cNvSpPr txBox="1"/>
          <p:nvPr>
            <p:custDataLst>
              <p:tags r:id="rId6"/>
            </p:custDataLst>
          </p:nvPr>
        </p:nvSpPr>
        <p:spPr>
          <a:xfrm>
            <a:off x="237686" y="1764364"/>
            <a:ext cx="9603453" cy="5324504"/>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fr-FR" sz="5400" b="1" kern="0" dirty="0">
                <a:solidFill>
                  <a:srgbClr val="000000"/>
                </a:solidFill>
                <a:cs typeface="Arial"/>
                <a:sym typeface="Arial"/>
              </a:rPr>
              <a:t>BONJOUR À TOUTES ET TOUS! </a:t>
            </a:r>
          </a:p>
          <a:p>
            <a:pPr algn="ctr">
              <a:buClr>
                <a:srgbClr val="000000"/>
              </a:buClr>
              <a:buFont typeface="Arial"/>
              <a:buNone/>
            </a:pPr>
            <a:endParaRPr lang="fr-FR" sz="5400" b="1" kern="0" dirty="0" smtClean="0">
              <a:solidFill>
                <a:srgbClr val="000000"/>
              </a:solidFill>
              <a:cs typeface="Arial"/>
              <a:sym typeface="Arial"/>
            </a:endParaRPr>
          </a:p>
          <a:p>
            <a:pPr algn="ctr">
              <a:buClr>
                <a:srgbClr val="000000"/>
              </a:buClr>
              <a:buFont typeface="Arial"/>
              <a:buNone/>
            </a:pPr>
            <a:r>
              <a:rPr lang="fr-FR" sz="4000" b="1" kern="0" dirty="0" smtClean="0">
                <a:solidFill>
                  <a:srgbClr val="000000"/>
                </a:solidFill>
                <a:cs typeface="Arial"/>
                <a:sym typeface="Arial"/>
              </a:rPr>
              <a:t>POUR REJOINDRE </a:t>
            </a:r>
            <a:endParaRPr lang="fr-FR" sz="4000" b="1" kern="0" dirty="0">
              <a:solidFill>
                <a:srgbClr val="000000"/>
              </a:solidFill>
              <a:cs typeface="Arial"/>
              <a:sym typeface="Arial"/>
            </a:endParaRPr>
          </a:p>
          <a:p>
            <a:pPr algn="ctr">
              <a:buClr>
                <a:srgbClr val="000000"/>
              </a:buClr>
              <a:buFont typeface="Arial"/>
              <a:buNone/>
            </a:pPr>
            <a:r>
              <a:rPr lang="fr-FR" sz="4000" b="1" kern="0" dirty="0">
                <a:solidFill>
                  <a:srgbClr val="000000"/>
                </a:solidFill>
                <a:cs typeface="Arial"/>
                <a:sym typeface="Arial"/>
              </a:rPr>
              <a:t>LE SOUTIEN </a:t>
            </a:r>
            <a:r>
              <a:rPr lang="fr-FR" sz="4000" b="1" kern="0" dirty="0" smtClean="0">
                <a:solidFill>
                  <a:srgbClr val="000000"/>
                </a:solidFill>
                <a:cs typeface="Arial"/>
                <a:sym typeface="Arial"/>
              </a:rPr>
              <a:t>TECHNIQUE</a:t>
            </a:r>
          </a:p>
          <a:p>
            <a:pPr algn="ctr">
              <a:buClr>
                <a:srgbClr val="000000"/>
              </a:buClr>
              <a:buFont typeface="Arial"/>
              <a:buNone/>
            </a:pPr>
            <a:r>
              <a:rPr lang="fr-FR" sz="7200" b="1" kern="0" smtClean="0">
                <a:solidFill>
                  <a:srgbClr val="000000"/>
                </a:solidFill>
                <a:cs typeface="Arial"/>
                <a:sym typeface="Arial"/>
              </a:rPr>
              <a:t>  819-808-9120</a:t>
            </a:r>
            <a:endParaRPr lang="fr-FR" sz="72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p:txBody>
      </p:sp>
      <p:sp>
        <p:nvSpPr>
          <p:cNvPr id="4" name="Flèche droite 3"/>
          <p:cNvSpPr/>
          <p:nvPr>
            <p:custDataLst>
              <p:tags r:id="rId7"/>
            </p:custDataLst>
          </p:nvPr>
        </p:nvSpPr>
        <p:spPr>
          <a:xfrm>
            <a:off x="334896" y="5638800"/>
            <a:ext cx="1817325" cy="1081704"/>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fr-CA" sz="1400" kern="0">
              <a:solidFill>
                <a:srgbClr val="FFFFFF"/>
              </a:solidFill>
              <a:sym typeface="Arial"/>
            </a:endParaRPr>
          </a:p>
        </p:txBody>
      </p:sp>
      <p:sp>
        <p:nvSpPr>
          <p:cNvPr id="7" name="Espace réservé du numéro de diapositive 6"/>
          <p:cNvSpPr>
            <a:spLocks noGrp="1"/>
          </p:cNvSpPr>
          <p:nvPr>
            <p:ph type="sldNum" idx="12"/>
            <p:custDataLst>
              <p:tags r:id="rId8"/>
            </p:custDataLst>
          </p:nvPr>
        </p:nvSpPr>
        <p:spPr/>
        <p:txBody>
          <a:bodyPr/>
          <a:lstStyle/>
          <a:p>
            <a:fld id="{00000000-1234-1234-1234-123412341234}" type="slidenum">
              <a:rPr lang="fr-CA" smtClean="0"/>
              <a:pPr/>
              <a:t>1</a:t>
            </a:fld>
            <a:endParaRPr lang="fr-CA"/>
          </a:p>
        </p:txBody>
      </p:sp>
    </p:spTree>
    <p:extLst>
      <p:ext uri="{BB962C8B-B14F-4D97-AF65-F5344CB8AC3E}">
        <p14:creationId xmlns:p14="http://schemas.microsoft.com/office/powerpoint/2010/main" val="45697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4</a:t>
            </a:r>
          </a:p>
        </p:txBody>
      </p:sp>
    </p:spTree>
    <p:extLst>
      <p:ext uri="{BB962C8B-B14F-4D97-AF65-F5344CB8AC3E}">
        <p14:creationId xmlns:p14="http://schemas.microsoft.com/office/powerpoint/2010/main" val="18577527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fin de semaine</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100</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078565"/>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4002915936"/>
              </p:ext>
            </p:extLst>
          </p:nvPr>
        </p:nvGraphicFramePr>
        <p:xfrm>
          <a:off x="1130598" y="1219200"/>
          <a:ext cx="7982862" cy="6014641"/>
        </p:xfrm>
        <a:graphic>
          <a:graphicData uri="http://schemas.openxmlformats.org/drawingml/2006/table">
            <a:tbl>
              <a:tblPr firstRow="1" bandRow="1">
                <a:tableStyleId>{5C22544A-7EE6-4342-B048-85BDC9FD1C3A}</a:tableStyleId>
              </a:tblPr>
              <a:tblGrid>
                <a:gridCol w="3991431">
                  <a:extLst>
                    <a:ext uri="{9D8B030D-6E8A-4147-A177-3AD203B41FA5}">
                      <a16:colId xmlns="" xmlns:a16="http://schemas.microsoft.com/office/drawing/2014/main" val="3102000987"/>
                    </a:ext>
                  </a:extLst>
                </a:gridCol>
                <a:gridCol w="3991431">
                  <a:extLst>
                    <a:ext uri="{9D8B030D-6E8A-4147-A177-3AD203B41FA5}">
                      <a16:colId xmlns="" xmlns:a16="http://schemas.microsoft.com/office/drawing/2014/main" val="4231989944"/>
                    </a:ext>
                  </a:extLst>
                </a:gridCol>
              </a:tblGrid>
              <a:tr h="851329">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921145">
                <a:tc>
                  <a:txBody>
                    <a:bodyPr/>
                    <a:lstStyle/>
                    <a:p>
                      <a:endParaRPr lang="fr-CA" sz="1600" dirty="0"/>
                    </a:p>
                    <a:p>
                      <a:r>
                        <a:rPr lang="fr-CA" sz="1600" dirty="0"/>
                        <a:t>Prime de 4 %</a:t>
                      </a:r>
                    </a:p>
                    <a:p>
                      <a:endParaRPr lang="fr-CA" sz="1600" dirty="0"/>
                    </a:p>
                    <a:p>
                      <a:r>
                        <a:rPr lang="fr-CA" sz="1600" dirty="0"/>
                        <a:t>Prime majorée à 8 % pour les personnes salariées de la catégorie 1 détenant un poste à temps complet et en service 24/7, à la condition du respect de l’horaire entre le début du quart de soir le vendredi et la fin du quart de nuit le lundi.</a:t>
                      </a:r>
                    </a:p>
                  </a:txBody>
                  <a:tcPr marL="75438" marR="75438" marT="51816" marB="51816">
                    <a:solidFill>
                      <a:srgbClr val="F3DDEA"/>
                    </a:solidFill>
                  </a:tcPr>
                </a:tc>
                <a:tc>
                  <a:txBody>
                    <a:bodyPr/>
                    <a:lstStyle/>
                    <a:p>
                      <a:endParaRPr lang="fr-CA" sz="1600" dirty="0"/>
                    </a:p>
                    <a:p>
                      <a:r>
                        <a:rPr lang="fr-CA" sz="1600" dirty="0"/>
                        <a:t>Palier 1 – 9 %</a:t>
                      </a:r>
                    </a:p>
                    <a:p>
                      <a:endParaRPr lang="fr-CA" sz="1600" dirty="0"/>
                    </a:p>
                    <a:p>
                      <a:r>
                        <a:rPr lang="fr-CA" sz="1600" dirty="0"/>
                        <a:t>Palier 2 – 5 %</a:t>
                      </a:r>
                    </a:p>
                    <a:p>
                      <a:endParaRPr lang="fr-CA" sz="1600" dirty="0"/>
                    </a:p>
                    <a:p>
                      <a:r>
                        <a:rPr lang="fr-CA" sz="1600" dirty="0"/>
                        <a:t>Palier 3 – 1,39 $/h</a:t>
                      </a:r>
                    </a:p>
                    <a:p>
                      <a:endParaRPr lang="fr-CA" sz="1800" i="1" dirty="0"/>
                    </a:p>
                    <a:p>
                      <a:r>
                        <a:rPr lang="fr-CA" sz="1800" i="1" dirty="0"/>
                        <a:t>Palier 1 — être rémunéré 70 h et +, travailler dans un service 24/7 et respect de l’horaire entre le début du quart de soir le vendredi et la fin du quart de nuit le lundi</a:t>
                      </a:r>
                    </a:p>
                    <a:p>
                      <a:r>
                        <a:rPr lang="fr-CA" sz="1800" i="1" dirty="0"/>
                        <a:t>Palier 2 — de base</a:t>
                      </a:r>
                    </a:p>
                    <a:p>
                      <a:r>
                        <a:rPr lang="fr-CA" sz="1800" i="1" dirty="0"/>
                        <a:t>Palier 3 — taux minimum*</a:t>
                      </a:r>
                    </a:p>
                    <a:p>
                      <a:pPr marL="0" indent="0">
                        <a:buFont typeface="Arial" panose="020B0604020202020204" pitchFamily="34" charset="0"/>
                        <a:buNone/>
                      </a:pPr>
                      <a:r>
                        <a:rPr lang="fr-CA" sz="1800" i="1" dirty="0"/>
                        <a:t>*Les taux horaires présentés sont en fonction, à titre indicatif, de la structure salariale au 1er avril 2024.</a:t>
                      </a:r>
                      <a:r>
                        <a:rPr lang="fr-CA" sz="2000" kern="1200" dirty="0">
                          <a:solidFill>
                            <a:schemeClr val="dk1"/>
                          </a:solidFill>
                          <a:effectLst/>
                          <a:latin typeface="+mn-lt"/>
                          <a:ea typeface="+mn-ea"/>
                          <a:cs typeface="+mn-cs"/>
                        </a:rPr>
                        <a:t> </a:t>
                      </a:r>
                    </a:p>
                    <a:p>
                      <a:pPr marL="0" indent="0">
                        <a:buFont typeface="Arial" panose="020B0604020202020204" pitchFamily="34" charset="0"/>
                        <a:buNone/>
                      </a:pPr>
                      <a:r>
                        <a:rPr lang="fr-CA" sz="1800" i="1" kern="1200" dirty="0">
                          <a:solidFill>
                            <a:schemeClr val="dk1"/>
                          </a:solidFill>
                          <a:effectLst/>
                          <a:latin typeface="+mn-lt"/>
                          <a:ea typeface="+mn-ea"/>
                          <a:cs typeface="+mn-cs"/>
                        </a:rPr>
                        <a:t>*5 % appliqué sur le dernier échelon du rangement 9 </a:t>
                      </a:r>
                      <a:endParaRPr lang="fr-CA" sz="1800" i="1" dirty="0"/>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8457573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fin de semaine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101</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5336845"/>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 préposé à l’entretien ménager (travaux lourds ou légers)</a:t>
            </a:r>
          </a:p>
          <a:p>
            <a:r>
              <a:rPr lang="fr-CA" dirty="0">
                <a:latin typeface="Arial" panose="020B0604020202020204" pitchFamily="34" charset="0"/>
                <a:ea typeface="Arial" panose="020B0604020202020204" pitchFamily="34" charset="0"/>
                <a:cs typeface="Arial" panose="020B0604020202020204" pitchFamily="34" charset="0"/>
              </a:rPr>
              <a:t>Rangement 3 au dernier échelon</a:t>
            </a:r>
          </a:p>
          <a:p>
            <a:r>
              <a:rPr lang="fr-CA" dirty="0">
                <a:latin typeface="Arial" panose="020B0604020202020204" pitchFamily="34" charset="0"/>
                <a:ea typeface="Arial" panose="020B0604020202020204" pitchFamily="34" charset="0"/>
                <a:cs typeface="Arial" panose="020B0604020202020204" pitchFamily="34" charset="0"/>
              </a:rPr>
              <a:t>(Catégorie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Actuellement, le versement de la prime de fin de semaine correspond à environ 0,86 $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2,06 $ l’heure</a:t>
            </a:r>
          </a:p>
          <a:p>
            <a:pPr marL="285750" indent="-285750">
              <a:buFont typeface="Arial" panose="020B0604020202020204" pitchFamily="34" charset="0"/>
              <a:buChar char="•"/>
            </a:pPr>
            <a:r>
              <a:rPr lang="fr-CA" strike="sngStrike" dirty="0">
                <a:latin typeface="Arial" panose="020B0604020202020204" pitchFamily="34" charset="0"/>
                <a:ea typeface="Arial" panose="020B0604020202020204" pitchFamily="34" charset="0"/>
                <a:cs typeface="Arial" panose="020B0604020202020204" pitchFamily="34" charset="0"/>
              </a:rPr>
              <a:t>Palier 2 : 1,39 $ l’heure</a:t>
            </a:r>
            <a:endParaRPr lang="fr-CA" strike="sngStrike" dirty="0">
              <a:highlight>
                <a:srgbClr val="FFFF00"/>
              </a:highligh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1,39 $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23939907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fin de semaine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102</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5336845"/>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 préposé aux bénéficiaires </a:t>
            </a:r>
          </a:p>
          <a:p>
            <a:r>
              <a:rPr lang="fr-CA" dirty="0">
                <a:latin typeface="Arial" panose="020B0604020202020204" pitchFamily="34" charset="0"/>
                <a:ea typeface="Arial" panose="020B0604020202020204" pitchFamily="34" charset="0"/>
                <a:cs typeface="Arial" panose="020B0604020202020204" pitchFamily="34" charset="0"/>
              </a:rPr>
              <a:t>Rangement 9 taux unique</a:t>
            </a:r>
          </a:p>
          <a:p>
            <a:r>
              <a:rPr lang="fr-CA" dirty="0">
                <a:latin typeface="Arial" panose="020B0604020202020204" pitchFamily="34" charset="0"/>
                <a:ea typeface="Arial" panose="020B0604020202020204" pitchFamily="34" charset="0"/>
                <a:cs typeface="Arial" panose="020B0604020202020204" pitchFamily="34" charset="0"/>
              </a:rPr>
              <a:t>(Catégorie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Actuellement, le versement de la prime de fin de semaine correspond à environ 1,03 $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2,45 $ l’heure</a:t>
            </a:r>
          </a:p>
          <a:p>
            <a:pPr marL="285750" indent="-285750">
              <a:buFont typeface="Arial" panose="020B0604020202020204" pitchFamily="34" charset="0"/>
              <a:buChar char="•"/>
            </a:pPr>
            <a:r>
              <a:rPr lang="fr-CA" strike="sngStrike" dirty="0">
                <a:latin typeface="Arial" panose="020B0604020202020204" pitchFamily="34" charset="0"/>
                <a:ea typeface="Arial" panose="020B0604020202020204" pitchFamily="34" charset="0"/>
                <a:cs typeface="Arial" panose="020B0604020202020204" pitchFamily="34" charset="0"/>
              </a:rPr>
              <a:t>Palier 2 : 1,39 $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1,39 $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3908685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Primes d’inconvénient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103</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2"/>
            <a:ext cx="8536073" cy="3046988"/>
          </a:xfrm>
          <a:prstGeom prst="rect">
            <a:avLst/>
          </a:prstGeom>
          <a:noFill/>
        </p:spPr>
        <p:txBody>
          <a:bodyPr wrap="square">
            <a:spAutoFit/>
          </a:bodyPr>
          <a:lstStyle/>
          <a:p>
            <a:pPr algn="just"/>
            <a:endParaRPr lang="fr-CA" sz="18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fr-CA" sz="1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fr-CA" sz="1800" dirty="0">
                <a:effectLst/>
                <a:latin typeface="Arial" panose="020B0604020202020204" pitchFamily="34" charset="0"/>
                <a:ea typeface="Times New Roman" panose="02020603050405020304" pitchFamily="18" charset="0"/>
                <a:cs typeface="Arial" panose="020B0604020202020204" pitchFamily="34" charset="0"/>
              </a:rPr>
              <a:t>Les primes d’inconvénient sont versées pour les heures effectivement travaillées visées. Elle </a:t>
            </a:r>
            <a:r>
              <a:rPr lang="fr-CA" sz="1800" dirty="0">
                <a:effectLst/>
                <a:latin typeface="Arial" panose="020B0604020202020204" pitchFamily="34" charset="0"/>
                <a:ea typeface="Times New Roman" panose="02020603050405020304" pitchFamily="18" charset="0"/>
                <a:cs typeface="Times New Roman" panose="02020603050405020304" pitchFamily="18" charset="0"/>
              </a:rPr>
              <a:t>est considérée ou payée que lorsque l’inconvénient est subi.</a:t>
            </a:r>
            <a:r>
              <a:rPr lang="fr-CA" sz="18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CA" sz="18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CA" sz="1800" dirty="0">
                <a:effectLst/>
                <a:latin typeface="Arial" panose="020B0604020202020204" pitchFamily="34" charset="0"/>
                <a:ea typeface="Times New Roman" panose="02020603050405020304" pitchFamily="18" charset="0"/>
                <a:cs typeface="Arial" panose="020B0604020202020204" pitchFamily="34" charset="0"/>
              </a:rPr>
              <a:t>Aux fins de l’admissibilité aux différents paliers de primes, ce sont les heures rémunérées qui sont considérées. Ces heures incluent les absences autorisées rémunérées, mais excluent le temps supplémentaire; le tout, sans égard aux quarts de travail et titres d’emploi dans lesquels ces heures ont été travaillées.</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42217491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104</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73461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85657" y="3460255"/>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effectLst/>
                <a:latin typeface="Arial" panose="020B0604020202020204" pitchFamily="34" charset="0"/>
                <a:ea typeface="Arial" panose="020B0604020202020204" pitchFamily="34" charset="0"/>
              </a:rPr>
              <a:t>Ancienneté et agence de placement de personnel</a:t>
            </a:r>
            <a:endParaRPr lang="fr-CA" sz="24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002643" y="1189603"/>
            <a:ext cx="8536073" cy="1661993"/>
          </a:xfrm>
          <a:prstGeom prst="rect">
            <a:avLst/>
          </a:prstGeom>
          <a:noFill/>
        </p:spPr>
        <p:txBody>
          <a:bodyPr wrap="square">
            <a:spAutoFit/>
          </a:bodyPr>
          <a:lstStyle/>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B0494EF5-1B08-B8EC-0A76-2B5810A16CE5}"/>
              </a:ext>
            </a:extLst>
          </p:cNvPr>
          <p:cNvSpPr>
            <a:spLocks noGrp="1"/>
          </p:cNvSpPr>
          <p:nvPr>
            <p:ph type="sldNum" sz="quarter" idx="12"/>
            <p:custDataLst>
              <p:tags r:id="rId5"/>
            </p:custDataLst>
          </p:nvPr>
        </p:nvSpPr>
        <p:spPr/>
        <p:txBody>
          <a:bodyPr/>
          <a:lstStyle/>
          <a:p>
            <a:fld id="{18D25734-BAAB-45B8-8828-031302FAFDE5}" type="slidenum">
              <a:rPr lang="fr-CA" smtClean="0"/>
              <a:t>105</a:t>
            </a:fld>
            <a:endParaRPr lang="fr-CA"/>
          </a:p>
        </p:txBody>
      </p:sp>
    </p:spTree>
    <p:extLst>
      <p:ext uri="{BB962C8B-B14F-4D97-AF65-F5344CB8AC3E}">
        <p14:creationId xmlns:p14="http://schemas.microsoft.com/office/powerpoint/2010/main" val="234598565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effectLst/>
                <a:latin typeface="Arial" panose="020B0604020202020204" pitchFamily="34" charset="0"/>
                <a:ea typeface="Arial" panose="020B0604020202020204" pitchFamily="34" charset="0"/>
              </a:rPr>
              <a:t>Ancienneté et agence de placement de personnel</a:t>
            </a:r>
            <a:endParaRPr lang="fr-CA" sz="24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002643" y="1189603"/>
            <a:ext cx="8536073" cy="6299032"/>
          </a:xfrm>
          <a:prstGeom prst="rect">
            <a:avLst/>
          </a:prstGeom>
          <a:noFill/>
        </p:spPr>
        <p:txBody>
          <a:bodyPr wrap="square">
            <a:spAutoFit/>
          </a:bodyPr>
          <a:lstStyle/>
          <a:p>
            <a:r>
              <a:rPr lang="fr-CA" sz="1800" b="1" dirty="0">
                <a:effectLst/>
                <a:latin typeface="Arial" panose="020B0604020202020204" pitchFamily="34" charset="0"/>
                <a:ea typeface="Arial" panose="020B0604020202020204" pitchFamily="34" charset="0"/>
                <a:cs typeface="Arial" panose="020B0604020202020204" pitchFamily="34" charset="0"/>
              </a:rPr>
              <a:t>Lettre d’entente hors convention collective sur un processus unique de reconnaissance de l’ancienneté pour une personne salariée provenant d’agences de placement de personnel, une personne salariée temporaire et une personne salariée actuellement à l’emploi du RSSS</a:t>
            </a:r>
          </a:p>
          <a:p>
            <a:endParaRPr lang="fr-CA" b="1" dirty="0">
              <a:latin typeface="Arial" panose="020B0604020202020204" pitchFamily="34" charset="0"/>
              <a:ea typeface="Times New Roman" panose="02020603050405020304" pitchFamily="18" charset="0"/>
              <a:cs typeface="Arial" panose="020B0604020202020204" pitchFamily="34" charset="0"/>
            </a:endParaRPr>
          </a:p>
          <a:p>
            <a:r>
              <a:rPr lang="fr-CA" sz="1800" dirty="0">
                <a:effectLst/>
                <a:latin typeface="Arial" panose="020B0604020202020204" pitchFamily="34" charset="0"/>
                <a:ea typeface="Times New Roman" panose="02020603050405020304" pitchFamily="18" charset="0"/>
                <a:cs typeface="Arial" panose="020B0604020202020204" pitchFamily="34" charset="0"/>
              </a:rPr>
              <a:t>Les parties procèdent à un processus unique de reconnaissance d’ancienneté six (6) mois après la création de l’Agence Santé Québec. Pour ce faire, les parties s’engagent à reconnaître l’ancienneté «réseau», conformément à l’article 12 des dispositions nationales de la convention collective :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fr-CA" sz="1800" b="1" dirty="0">
                <a:effectLst/>
                <a:latin typeface="Arial" panose="020B0604020202020204" pitchFamily="34" charset="0"/>
                <a:ea typeface="Calibri" panose="020F0502020204030204" pitchFamily="34" charset="0"/>
                <a:cs typeface="Times New Roman" panose="02020603050405020304" pitchFamily="18" charset="0"/>
              </a:rPr>
              <a:t>Pour une personne salariée nouvellement embauchée, entre la date d’entrée en vigueur de la convention collective et le processus de reconnaissance d’ancienneté, provenant d’une agence de placement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CA" dirty="0">
                <a:effectLst/>
                <a:latin typeface="Arial" panose="020B0604020202020204" pitchFamily="34" charset="0"/>
                <a:ea typeface="Calibri" panose="020F0502020204030204" pitchFamily="34" charset="0"/>
                <a:cs typeface="Times New Roman" panose="02020603050405020304" pitchFamily="18" charset="0"/>
              </a:rPr>
              <a:t>À compter du 13 mars 2020, et ce jusqu’à six (6) mois après la création de l’Agence santé Québec, pour la période où elle a travaillé dans les établissements du RSSS pour le compte d’une agence de placement de personnel;</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b="1" dirty="0">
                <a:effectLst/>
                <a:latin typeface="Arial" panose="020B0604020202020204" pitchFamily="34" charset="0"/>
                <a:ea typeface="Arial" panose="020B0604020202020204" pitchFamily="34" charset="0"/>
                <a:cs typeface="Arial" panose="020B0604020202020204" pitchFamily="34" charset="0"/>
              </a:rPr>
              <a:t>  </a:t>
            </a:r>
            <a:endParaRPr lang="fr-CA" b="1" dirty="0">
              <a:latin typeface="Arial" panose="020B0604020202020204" pitchFamily="34" charset="0"/>
              <a:ea typeface="Arial" panose="020B0604020202020204" pitchFamily="34" charset="0"/>
              <a:cs typeface="Times New Roman" panose="02020603050405020304" pitchFamily="18" charset="0"/>
            </a:endParaRPr>
          </a:p>
          <a:p>
            <a:pPr marL="318770">
              <a:lnSpc>
                <a:spcPct val="107000"/>
              </a:lnSpc>
            </a:pPr>
            <a:r>
              <a:rPr lang="fr-CA" sz="1800" dirty="0">
                <a:effectLst/>
                <a:latin typeface="Calibri" panose="020F0502020204030204" pitchFamily="34" charset="0"/>
                <a:ea typeface="Arial" panose="020B0604020202020204" pitchFamily="34" charset="0"/>
                <a:cs typeface="Arial" panose="020B0604020202020204" pitchFamily="34"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B0494EF5-1B08-B8EC-0A76-2B5810A16CE5}"/>
              </a:ext>
            </a:extLst>
          </p:cNvPr>
          <p:cNvSpPr>
            <a:spLocks noGrp="1"/>
          </p:cNvSpPr>
          <p:nvPr>
            <p:ph type="sldNum" sz="quarter" idx="12"/>
            <p:custDataLst>
              <p:tags r:id="rId5"/>
            </p:custDataLst>
          </p:nvPr>
        </p:nvSpPr>
        <p:spPr/>
        <p:txBody>
          <a:bodyPr/>
          <a:lstStyle/>
          <a:p>
            <a:fld id="{18D25734-BAAB-45B8-8828-031302FAFDE5}" type="slidenum">
              <a:rPr lang="fr-CA" smtClean="0"/>
              <a:t>106</a:t>
            </a:fld>
            <a:endParaRPr lang="fr-CA"/>
          </a:p>
        </p:txBody>
      </p:sp>
    </p:spTree>
    <p:extLst>
      <p:ext uri="{BB962C8B-B14F-4D97-AF65-F5344CB8AC3E}">
        <p14:creationId xmlns:p14="http://schemas.microsoft.com/office/powerpoint/2010/main" val="40690074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effectLst/>
                <a:latin typeface="Arial" panose="020B0604020202020204" pitchFamily="34" charset="0"/>
                <a:ea typeface="Arial" panose="020B0604020202020204" pitchFamily="34" charset="0"/>
              </a:rPr>
              <a:t>Ancienneté et agence de placement de personnel</a:t>
            </a:r>
            <a:endParaRPr lang="fr-CA" sz="24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995024" y="1016215"/>
            <a:ext cx="8536073" cy="6132704"/>
          </a:xfrm>
          <a:prstGeom prst="rect">
            <a:avLst/>
          </a:prstGeom>
          <a:noFill/>
        </p:spPr>
        <p:txBody>
          <a:bodyPr wrap="square">
            <a:spAutoFit/>
          </a:bodyPr>
          <a:lstStyle/>
          <a:p>
            <a:pPr lvl="0" algn="just">
              <a:lnSpc>
                <a:spcPct val="107000"/>
              </a:lnSpc>
              <a:spcAft>
                <a:spcPts val="800"/>
              </a:spcAft>
            </a:pPr>
            <a:r>
              <a:rPr lang="fr-CA" i="1" dirty="0">
                <a:latin typeface="Arial" panose="020B0604020202020204" pitchFamily="34" charset="0"/>
                <a:ea typeface="Calibri" panose="020F0502020204030204" pitchFamily="34" charset="0"/>
                <a:cs typeface="Times New Roman" panose="02020603050405020304" pitchFamily="18" charset="0"/>
              </a:rPr>
              <a:t>(suite)</a:t>
            </a:r>
            <a:r>
              <a:rPr lang="fr-CA" sz="1800" b="1" dirty="0">
                <a:effectLst/>
                <a:latin typeface="Arial" panose="020B0604020202020204" pitchFamily="34" charset="0"/>
                <a:ea typeface="Calibri" panose="020F0502020204030204" pitchFamily="34" charset="0"/>
                <a:cs typeface="Times New Roman" panose="02020603050405020304" pitchFamily="18" charset="0"/>
              </a:rPr>
              <a:t> </a:t>
            </a:r>
          </a:p>
          <a:p>
            <a:pPr lvl="0" algn="just">
              <a:lnSpc>
                <a:spcPct val="107000"/>
              </a:lnSpc>
              <a:spcAft>
                <a:spcPts val="800"/>
              </a:spcAft>
            </a:pPr>
            <a:endParaRPr lang="fr-CA" sz="1050"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CA" b="1" dirty="0">
                <a:latin typeface="Arial" panose="020B0604020202020204" pitchFamily="34" charset="0"/>
                <a:ea typeface="Calibri" panose="020F0502020204030204" pitchFamily="34" charset="0"/>
                <a:cs typeface="Times New Roman" panose="02020603050405020304" pitchFamily="18" charset="0"/>
              </a:rPr>
              <a:t>b)</a:t>
            </a:r>
            <a:r>
              <a:rPr lang="fr-CA" sz="1800" b="1" dirty="0">
                <a:effectLst/>
                <a:latin typeface="Arial" panose="020B0604020202020204" pitchFamily="34" charset="0"/>
                <a:ea typeface="Calibri" panose="020F0502020204030204" pitchFamily="34" charset="0"/>
                <a:cs typeface="Times New Roman" panose="02020603050405020304" pitchFamily="18" charset="0"/>
              </a:rPr>
              <a:t> Pour les autres personnes salariées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CA" dirty="0">
                <a:effectLst/>
                <a:latin typeface="Arial" panose="020B0604020202020204" pitchFamily="34" charset="0"/>
                <a:ea typeface="Calibri" panose="020F0502020204030204" pitchFamily="34" charset="0"/>
                <a:cs typeface="Times New Roman" panose="02020603050405020304" pitchFamily="18" charset="0"/>
              </a:rPr>
              <a:t>Lors du processus de reconnaissance d’ancienneté, le cumul d’ancienneté provenant de liens d’emploi passés chez tous les employeurs du RSSS, à la condition qu’il ne se soit pas écoulé plus d’un (1) an entre ces liens d’emplois. </a:t>
            </a:r>
          </a:p>
          <a:p>
            <a:pPr marL="800100" lvl="1" indent="-342900" algn="just">
              <a:lnSpc>
                <a:spcPct val="107000"/>
              </a:lnSpc>
              <a:spcAft>
                <a:spcPts val="800"/>
              </a:spcAft>
              <a:buFont typeface="Symbol" panose="05050102010706020507" pitchFamily="18" charset="2"/>
              <a:buChar char=""/>
            </a:pPr>
            <a:endParaRPr lang="fr-CA" sz="800"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07000"/>
              </a:lnSpc>
            </a:pPr>
            <a:r>
              <a:rPr lang="fr-CA" sz="1800" b="1" dirty="0">
                <a:effectLst/>
                <a:latin typeface="Arial" panose="020B0604020202020204" pitchFamily="34" charset="0"/>
                <a:ea typeface="Calibri" panose="020F0502020204030204" pitchFamily="34" charset="0"/>
                <a:cs typeface="Times New Roman" panose="02020603050405020304" pitchFamily="18" charset="0"/>
              </a:rPr>
              <a:t>c) Pour les personnes salariées ayant un statut d’emploi de personne salariée temporaire</a:t>
            </a:r>
            <a:endParaRPr lang="fr-C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Calibri" panose="020F0502020204030204" pitchFamily="34" charset="0"/>
                <a:cs typeface="Times New Roman" panose="02020603050405020304" pitchFamily="18" charset="0"/>
              </a:rPr>
              <a:t>Les personnes salariées qui ont été embauchées à titre de personnes salariées temporaires, et celles qui le sont toujours à l’emploi, se voient reconnaître l’ensemble de l’ancienneté accumulée depuis le début de leur emploi, et ce conformément aux règles prévues à la convention collective; </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Calibri" panose="020F0502020204030204" pitchFamily="34" charset="0"/>
                <a:cs typeface="Times New Roman" panose="02020603050405020304" pitchFamily="18" charset="0"/>
              </a:rPr>
              <a:t>Chaque syndicat affilié à la FSSS-CSN convient de régler les griefs visant ces personnes salariées relativement au volet de la reconnaissance de leur ancienneté. Le tout sans admission quant à la reconnaissance du statut de personne salariée temporaire.</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B4D1BB2F-A6F6-9D63-31B7-20B9D6951D99}"/>
              </a:ext>
            </a:extLst>
          </p:cNvPr>
          <p:cNvSpPr>
            <a:spLocks noGrp="1"/>
          </p:cNvSpPr>
          <p:nvPr>
            <p:ph type="sldNum" sz="quarter" idx="12"/>
            <p:custDataLst>
              <p:tags r:id="rId5"/>
            </p:custDataLst>
          </p:nvPr>
        </p:nvSpPr>
        <p:spPr/>
        <p:txBody>
          <a:bodyPr/>
          <a:lstStyle/>
          <a:p>
            <a:fld id="{18D25734-BAAB-45B8-8828-031302FAFDE5}" type="slidenum">
              <a:rPr lang="fr-CA" smtClean="0"/>
              <a:t>107</a:t>
            </a:fld>
            <a:endParaRPr lang="fr-CA"/>
          </a:p>
        </p:txBody>
      </p:sp>
    </p:spTree>
    <p:extLst>
      <p:ext uri="{BB962C8B-B14F-4D97-AF65-F5344CB8AC3E}">
        <p14:creationId xmlns:p14="http://schemas.microsoft.com/office/powerpoint/2010/main" val="19335280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effectLst/>
                <a:latin typeface="Arial" panose="020B0604020202020204" pitchFamily="34" charset="0"/>
                <a:ea typeface="Arial" panose="020B0604020202020204" pitchFamily="34" charset="0"/>
              </a:rPr>
              <a:t>Ancienneté et agence de placement de personnel</a:t>
            </a:r>
            <a:endParaRPr lang="fr-CA" sz="24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700891" y="1373837"/>
            <a:ext cx="8842274" cy="5632311"/>
          </a:xfrm>
          <a:prstGeom prst="rect">
            <a:avLst/>
          </a:prstGeom>
          <a:noFill/>
        </p:spPr>
        <p:txBody>
          <a:bodyPr wrap="square">
            <a:spAutoFit/>
          </a:bodyPr>
          <a:lstStyle/>
          <a:p>
            <a:r>
              <a:rPr lang="fr-CA" sz="1800" b="1" dirty="0">
                <a:effectLst/>
                <a:latin typeface="Arial" panose="020B0604020202020204" pitchFamily="34" charset="0"/>
                <a:ea typeface="Arial" panose="020B0604020202020204" pitchFamily="34" charset="0"/>
                <a:cs typeface="Arial" panose="020B0604020202020204" pitchFamily="34" charset="0"/>
              </a:rPr>
              <a:t>Lettre d’entente relative à la réduction du recours aux agences de placement de personnel et à la main-d’œuvre indépendante</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fontAlgn="base"/>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algn="just" fontAlgn="base"/>
            <a:r>
              <a:rPr lang="fr-CA" sz="1800" dirty="0">
                <a:effectLst/>
                <a:latin typeface="Arial" panose="020B0604020202020204" pitchFamily="34" charset="0"/>
                <a:ea typeface="Calibri" panose="020F0502020204030204" pitchFamily="34" charset="0"/>
                <a:cs typeface="Times New Roman" panose="02020603050405020304" pitchFamily="18" charset="0"/>
              </a:rPr>
              <a:t>Les établissements s’engagent à favoriser les personnes salariées lors de l’attribution de quarts de travail avant d’avoir recours au personnel d’agence de placement. Ainsi, les personnes salariées ont priorité en fonction des disponibilités émises à temps régulier ou en temps supplémentaire.</a:t>
            </a:r>
            <a:endParaRPr lang="fr-CA" sz="1800" b="1" dirty="0">
              <a:effectLst/>
              <a:latin typeface="Arial" panose="020B0604020202020204" pitchFamily="34" charset="0"/>
              <a:ea typeface="Times New Roman" panose="02020603050405020304" pitchFamily="18" charset="0"/>
            </a:endParaRPr>
          </a:p>
          <a:p>
            <a:pPr lvl="0" algn="just" fontAlgn="base"/>
            <a:endParaRPr lang="fr-CA" b="1" dirty="0">
              <a:latin typeface="Arial" panose="020B0604020202020204" pitchFamily="34" charset="0"/>
              <a:ea typeface="Times New Roman" panose="02020603050405020304" pitchFamily="18" charset="0"/>
            </a:endParaRPr>
          </a:p>
          <a:p>
            <a:pPr lvl="0" algn="just" fontAlgn="base"/>
            <a:r>
              <a:rPr lang="fr-CA" sz="1800" b="1" dirty="0">
                <a:effectLst/>
                <a:latin typeface="Arial" panose="020B0604020202020204" pitchFamily="34" charset="0"/>
                <a:ea typeface="Times New Roman" panose="02020603050405020304" pitchFamily="18" charset="0"/>
              </a:rPr>
              <a:t>Plan de rapatriement du personnel d’agence et de la main-d’œuvre indépendante</a:t>
            </a:r>
            <a:endParaRPr lang="fr-CA" sz="1800" dirty="0">
              <a:effectLst/>
              <a:latin typeface="Times New Roman" panose="02020603050405020304" pitchFamily="18" charset="0"/>
              <a:ea typeface="Times New Roman" panose="02020603050405020304" pitchFamily="18" charset="0"/>
            </a:endParaRPr>
          </a:p>
          <a:p>
            <a:pPr marL="685800" algn="just" fontAlgn="base"/>
            <a:r>
              <a:rPr lang="fr-CA" sz="1800" b="1" dirty="0">
                <a:effectLst/>
                <a:latin typeface="Arial" panose="020B0604020202020204" pitchFamily="34" charset="0"/>
                <a:ea typeface="Times New Roman" panose="02020603050405020304" pitchFamily="18" charset="0"/>
              </a:rPr>
              <a:t> </a:t>
            </a:r>
            <a:endParaRPr lang="fr-CA" sz="1800" dirty="0">
              <a:effectLst/>
              <a:latin typeface="Times New Roman" panose="02020603050405020304" pitchFamily="18" charset="0"/>
              <a:ea typeface="Times New Roman" panose="02020603050405020304" pitchFamily="18" charset="0"/>
            </a:endParaRPr>
          </a:p>
          <a:p>
            <a:pPr lvl="0" algn="just" fontAlgn="base">
              <a:buSzPts val="1100"/>
            </a:pPr>
            <a:r>
              <a:rPr lang="fr-CA" sz="1800" dirty="0">
                <a:effectLst/>
                <a:latin typeface="Arial" panose="020B0604020202020204" pitchFamily="34" charset="0"/>
                <a:ea typeface="Times New Roman" panose="02020603050405020304" pitchFamily="18" charset="0"/>
              </a:rPr>
              <a:t>Les parties locales conviennent de mesures permettant l’accueil du personnel d’agence et de la main-d’œuvre indépendante actuellement affectée dans l’établissement, notamment en matière d’octroi d’affectations et de postes, et ce, afin de permettre le déploiement de ces mesures avant les échéances fixées dans le Règlement sur le recours aux services des agences de placement de personnel et à de la main-d’œuvre indépendante dans le secteur de la santé et des services sociaux, soit :</a:t>
            </a:r>
          </a:p>
          <a:p>
            <a:pPr marL="342900" lvl="0" indent="-342900" algn="just" fontAlgn="base">
              <a:buSzPts val="1100"/>
              <a:buAutoNum type="alphaLcParenR"/>
            </a:pPr>
            <a:endParaRPr lang="fr-CA" sz="1800" dirty="0">
              <a:effectLst/>
              <a:latin typeface="Times New Roman" panose="02020603050405020304" pitchFamily="18" charset="0"/>
              <a:ea typeface="Times New Roman" panose="02020603050405020304" pitchFamily="18" charset="0"/>
            </a:endParaRPr>
          </a:p>
          <a:p>
            <a:pPr marL="685800" algn="just" fontAlgn="base"/>
            <a:r>
              <a:rPr lang="fr-CA" sz="1800" i="1" dirty="0">
                <a:effectLst/>
                <a:latin typeface="Arial" panose="020B0604020202020204" pitchFamily="34" charset="0"/>
                <a:ea typeface="Times New Roman" panose="02020603050405020304" pitchFamily="18" charset="0"/>
              </a:rPr>
              <a:t> </a:t>
            </a:r>
            <a:endParaRPr lang="fr-CA" sz="1200" dirty="0"/>
          </a:p>
        </p:txBody>
      </p:sp>
      <p:sp>
        <p:nvSpPr>
          <p:cNvPr id="4" name="Espace réservé du numéro de diapositive 3">
            <a:extLst>
              <a:ext uri="{FF2B5EF4-FFF2-40B4-BE49-F238E27FC236}">
                <a16:creationId xmlns="" xmlns:a16="http://schemas.microsoft.com/office/drawing/2014/main" id="{1C450516-F266-66CE-8091-D8ABC733E6E7}"/>
              </a:ext>
            </a:extLst>
          </p:cNvPr>
          <p:cNvSpPr>
            <a:spLocks noGrp="1"/>
          </p:cNvSpPr>
          <p:nvPr>
            <p:ph type="sldNum" sz="quarter" idx="12"/>
            <p:custDataLst>
              <p:tags r:id="rId5"/>
            </p:custDataLst>
          </p:nvPr>
        </p:nvSpPr>
        <p:spPr/>
        <p:txBody>
          <a:bodyPr/>
          <a:lstStyle/>
          <a:p>
            <a:fld id="{18D25734-BAAB-45B8-8828-031302FAFDE5}" type="slidenum">
              <a:rPr lang="fr-CA" smtClean="0"/>
              <a:t>108</a:t>
            </a:fld>
            <a:endParaRPr lang="fr-CA"/>
          </a:p>
        </p:txBody>
      </p:sp>
    </p:spTree>
    <p:extLst>
      <p:ext uri="{BB962C8B-B14F-4D97-AF65-F5344CB8AC3E}">
        <p14:creationId xmlns:p14="http://schemas.microsoft.com/office/powerpoint/2010/main" val="41047917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effectLst/>
                <a:latin typeface="Arial" panose="020B0604020202020204" pitchFamily="34" charset="0"/>
                <a:ea typeface="Arial" panose="020B0604020202020204" pitchFamily="34" charset="0"/>
              </a:rPr>
              <a:t>Ancienneté et agence de placement de personnel</a:t>
            </a:r>
            <a:endParaRPr lang="fr-CA" sz="24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700891" y="1373837"/>
            <a:ext cx="8842274" cy="4924425"/>
          </a:xfrm>
          <a:prstGeom prst="rect">
            <a:avLst/>
          </a:prstGeom>
          <a:noFill/>
        </p:spPr>
        <p:txBody>
          <a:bodyPr wrap="square">
            <a:spAutoFit/>
          </a:bodyPr>
          <a:lstStyle/>
          <a:p>
            <a:pPr algn="just" fontAlgn="base"/>
            <a:r>
              <a:rPr lang="fr-CA" i="1" dirty="0">
                <a:effectLst/>
                <a:latin typeface="Arial" panose="020B0604020202020204" pitchFamily="34" charset="0"/>
                <a:ea typeface="Calibri" panose="020F0502020204030204" pitchFamily="34" charset="0"/>
                <a:cs typeface="Arial" panose="020B0604020202020204" pitchFamily="34" charset="0"/>
              </a:rPr>
              <a:t>(suite)</a:t>
            </a:r>
          </a:p>
          <a:p>
            <a:pPr marL="685800" algn="just" fontAlgn="base"/>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fontAlgn="base">
              <a:buFont typeface="Symbol" panose="05050102010706020507" pitchFamily="18" charset="2"/>
              <a:buChar char=""/>
            </a:pPr>
            <a:r>
              <a:rPr lang="fr-CA" dirty="0">
                <a:effectLst/>
                <a:latin typeface="Arial" panose="020B0604020202020204" pitchFamily="34" charset="0"/>
                <a:ea typeface="Times New Roman" panose="02020603050405020304" pitchFamily="18" charset="0"/>
                <a:cs typeface="Arial" panose="020B0604020202020204" pitchFamily="34" charset="0"/>
              </a:rPr>
              <a:t>le 20 octobre 2024, pour les régions </a:t>
            </a:r>
            <a:r>
              <a:rPr lang="fr-CA" dirty="0" err="1">
                <a:effectLst/>
                <a:latin typeface="Arial" panose="020B0604020202020204" pitchFamily="34" charset="0"/>
                <a:ea typeface="Times New Roman" panose="02020603050405020304" pitchFamily="18" charset="0"/>
                <a:cs typeface="Arial" panose="020B0604020202020204" pitchFamily="34" charset="0"/>
              </a:rPr>
              <a:t>sociosanitaires</a:t>
            </a:r>
            <a:r>
              <a:rPr lang="fr-CA" dirty="0">
                <a:effectLst/>
                <a:latin typeface="Arial" panose="020B0604020202020204" pitchFamily="34" charset="0"/>
                <a:ea typeface="Times New Roman" panose="02020603050405020304" pitchFamily="18" charset="0"/>
                <a:cs typeface="Arial" panose="020B0604020202020204" pitchFamily="34" charset="0"/>
              </a:rPr>
              <a:t> de la Capitale-Nationale, de Montréal, de Chaudière-Appalaches, de Laval et de la Montérégie</a:t>
            </a:r>
            <a:r>
              <a:rPr lang="fr-CA" dirty="0" smtClean="0">
                <a:effectLst/>
                <a:latin typeface="Arial" panose="020B0604020202020204" pitchFamily="34" charset="0"/>
                <a:ea typeface="Times New Roman" panose="02020603050405020304" pitchFamily="18" charset="0"/>
                <a:cs typeface="Arial" panose="020B0604020202020204" pitchFamily="34" charset="0"/>
              </a:rPr>
              <a:t>;</a:t>
            </a:r>
          </a:p>
          <a:p>
            <a:pPr lvl="1" algn="just" fontAlgn="base"/>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fontAlgn="base">
              <a:buFont typeface="Symbol" panose="05050102010706020507" pitchFamily="18" charset="2"/>
              <a:buChar char=""/>
            </a:pPr>
            <a:r>
              <a:rPr lang="fr-CA" sz="2000" b="1" dirty="0">
                <a:effectLst/>
                <a:latin typeface="Arial" panose="020B0604020202020204" pitchFamily="34" charset="0"/>
                <a:ea typeface="Times New Roman" panose="02020603050405020304" pitchFamily="18" charset="0"/>
                <a:cs typeface="Arial" panose="020B0604020202020204" pitchFamily="34" charset="0"/>
              </a:rPr>
              <a:t>le 19 octobre 2025, pour les régions </a:t>
            </a:r>
            <a:r>
              <a:rPr lang="fr-CA" sz="2000" b="1" dirty="0" err="1">
                <a:effectLst/>
                <a:latin typeface="Arial" panose="020B0604020202020204" pitchFamily="34" charset="0"/>
                <a:ea typeface="Times New Roman" panose="02020603050405020304" pitchFamily="18" charset="0"/>
                <a:cs typeface="Arial" panose="020B0604020202020204" pitchFamily="34" charset="0"/>
              </a:rPr>
              <a:t>sociosanitaires</a:t>
            </a:r>
            <a:r>
              <a:rPr lang="fr-CA" sz="2000" b="1" dirty="0">
                <a:effectLst/>
                <a:latin typeface="Arial" panose="020B0604020202020204" pitchFamily="34" charset="0"/>
                <a:ea typeface="Times New Roman" panose="02020603050405020304" pitchFamily="18" charset="0"/>
                <a:cs typeface="Arial" panose="020B0604020202020204" pitchFamily="34" charset="0"/>
              </a:rPr>
              <a:t> du Saguenay — Lac Saint-Jean, de la Mauricie et du Centre-du-Québec, de l’Estrie, de Lanaudière et des Laurentides</a:t>
            </a:r>
            <a:r>
              <a:rPr lang="fr-CA" sz="2000" b="1" dirty="0" smtClean="0">
                <a:effectLst/>
                <a:latin typeface="Arial" panose="020B0604020202020204" pitchFamily="34" charset="0"/>
                <a:ea typeface="Times New Roman" panose="02020603050405020304" pitchFamily="18" charset="0"/>
                <a:cs typeface="Arial" panose="020B0604020202020204" pitchFamily="34" charset="0"/>
              </a:rPr>
              <a:t>;</a:t>
            </a:r>
          </a:p>
          <a:p>
            <a:pPr lvl="1" algn="just" fontAlgn="base"/>
            <a:endParaRPr lang="fr-CA" sz="2000" b="1"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fontAlgn="base">
              <a:buFont typeface="Symbol" panose="05050102010706020507" pitchFamily="18" charset="2"/>
              <a:buChar char=""/>
            </a:pPr>
            <a:r>
              <a:rPr lang="fr-CA" dirty="0">
                <a:effectLst/>
                <a:latin typeface="Arial" panose="020B0604020202020204" pitchFamily="34" charset="0"/>
                <a:ea typeface="Times New Roman" panose="02020603050405020304" pitchFamily="18" charset="0"/>
                <a:cs typeface="Arial" panose="020B0604020202020204" pitchFamily="34" charset="0"/>
              </a:rPr>
              <a:t>le 18 octobre 2026, pour les régions </a:t>
            </a:r>
            <a:r>
              <a:rPr lang="fr-CA" dirty="0" err="1">
                <a:effectLst/>
                <a:latin typeface="Arial" panose="020B0604020202020204" pitchFamily="34" charset="0"/>
                <a:ea typeface="Times New Roman" panose="02020603050405020304" pitchFamily="18" charset="0"/>
                <a:cs typeface="Arial" panose="020B0604020202020204" pitchFamily="34" charset="0"/>
              </a:rPr>
              <a:t>sociosanitaires</a:t>
            </a:r>
            <a:r>
              <a:rPr lang="fr-CA" dirty="0">
                <a:effectLst/>
                <a:latin typeface="Arial" panose="020B0604020202020204" pitchFamily="34" charset="0"/>
                <a:ea typeface="Times New Roman" panose="02020603050405020304" pitchFamily="18" charset="0"/>
                <a:cs typeface="Arial" panose="020B0604020202020204" pitchFamily="34" charset="0"/>
              </a:rPr>
              <a:t> du Bas-Saint-Laurent, de l’Outaouais, de l’Abitibi-Témiscamingue, de la Côte-Nord, du Nord-du-Québec, de la Gaspésie — Îles-de-la-Madeleine et du Nunavik.</a:t>
            </a:r>
          </a:p>
          <a:p>
            <a:pPr marL="1143000" lvl="1" algn="just" fontAlgn="base"/>
            <a:r>
              <a:rPr lang="fr-CA" b="1" dirty="0">
                <a:effectLst/>
                <a:latin typeface="Arial" panose="020B0604020202020204" pitchFamily="34" charset="0"/>
                <a:ea typeface="Times New Roman" panose="02020603050405020304" pitchFamily="18" charset="0"/>
                <a:cs typeface="Arial" panose="020B0604020202020204" pitchFamily="34" charset="0"/>
              </a:rPr>
              <a:t> </a:t>
            </a: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lvl="0" algn="just" fontAlgn="base">
              <a:buSzPts val="1100"/>
            </a:pPr>
            <a:r>
              <a:rPr lang="fr-CA" dirty="0">
                <a:effectLst/>
                <a:latin typeface="Arial" panose="020B0604020202020204" pitchFamily="34" charset="0"/>
                <a:ea typeface="Times New Roman" panose="02020603050405020304" pitchFamily="18" charset="0"/>
                <a:cs typeface="Arial" panose="020B0604020202020204" pitchFamily="34" charset="0"/>
              </a:rPr>
              <a:t>Les parties nationales conviennent de confier au comité national permanent de négociation, le mandat de discuter de l’avancement des travaux en lien avec ces plans de rapatriement, et de tout autre sujet en lien avec la présente lettre d’entente.</a:t>
            </a:r>
          </a:p>
          <a:p>
            <a:r>
              <a:rPr lang="fr-CA" dirty="0">
                <a:effectLst/>
                <a:latin typeface="Arial" panose="020B0604020202020204" pitchFamily="34" charset="0"/>
                <a:ea typeface="Arial" panose="020B0604020202020204" pitchFamily="34" charset="0"/>
                <a:cs typeface="Arial" panose="020B0604020202020204" pitchFamily="34" charset="0"/>
              </a:rPr>
              <a:t> </a:t>
            </a:r>
            <a:endParaRPr lang="fr-CA"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1C450516-F266-66CE-8091-D8ABC733E6E7}"/>
              </a:ext>
            </a:extLst>
          </p:cNvPr>
          <p:cNvSpPr>
            <a:spLocks noGrp="1"/>
          </p:cNvSpPr>
          <p:nvPr>
            <p:ph type="sldNum" sz="quarter" idx="12"/>
            <p:custDataLst>
              <p:tags r:id="rId5"/>
            </p:custDataLst>
          </p:nvPr>
        </p:nvSpPr>
        <p:spPr/>
        <p:txBody>
          <a:bodyPr/>
          <a:lstStyle/>
          <a:p>
            <a:fld id="{18D25734-BAAB-45B8-8828-031302FAFDE5}" type="slidenum">
              <a:rPr lang="fr-CA" smtClean="0"/>
              <a:t>109</a:t>
            </a:fld>
            <a:endParaRPr lang="fr-CA"/>
          </a:p>
        </p:txBody>
      </p:sp>
    </p:spTree>
    <p:extLst>
      <p:ext uri="{BB962C8B-B14F-4D97-AF65-F5344CB8AC3E}">
        <p14:creationId xmlns:p14="http://schemas.microsoft.com/office/powerpoint/2010/main" val="3187901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5</a:t>
            </a:r>
          </a:p>
        </p:txBody>
      </p:sp>
    </p:spTree>
    <p:extLst>
      <p:ext uri="{BB962C8B-B14F-4D97-AF65-F5344CB8AC3E}">
        <p14:creationId xmlns:p14="http://schemas.microsoft.com/office/powerpoint/2010/main" val="47501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110</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38084"/>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CEPI et CEPIA</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5194" y="1676400"/>
            <a:ext cx="9066106" cy="2973634"/>
          </a:xfrm>
          <a:prstGeom prst="rect">
            <a:avLst/>
          </a:prstGeom>
          <a:noFill/>
        </p:spPr>
        <p:txBody>
          <a:bodyPr wrap="square">
            <a:spAutoFit/>
          </a:bodyPr>
          <a:lstStyle/>
          <a:p>
            <a:pPr lvl="0" algn="just">
              <a:lnSpc>
                <a:spcPct val="105000"/>
              </a:lnSpc>
              <a:spcAft>
                <a:spcPts val="800"/>
              </a:spcAft>
            </a:pPr>
            <a:r>
              <a:rPr lang="fr-CA" sz="1800" b="1" dirty="0">
                <a:effectLst/>
                <a:latin typeface="Arial" panose="020B0604020202020204" pitchFamily="34" charset="0"/>
                <a:ea typeface="Times New Roman" panose="02020603050405020304" pitchFamily="18" charset="0"/>
                <a:cs typeface="Arial" panose="020B0604020202020204" pitchFamily="34" charset="0"/>
              </a:rPr>
              <a:t>CEPI et CEPIA</a:t>
            </a:r>
          </a:p>
          <a:p>
            <a:pPr lvl="0" algn="just">
              <a:lnSpc>
                <a:spcPct val="105000"/>
              </a:lnSpc>
              <a:spcAft>
                <a:spcPts val="800"/>
              </a:spcAft>
            </a:pPr>
            <a:endParaRPr lang="fr-CA" sz="18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5000"/>
              </a:lnSpc>
              <a:spcAft>
                <a:spcPts val="800"/>
              </a:spcAft>
            </a:pPr>
            <a:r>
              <a:rPr lang="fr-CA" sz="1800" dirty="0">
                <a:effectLst/>
                <a:latin typeface="Arial" panose="020B0604020202020204" pitchFamily="34" charset="0"/>
                <a:ea typeface="Calibri" panose="020F0502020204030204" pitchFamily="34" charset="0"/>
                <a:cs typeface="Arial" panose="020B0604020202020204" pitchFamily="34" charset="0"/>
              </a:rPr>
              <a:t>Les personnes salariées à l’emploi du réseau (sans égard à la catégorie de personnel) bénéficieront du salaire le plus avantageux advenant le cas où elles obtiennent le titre d’emploi de candidat à l’exercice de la profession d’infirmière ou de candidat à l’exercice de la profession d’infirmière auxiliaire.</a:t>
            </a:r>
            <a:endParaRPr lang="fr-CA" sz="1800" dirty="0">
              <a:effectLst/>
              <a:latin typeface="Arial" panose="020B0604020202020204" pitchFamily="34" charset="0"/>
              <a:ea typeface="Times New Roman" panose="02020603050405020304" pitchFamily="18" charset="0"/>
              <a:cs typeface="Arial" panose="020B0604020202020204" pitchFamily="34" charset="0"/>
            </a:endParaRPr>
          </a:p>
          <a:p>
            <a:pPr marR="66675" algn="just" fontAlgn="base"/>
            <a:r>
              <a:rPr lang="fr-CA" sz="1800" dirty="0">
                <a:effectLst/>
                <a:latin typeface="Arial" panose="020B0604020202020204" pitchFamily="34" charset="0"/>
                <a:ea typeface="Times New Roman" panose="02020603050405020304" pitchFamily="18" charset="0"/>
                <a:cs typeface="Arial" panose="020B0604020202020204" pitchFamily="34" charset="0"/>
              </a:rPr>
              <a:t> </a:t>
            </a:r>
          </a:p>
          <a:p>
            <a:endParaRPr lang="fr-CA" sz="3200" dirty="0"/>
          </a:p>
        </p:txBody>
      </p:sp>
      <p:sp>
        <p:nvSpPr>
          <p:cNvPr id="4" name="Espace réservé du numéro de diapositive 3">
            <a:extLst>
              <a:ext uri="{FF2B5EF4-FFF2-40B4-BE49-F238E27FC236}">
                <a16:creationId xmlns="" xmlns:a16="http://schemas.microsoft.com/office/drawing/2014/main" id="{6DE17A5E-9719-C256-DB31-7DE1AA18BE04}"/>
              </a:ext>
            </a:extLst>
          </p:cNvPr>
          <p:cNvSpPr>
            <a:spLocks noGrp="1"/>
          </p:cNvSpPr>
          <p:nvPr>
            <p:ph type="sldNum" sz="quarter" idx="12"/>
            <p:custDataLst>
              <p:tags r:id="rId5"/>
            </p:custDataLst>
          </p:nvPr>
        </p:nvSpPr>
        <p:spPr/>
        <p:txBody>
          <a:bodyPr/>
          <a:lstStyle/>
          <a:p>
            <a:fld id="{18D25734-BAAB-45B8-8828-031302FAFDE5}" type="slidenum">
              <a:rPr lang="fr-CA" smtClean="0"/>
              <a:t>111</a:t>
            </a:fld>
            <a:endParaRPr lang="fr-CA"/>
          </a:p>
        </p:txBody>
      </p:sp>
    </p:spTree>
    <p:extLst>
      <p:ext uri="{BB962C8B-B14F-4D97-AF65-F5344CB8AC3E}">
        <p14:creationId xmlns:p14="http://schemas.microsoft.com/office/powerpoint/2010/main" val="1857013745"/>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26621" y="1981200"/>
            <a:ext cx="8842274" cy="3298147"/>
          </a:xfrm>
          <a:prstGeom prst="rect">
            <a:avLst/>
          </a:prstGeom>
          <a:noFill/>
        </p:spPr>
        <p:txBody>
          <a:bodyPr wrap="square">
            <a:spAutoFit/>
          </a:bodyPr>
          <a:lstStyle/>
          <a:p>
            <a:pPr lvl="0" algn="ctr">
              <a:lnSpc>
                <a:spcPct val="107000"/>
              </a:lnSpc>
              <a:spcAft>
                <a:spcPts val="800"/>
              </a:spcAft>
            </a:pPr>
            <a:r>
              <a:rPr lang="fr-CA" sz="5400" b="1" dirty="0">
                <a:latin typeface="Arial" panose="020B0604020202020204" pitchFamily="34" charset="0"/>
                <a:ea typeface="Times New Roman" panose="02020603050405020304" pitchFamily="18" charset="0"/>
                <a:cs typeface="Times New Roman" panose="02020603050405020304" pitchFamily="18" charset="0"/>
              </a:rPr>
              <a:t>MESURES </a:t>
            </a:r>
            <a:r>
              <a:rPr lang="fr-CA" sz="5400" b="1" dirty="0" smtClean="0">
                <a:latin typeface="Arial" panose="020B0604020202020204" pitchFamily="34" charset="0"/>
                <a:ea typeface="Times New Roman" panose="02020603050405020304" pitchFamily="18" charset="0"/>
                <a:cs typeface="Times New Roman" panose="02020603050405020304" pitchFamily="18" charset="0"/>
              </a:rPr>
              <a:t>SPÉCIFIQUES</a:t>
            </a:r>
          </a:p>
          <a:p>
            <a:pPr lvl="0" algn="ctr">
              <a:lnSpc>
                <a:spcPct val="107000"/>
              </a:lnSpc>
              <a:spcAft>
                <a:spcPts val="800"/>
              </a:spcAft>
            </a:pPr>
            <a:endParaRPr lang="fr-CA" sz="32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800"/>
              </a:spcAft>
            </a:pPr>
            <a:r>
              <a:rPr lang="fr-CA" sz="5400" b="1" dirty="0" smtClean="0">
                <a:effectLst/>
                <a:latin typeface="Arial" panose="020B0604020202020204" pitchFamily="34" charset="0"/>
                <a:ea typeface="Times New Roman" panose="02020603050405020304" pitchFamily="18" charset="0"/>
                <a:cs typeface="Times New Roman" panose="02020603050405020304" pitchFamily="18" charset="0"/>
              </a:rPr>
              <a:t>CATÉGORIE</a:t>
            </a:r>
            <a:r>
              <a:rPr lang="fr-CA" sz="5400" b="1" dirty="0">
                <a:effectLst/>
                <a:latin typeface="Arial" panose="020B0604020202020204" pitchFamily="34" charset="0"/>
                <a:ea typeface="Times New Roman" panose="02020603050405020304" pitchFamily="18" charset="0"/>
                <a:cs typeface="Times New Roman" panose="02020603050405020304" pitchFamily="18" charset="0"/>
              </a:rPr>
              <a:t> 2</a:t>
            </a:r>
          </a:p>
          <a:p>
            <a:pPr algn="just">
              <a:lnSpc>
                <a:spcPct val="107000"/>
              </a:lnSpc>
              <a:spcAft>
                <a:spcPts val="0"/>
              </a:spcAft>
            </a:pPr>
            <a:endParaRPr lang="fr-CA" sz="3200" dirty="0"/>
          </a:p>
        </p:txBody>
      </p:sp>
      <p:sp>
        <p:nvSpPr>
          <p:cNvPr id="4" name="Espace réservé du numéro de diapositive 3">
            <a:extLst>
              <a:ext uri="{FF2B5EF4-FFF2-40B4-BE49-F238E27FC236}">
                <a16:creationId xmlns="" xmlns:a16="http://schemas.microsoft.com/office/drawing/2014/main" id="{C0BF9841-ADFB-F65F-B789-2E13E3A9E73B}"/>
              </a:ext>
            </a:extLst>
          </p:cNvPr>
          <p:cNvSpPr>
            <a:spLocks noGrp="1"/>
          </p:cNvSpPr>
          <p:nvPr>
            <p:ph type="sldNum" sz="quarter" idx="12"/>
            <p:custDataLst>
              <p:tags r:id="rId5"/>
            </p:custDataLst>
          </p:nvPr>
        </p:nvSpPr>
        <p:spPr/>
        <p:txBody>
          <a:bodyPr/>
          <a:lstStyle/>
          <a:p>
            <a:fld id="{18D25734-BAAB-45B8-8828-031302FAFDE5}" type="slidenum">
              <a:rPr lang="fr-CA" smtClean="0"/>
              <a:t>112</a:t>
            </a:fld>
            <a:endParaRPr lang="fr-CA"/>
          </a:p>
        </p:txBody>
      </p:sp>
    </p:spTree>
    <p:extLst>
      <p:ext uri="{BB962C8B-B14F-4D97-AF65-F5344CB8AC3E}">
        <p14:creationId xmlns:p14="http://schemas.microsoft.com/office/powerpoint/2010/main" val="7687150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Création du titre d’emploi ASSS chef d’équipe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752600" y="-1376075"/>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26621" y="1863524"/>
            <a:ext cx="8842274" cy="2281266"/>
          </a:xfrm>
          <a:prstGeom prst="rect">
            <a:avLst/>
          </a:prstGeom>
          <a:noFill/>
        </p:spPr>
        <p:txBody>
          <a:bodyPr wrap="square">
            <a:spAutoFit/>
          </a:bodyPr>
          <a:lstStyle/>
          <a:p>
            <a:r>
              <a:rPr lang="fr-CA" sz="1800" b="1" dirty="0">
                <a:effectLst/>
                <a:latin typeface="Arial" panose="020B0604020202020204" pitchFamily="34" charset="0"/>
                <a:ea typeface="Arial" panose="020B0604020202020204" pitchFamily="34" charset="0"/>
                <a:cs typeface="Arial" panose="020B0604020202020204" pitchFamily="34" charset="0"/>
              </a:rPr>
              <a:t>Création du titre d’emploi d’auxiliaire aux services de santé et sociaux chef d’équipe </a:t>
            </a:r>
          </a:p>
          <a:p>
            <a:r>
              <a:rPr lang="fr-CA" sz="1800" b="1" dirty="0">
                <a:effectLst/>
                <a:latin typeface="Arial" panose="020B0604020202020204" pitchFamily="34" charset="0"/>
                <a:ea typeface="Arial" panose="020B0604020202020204" pitchFamily="34" charset="0"/>
                <a:cs typeface="Arial" panose="020B0604020202020204" pitchFamily="34" charset="0"/>
              </a:rPr>
              <a:t>(catégorie 2)</a:t>
            </a:r>
          </a:p>
          <a:p>
            <a:r>
              <a:rPr lang="fr-CA" sz="1800" b="1"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C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 rangement accordé à ce titre d’emploi est le rangement 10 à taux unique.</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CA" sz="1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fr-CA" sz="3200" dirty="0"/>
          </a:p>
        </p:txBody>
      </p:sp>
      <p:sp>
        <p:nvSpPr>
          <p:cNvPr id="4" name="Espace réservé du numéro de diapositive 3">
            <a:extLst>
              <a:ext uri="{FF2B5EF4-FFF2-40B4-BE49-F238E27FC236}">
                <a16:creationId xmlns="" xmlns:a16="http://schemas.microsoft.com/office/drawing/2014/main" id="{6C07807C-7780-9FD6-E35A-FA3260EC154A}"/>
              </a:ext>
            </a:extLst>
          </p:cNvPr>
          <p:cNvSpPr>
            <a:spLocks noGrp="1"/>
          </p:cNvSpPr>
          <p:nvPr>
            <p:ph type="sldNum" sz="quarter" idx="12"/>
            <p:custDataLst>
              <p:tags r:id="rId5"/>
            </p:custDataLst>
          </p:nvPr>
        </p:nvSpPr>
        <p:spPr/>
        <p:txBody>
          <a:bodyPr/>
          <a:lstStyle/>
          <a:p>
            <a:fld id="{18D25734-BAAB-45B8-8828-031302FAFDE5}" type="slidenum">
              <a:rPr lang="fr-CA" smtClean="0"/>
              <a:t>113</a:t>
            </a:fld>
            <a:endParaRPr lang="fr-CA"/>
          </a:p>
        </p:txBody>
      </p:sp>
    </p:spTree>
    <p:extLst>
      <p:ext uri="{BB962C8B-B14F-4D97-AF65-F5344CB8AC3E}">
        <p14:creationId xmlns:p14="http://schemas.microsoft.com/office/powerpoint/2010/main" val="4105560688"/>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Création des titres d’emploi </a:t>
            </a:r>
          </a:p>
          <a:p>
            <a:pPr algn="ctr"/>
            <a:r>
              <a:rPr lang="fr-CA" sz="2800" dirty="0"/>
              <a:t>d’intervenant spécialisé en pacification et en sécurité</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066800" y="1077836"/>
            <a:ext cx="8842274" cy="6357190"/>
          </a:xfrm>
          <a:prstGeom prst="rect">
            <a:avLst/>
          </a:prstGeom>
          <a:noFill/>
        </p:spPr>
        <p:txBody>
          <a:bodyPr wrap="square">
            <a:spAutoFit/>
          </a:bodyPr>
          <a:lstStyle/>
          <a:p>
            <a:pPr algn="just">
              <a:lnSpc>
                <a:spcPct val="107000"/>
              </a:lnSpc>
              <a:spcAft>
                <a:spcPts val="0"/>
              </a:spcAft>
            </a:pPr>
            <a:r>
              <a:rPr lang="fr-CA" b="1" dirty="0">
                <a:effectLst/>
                <a:latin typeface="Arial" panose="020B0604020202020204" pitchFamily="34" charset="0"/>
                <a:ea typeface="Arial" panose="020B0604020202020204" pitchFamily="34" charset="0"/>
              </a:rPr>
              <a:t>Création des titres d’emploi d’intervenant spécialisé en pacification et en sécurité (ISPS), intervenant spécialisé en pacification et en sécurité chef d’équipe (catégorie 2)</a:t>
            </a:r>
          </a:p>
          <a:p>
            <a:pPr algn="just">
              <a:lnSpc>
                <a:spcPct val="107000"/>
              </a:lnSpc>
              <a:spcAft>
                <a:spcPts val="0"/>
              </a:spcAft>
            </a:pPr>
            <a:endParaRPr lang="fr-CA" sz="1050" b="1" dirty="0">
              <a:latin typeface="Arial" panose="020B0604020202020204" pitchFamily="34" charset="0"/>
            </a:endParaRPr>
          </a:p>
          <a:p>
            <a:pPr marL="285750" indent="-285750" algn="just">
              <a:lnSpc>
                <a:spcPct val="107000"/>
              </a:lnSpc>
              <a:buFont typeface="Arial" panose="020B0604020202020204" pitchFamily="34" charset="0"/>
              <a:buChar char="•"/>
            </a:pPr>
            <a:r>
              <a:rPr lang="fr-CA" dirty="0">
                <a:effectLst/>
                <a:latin typeface="Arial" panose="020B0604020202020204" pitchFamily="34" charset="0"/>
                <a:ea typeface="Times New Roman" panose="02020603050405020304" pitchFamily="18" charset="0"/>
                <a:cs typeface="Times New Roman" panose="02020603050405020304" pitchFamily="18" charset="0"/>
              </a:rPr>
              <a:t>Fusion d</a:t>
            </a:r>
            <a:r>
              <a:rPr lang="fr-C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 six (6) titres d’emplois d’agents d’intervention et d’agents d’intervention chef d’équipe en deux (2) titres d’emplois; (AIMP et CE), AIML et CE), AI, AI milieu chef d’équipe</a:t>
            </a:r>
            <a:endParaRPr lang="fr-CA"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07000"/>
              </a:lnSpc>
              <a:buFont typeface="Arial" panose="020B0604020202020204" pitchFamily="34" charset="0"/>
              <a:buChar char="•"/>
            </a:pPr>
            <a:r>
              <a:rPr lang="fr-C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parties conviennent du rangement 10 pour le titre d’emploi d’ISPS et du rangement 11 pour le titre d’emploi d’ISPS chef d’équipe</a:t>
            </a:r>
            <a:r>
              <a:rPr lang="fr-CA"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07000"/>
              </a:lnSpc>
              <a:buFont typeface="Arial" panose="020B0604020202020204" pitchFamily="34" charset="0"/>
              <a:buChar char="•"/>
            </a:pPr>
            <a:r>
              <a:rPr lang="fr-CA" dirty="0">
                <a:solidFill>
                  <a:srgbClr val="000000"/>
                </a:solidFill>
                <a:effectLst/>
                <a:latin typeface="Arial" panose="020B0604020202020204" pitchFamily="34" charset="0"/>
                <a:ea typeface="Calibri" panose="020F0502020204030204" pitchFamily="34" charset="0"/>
              </a:rPr>
              <a:t>La FSSS-CSN s’engage à ne déposer aucune plainte visant la réévaluation de ces deux titres d’emploi à la suite de l’évaluation du maintien de l’équité salariale de 2025 ainsi qu’à la suite de l’évaluation du maintien de l’équité salariale de 2030. La FSSS-CSN informera ses syndicats affiliés de cet engagement;</a:t>
            </a:r>
            <a:endParaRPr lang="fr-CA" dirty="0">
              <a:solidFill>
                <a:srgbClr val="000000"/>
              </a:solidFill>
              <a:latin typeface="Arial" panose="020B0604020202020204" pitchFamily="34" charset="0"/>
              <a:ea typeface="Calibri" panose="020F0502020204030204" pitchFamily="34" charset="0"/>
            </a:endParaRPr>
          </a:p>
          <a:p>
            <a:pPr marL="285750" indent="-285750" algn="just">
              <a:lnSpc>
                <a:spcPct val="107000"/>
              </a:lnSpc>
              <a:buFont typeface="Arial" panose="020B0604020202020204" pitchFamily="34" charset="0"/>
              <a:buChar char="•"/>
            </a:pPr>
            <a:r>
              <a:rPr lang="fr-CA" dirty="0">
                <a:effectLst/>
                <a:latin typeface="Arial" panose="020B0604020202020204" pitchFamily="34" charset="0"/>
                <a:ea typeface="Times New Roman" panose="02020603050405020304" pitchFamily="18" charset="0"/>
                <a:cs typeface="Times New Roman" panose="02020603050405020304" pitchFamily="18" charset="0"/>
              </a:rPr>
              <a:t>Advenant que des personnes salariées ou des syndicats affiliés déposent des plaintes, la FSSS-CSN s’engage à ne pas les représenter auprès de la Commission, ni auprès de toute autre instance devant rendre des décisions concernant leur plainte.</a:t>
            </a:r>
          </a:p>
          <a:p>
            <a:pPr algn="just">
              <a:lnSpc>
                <a:spcPct val="107000"/>
              </a:lnSpc>
            </a:pPr>
            <a:endParaRPr lang="fr-CA"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pPr>
            <a:r>
              <a:rPr lang="fr-CA"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fr-CA" i="1" dirty="0">
                <a:solidFill>
                  <a:srgbClr val="000000"/>
                </a:solidFill>
                <a:latin typeface="Arial" panose="020B0604020202020204" pitchFamily="34" charset="0"/>
                <a:ea typeface="Times New Roman" panose="02020603050405020304" pitchFamily="18" charset="0"/>
                <a:cs typeface="Arial" panose="020B0604020202020204" pitchFamily="34" charset="0"/>
              </a:rPr>
              <a:t>passage du rangement 8 à 10 pour l’ensemble des titres d’emploi du regroupement des agents d’intervention</a:t>
            </a:r>
            <a:endParaRPr lang="fr-CA" i="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fr-CA" sz="3600" dirty="0"/>
          </a:p>
        </p:txBody>
      </p:sp>
      <p:sp>
        <p:nvSpPr>
          <p:cNvPr id="4" name="Espace réservé du numéro de diapositive 3">
            <a:extLst>
              <a:ext uri="{FF2B5EF4-FFF2-40B4-BE49-F238E27FC236}">
                <a16:creationId xmlns="" xmlns:a16="http://schemas.microsoft.com/office/drawing/2014/main" id="{3FEA2E44-F406-2456-FEDB-EAC07BF661D8}"/>
              </a:ext>
            </a:extLst>
          </p:cNvPr>
          <p:cNvSpPr>
            <a:spLocks noGrp="1"/>
          </p:cNvSpPr>
          <p:nvPr>
            <p:ph type="sldNum" sz="quarter" idx="12"/>
            <p:custDataLst>
              <p:tags r:id="rId5"/>
            </p:custDataLst>
          </p:nvPr>
        </p:nvSpPr>
        <p:spPr/>
        <p:txBody>
          <a:bodyPr/>
          <a:lstStyle/>
          <a:p>
            <a:fld id="{18D25734-BAAB-45B8-8828-031302FAFDE5}" type="slidenum">
              <a:rPr lang="fr-CA" smtClean="0"/>
              <a:t>114</a:t>
            </a:fld>
            <a:endParaRPr lang="fr-CA"/>
          </a:p>
        </p:txBody>
      </p:sp>
    </p:spTree>
    <p:extLst>
      <p:ext uri="{BB962C8B-B14F-4D97-AF65-F5344CB8AC3E}">
        <p14:creationId xmlns:p14="http://schemas.microsoft.com/office/powerpoint/2010/main" val="24072893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115</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502349"/>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26621" y="2148037"/>
            <a:ext cx="8842274" cy="3594510"/>
          </a:xfrm>
          <a:prstGeom prst="rect">
            <a:avLst/>
          </a:prstGeom>
          <a:noFill/>
        </p:spPr>
        <p:txBody>
          <a:bodyPr wrap="square">
            <a:spAutoFit/>
          </a:bodyPr>
          <a:lstStyle/>
          <a:p>
            <a:pPr lvl="0" algn="ctr">
              <a:lnSpc>
                <a:spcPct val="107000"/>
              </a:lnSpc>
              <a:spcAft>
                <a:spcPts val="800"/>
              </a:spcAft>
            </a:pPr>
            <a:r>
              <a:rPr lang="fr-CA" sz="5400" b="1" dirty="0">
                <a:latin typeface="Arial" panose="020B0604020202020204" pitchFamily="34" charset="0"/>
                <a:ea typeface="Times New Roman" panose="02020603050405020304" pitchFamily="18" charset="0"/>
                <a:cs typeface="Times New Roman" panose="02020603050405020304" pitchFamily="18" charset="0"/>
              </a:rPr>
              <a:t>MESURES </a:t>
            </a:r>
            <a:r>
              <a:rPr lang="fr-CA" sz="5400" b="1" dirty="0" smtClean="0">
                <a:latin typeface="Arial" panose="020B0604020202020204" pitchFamily="34" charset="0"/>
                <a:ea typeface="Times New Roman" panose="02020603050405020304" pitchFamily="18" charset="0"/>
                <a:cs typeface="Times New Roman" panose="02020603050405020304" pitchFamily="18" charset="0"/>
              </a:rPr>
              <a:t>SPÉCIFIQUES</a:t>
            </a:r>
          </a:p>
          <a:p>
            <a:pPr lvl="0" algn="ctr">
              <a:lnSpc>
                <a:spcPct val="107000"/>
              </a:lnSpc>
              <a:spcAft>
                <a:spcPts val="800"/>
              </a:spcAft>
            </a:pPr>
            <a:endParaRPr lang="fr-CA" sz="4800" b="1" dirty="0">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07000"/>
              </a:lnSpc>
              <a:spcAft>
                <a:spcPts val="800"/>
              </a:spcAft>
            </a:pPr>
            <a:r>
              <a:rPr lang="fr-CA" sz="5400" b="1" dirty="0">
                <a:effectLst/>
                <a:latin typeface="Arial" panose="020B0604020202020204" pitchFamily="34" charset="0"/>
                <a:ea typeface="Times New Roman" panose="02020603050405020304" pitchFamily="18" charset="0"/>
                <a:cs typeface="Times New Roman" panose="02020603050405020304" pitchFamily="18" charset="0"/>
              </a:rPr>
              <a:t>CATÉGORIE 3</a:t>
            </a:r>
          </a:p>
          <a:p>
            <a:pPr algn="just">
              <a:lnSpc>
                <a:spcPct val="107000"/>
              </a:lnSpc>
              <a:spcAft>
                <a:spcPts val="0"/>
              </a:spcAft>
            </a:pPr>
            <a:endParaRPr lang="fr-CA" sz="3200" dirty="0"/>
          </a:p>
        </p:txBody>
      </p:sp>
      <p:sp>
        <p:nvSpPr>
          <p:cNvPr id="4" name="Espace réservé du numéro de diapositive 3">
            <a:extLst>
              <a:ext uri="{FF2B5EF4-FFF2-40B4-BE49-F238E27FC236}">
                <a16:creationId xmlns="" xmlns:a16="http://schemas.microsoft.com/office/drawing/2014/main" id="{C0BF9841-ADFB-F65F-B789-2E13E3A9E73B}"/>
              </a:ext>
            </a:extLst>
          </p:cNvPr>
          <p:cNvSpPr>
            <a:spLocks noGrp="1"/>
          </p:cNvSpPr>
          <p:nvPr>
            <p:ph type="sldNum" sz="quarter" idx="12"/>
            <p:custDataLst>
              <p:tags r:id="rId5"/>
            </p:custDataLst>
          </p:nvPr>
        </p:nvSpPr>
        <p:spPr/>
        <p:txBody>
          <a:bodyPr/>
          <a:lstStyle/>
          <a:p>
            <a:fld id="{18D25734-BAAB-45B8-8828-031302FAFDE5}" type="slidenum">
              <a:rPr lang="fr-CA" smtClean="0"/>
              <a:t>116</a:t>
            </a:fld>
            <a:endParaRPr lang="fr-CA"/>
          </a:p>
        </p:txBody>
      </p:sp>
    </p:spTree>
    <p:extLst>
      <p:ext uri="{BB962C8B-B14F-4D97-AF65-F5344CB8AC3E}">
        <p14:creationId xmlns:p14="http://schemas.microsoft.com/office/powerpoint/2010/main" val="17017644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0510" algn="ctr"/>
            <a:r>
              <a:rPr lang="fr-CA" sz="2000" b="1" dirty="0">
                <a:latin typeface="Arial" panose="020B0604020202020204" pitchFamily="34" charset="0"/>
                <a:ea typeface="Arial" panose="020B0604020202020204" pitchFamily="34" charset="0"/>
                <a:cs typeface="Arial" panose="020B0604020202020204" pitchFamily="34" charset="0"/>
              </a:rPr>
              <a:t>Reconnaissance AEC ou DEC jumelé à un certificat universitaire </a:t>
            </a:r>
          </a:p>
          <a:p>
            <a:pPr marL="270510" algn="ctr"/>
            <a:r>
              <a:rPr lang="fr-CA" sz="2000" b="1" dirty="0">
                <a:latin typeface="Arial" panose="020B0604020202020204" pitchFamily="34" charset="0"/>
                <a:ea typeface="Arial" panose="020B0604020202020204" pitchFamily="34" charset="0"/>
                <a:cs typeface="Arial" panose="020B0604020202020204" pitchFamily="34" charset="0"/>
              </a:rPr>
              <a:t>pour certains titres d’emploi de technicien dans la catégorie 3</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26621" y="1615348"/>
            <a:ext cx="8842274" cy="4423903"/>
          </a:xfrm>
          <a:prstGeom prst="rect">
            <a:avLst/>
          </a:prstGeom>
          <a:noFill/>
        </p:spPr>
        <p:txBody>
          <a:bodyPr wrap="square">
            <a:spAutoFit/>
          </a:bodyPr>
          <a:lstStyle/>
          <a:p>
            <a:pPr marL="270510" algn="just"/>
            <a:endParaRPr lang="fr-CA" b="1" dirty="0">
              <a:effectLst/>
              <a:latin typeface="Arial" panose="020B0604020202020204" pitchFamily="34" charset="0"/>
              <a:ea typeface="Arial" panose="020B0604020202020204" pitchFamily="34" charset="0"/>
              <a:cs typeface="Arial" panose="020B0604020202020204" pitchFamily="34" charset="0"/>
            </a:endParaRPr>
          </a:p>
          <a:p>
            <a:pPr marL="270510" algn="just"/>
            <a:r>
              <a:rPr lang="fr-CA" sz="1800" dirty="0">
                <a:effectLst/>
                <a:latin typeface="Arial" panose="020B0604020202020204" pitchFamily="34" charset="0"/>
                <a:ea typeface="Arial" panose="020B0604020202020204" pitchFamily="34" charset="0"/>
                <a:cs typeface="Arial" panose="020B0604020202020204" pitchFamily="34" charset="0"/>
              </a:rPr>
              <a:t>Reconnaissance d’un diplôme d’études collégiales (DEC) combiné à un certificat universitaire de premier (1</a:t>
            </a:r>
            <a:r>
              <a:rPr lang="fr-CA" sz="1800" baseline="30000" dirty="0">
                <a:effectLst/>
                <a:latin typeface="Arial" panose="020B0604020202020204" pitchFamily="34" charset="0"/>
                <a:ea typeface="Arial" panose="020B0604020202020204" pitchFamily="34" charset="0"/>
                <a:cs typeface="Arial" panose="020B0604020202020204" pitchFamily="34" charset="0"/>
              </a:rPr>
              <a:t>er</a:t>
            </a:r>
            <a:r>
              <a:rPr lang="fr-CA" sz="1800" dirty="0">
                <a:effectLst/>
                <a:latin typeface="Arial" panose="020B0604020202020204" pitchFamily="34" charset="0"/>
                <a:ea typeface="Arial" panose="020B0604020202020204" pitchFamily="34" charset="0"/>
                <a:cs typeface="Arial" panose="020B0604020202020204" pitchFamily="34" charset="0"/>
              </a:rPr>
              <a:t>) cycle pertinent pour les titres d’emploi suivants :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algn="just">
              <a:lnSpc>
                <a:spcPct val="107000"/>
              </a:lnSpc>
              <a:spcAft>
                <a:spcPts val="0"/>
              </a:spcAft>
            </a:pPr>
            <a:r>
              <a:rPr lang="fr-CA" sz="1800"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juridique (2112);</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communication (2275);</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documentation (2356);</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bâtiment (2374);</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instrumentation et en contrôle (2379).</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endParaRPr lang="fr-CA" sz="1800" b="1" dirty="0">
              <a:effectLst/>
              <a:latin typeface="Arial" panose="020B0604020202020204" pitchFamily="34" charset="0"/>
              <a:ea typeface="Times New Roman" panose="02020603050405020304" pitchFamily="18" charset="0"/>
              <a:cs typeface="Arial" panose="020B0604020202020204" pitchFamily="34" charset="0"/>
            </a:endParaRPr>
          </a:p>
          <a:p>
            <a:pPr marL="270510" algn="just"/>
            <a:endParaRPr lang="fr-CA" b="1" dirty="0">
              <a:latin typeface="Arial" panose="020B0604020202020204" pitchFamily="34" charset="0"/>
              <a:ea typeface="Times New Roman" panose="02020603050405020304" pitchFamily="18" charset="0"/>
              <a:cs typeface="Arial" panose="020B0604020202020204" pitchFamily="34" charset="0"/>
            </a:endParaRPr>
          </a:p>
          <a:p>
            <a:pPr marL="270510"/>
            <a:r>
              <a:rPr lang="fr-CA" sz="1800" b="1"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fr-CA" sz="1800"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3200" dirty="0"/>
          </a:p>
        </p:txBody>
      </p:sp>
      <p:sp>
        <p:nvSpPr>
          <p:cNvPr id="4" name="Espace réservé du numéro de diapositive 3">
            <a:extLst>
              <a:ext uri="{FF2B5EF4-FFF2-40B4-BE49-F238E27FC236}">
                <a16:creationId xmlns="" xmlns:a16="http://schemas.microsoft.com/office/drawing/2014/main" id="{EF46AA8D-9B5E-F72B-0718-36213A354821}"/>
              </a:ext>
            </a:extLst>
          </p:cNvPr>
          <p:cNvSpPr>
            <a:spLocks noGrp="1"/>
          </p:cNvSpPr>
          <p:nvPr>
            <p:ph type="sldNum" sz="quarter" idx="12"/>
            <p:custDataLst>
              <p:tags r:id="rId5"/>
            </p:custDataLst>
          </p:nvPr>
        </p:nvSpPr>
        <p:spPr/>
        <p:txBody>
          <a:bodyPr/>
          <a:lstStyle/>
          <a:p>
            <a:fld id="{18D25734-BAAB-45B8-8828-031302FAFDE5}" type="slidenum">
              <a:rPr lang="fr-CA" smtClean="0"/>
              <a:t>117</a:t>
            </a:fld>
            <a:endParaRPr lang="fr-CA"/>
          </a:p>
        </p:txBody>
      </p:sp>
    </p:spTree>
    <p:extLst>
      <p:ext uri="{BB962C8B-B14F-4D97-AF65-F5344CB8AC3E}">
        <p14:creationId xmlns:p14="http://schemas.microsoft.com/office/powerpoint/2010/main" val="1296638434"/>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9"/>
    </p:ext>
  </p:extLs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0510" algn="ctr"/>
            <a:r>
              <a:rPr lang="fr-CA" sz="2000" b="1" dirty="0">
                <a:latin typeface="Arial" panose="020B0604020202020204" pitchFamily="34" charset="0"/>
                <a:ea typeface="Arial" panose="020B0604020202020204" pitchFamily="34" charset="0"/>
                <a:cs typeface="Arial" panose="020B0604020202020204" pitchFamily="34" charset="0"/>
              </a:rPr>
              <a:t>Reconnaissance AEC ou DEC jumelé à un certificat universitaire </a:t>
            </a:r>
          </a:p>
          <a:p>
            <a:pPr marL="270510" algn="ctr"/>
            <a:r>
              <a:rPr lang="fr-CA" sz="2000" b="1" dirty="0">
                <a:latin typeface="Arial" panose="020B0604020202020204" pitchFamily="34" charset="0"/>
                <a:ea typeface="Arial" panose="020B0604020202020204" pitchFamily="34" charset="0"/>
                <a:cs typeface="Arial" panose="020B0604020202020204" pitchFamily="34" charset="0"/>
              </a:rPr>
              <a:t>pour certains titres d’emploi de technicien dans la catégorie 3</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26621" y="1615348"/>
            <a:ext cx="8842274" cy="5132815"/>
          </a:xfrm>
          <a:prstGeom prst="rect">
            <a:avLst/>
          </a:prstGeom>
          <a:noFill/>
        </p:spPr>
        <p:txBody>
          <a:bodyPr wrap="square">
            <a:spAutoFit/>
          </a:bodyPr>
          <a:lstStyle/>
          <a:p>
            <a:pPr marL="449580" algn="just">
              <a:lnSpc>
                <a:spcPct val="107000"/>
              </a:lnSpc>
              <a:spcAft>
                <a:spcPts val="0"/>
              </a:spcAft>
            </a:pPr>
            <a:r>
              <a:rPr lang="fr-CA" i="1" dirty="0">
                <a:latin typeface="Arial" panose="020B0604020202020204" pitchFamily="34" charset="0"/>
                <a:ea typeface="Arial" panose="020B0604020202020204" pitchFamily="34" charset="0"/>
                <a:cs typeface="Arial" panose="020B0604020202020204" pitchFamily="34" charset="0"/>
              </a:rPr>
              <a:t>(Suite)</a:t>
            </a:r>
          </a:p>
          <a:p>
            <a:pPr marL="449580" algn="just">
              <a:lnSpc>
                <a:spcPct val="107000"/>
              </a:lnSpc>
              <a:spcAft>
                <a:spcPts val="0"/>
              </a:spcAft>
            </a:pPr>
            <a:endParaRPr lang="fr-CA" dirty="0">
              <a:latin typeface="Arial" panose="020B0604020202020204" pitchFamily="34" charset="0"/>
              <a:ea typeface="Arial" panose="020B0604020202020204" pitchFamily="34" charset="0"/>
              <a:cs typeface="Arial" panose="020B0604020202020204" pitchFamily="34" charset="0"/>
            </a:endParaRPr>
          </a:p>
          <a:p>
            <a:pPr marL="449580" algn="just">
              <a:lnSpc>
                <a:spcPct val="107000"/>
              </a:lnSpc>
              <a:spcAft>
                <a:spcPts val="0"/>
              </a:spcAft>
            </a:pPr>
            <a:r>
              <a:rPr lang="fr-CA" dirty="0">
                <a:latin typeface="Arial" panose="020B0604020202020204" pitchFamily="34" charset="0"/>
                <a:ea typeface="Arial" panose="020B0604020202020204" pitchFamily="34" charset="0"/>
                <a:cs typeface="Arial" panose="020B0604020202020204" pitchFamily="34" charset="0"/>
              </a:rPr>
              <a:t>Reconnaissance d’</a:t>
            </a:r>
            <a:r>
              <a:rPr lang="fr-CA" sz="1800" dirty="0">
                <a:effectLst/>
                <a:latin typeface="Arial" panose="020B0604020202020204" pitchFamily="34" charset="0"/>
                <a:ea typeface="Arial" panose="020B0604020202020204" pitchFamily="34" charset="0"/>
                <a:cs typeface="Arial" panose="020B0604020202020204" pitchFamily="34" charset="0"/>
              </a:rPr>
              <a:t>une attestation d’études collégiales (AEC) pertinente de huit cents (800) heures et plus combinée à de l’expérience pertinente au domaine visé pour les titres d’emploi suivants :</a:t>
            </a:r>
          </a:p>
          <a:p>
            <a:pPr marL="449580" algn="just">
              <a:lnSpc>
                <a:spcPct val="107000"/>
              </a:lnSpc>
              <a:spcAft>
                <a:spcPts val="0"/>
              </a:spcAft>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juridique (2112);</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audiovisuel (2258);</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communication (2275);</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documentation (2356);</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électromécanique (2371);</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bâtiment (2374);</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fabrication mécanique (2377);</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CA" dirty="0">
                <a:effectLst/>
                <a:latin typeface="Arial" panose="020B0604020202020204" pitchFamily="34" charset="0"/>
                <a:ea typeface="Arial" panose="020B0604020202020204" pitchFamily="34" charset="0"/>
                <a:cs typeface="Times New Roman" panose="02020603050405020304" pitchFamily="18" charset="0"/>
              </a:rPr>
              <a:t>Technicien ou technicienne en instrumentation et contrôle (2379).</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CA" sz="1800"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3200" dirty="0"/>
          </a:p>
        </p:txBody>
      </p:sp>
      <p:sp>
        <p:nvSpPr>
          <p:cNvPr id="4" name="Espace réservé du numéro de diapositive 3">
            <a:extLst>
              <a:ext uri="{FF2B5EF4-FFF2-40B4-BE49-F238E27FC236}">
                <a16:creationId xmlns="" xmlns:a16="http://schemas.microsoft.com/office/drawing/2014/main" id="{7617B05B-F488-DE49-6F85-1523B08D9585}"/>
              </a:ext>
            </a:extLst>
          </p:cNvPr>
          <p:cNvSpPr>
            <a:spLocks noGrp="1"/>
          </p:cNvSpPr>
          <p:nvPr>
            <p:ph type="sldNum" sz="quarter" idx="12"/>
            <p:custDataLst>
              <p:tags r:id="rId5"/>
            </p:custDataLst>
          </p:nvPr>
        </p:nvSpPr>
        <p:spPr/>
        <p:txBody>
          <a:bodyPr/>
          <a:lstStyle/>
          <a:p>
            <a:fld id="{18D25734-BAAB-45B8-8828-031302FAFDE5}" type="slidenum">
              <a:rPr lang="fr-CA" smtClean="0"/>
              <a:t>118</a:t>
            </a:fld>
            <a:endParaRPr lang="fr-CA"/>
          </a:p>
        </p:txBody>
      </p:sp>
    </p:spTree>
    <p:extLst>
      <p:ext uri="{BB962C8B-B14F-4D97-AF65-F5344CB8AC3E}">
        <p14:creationId xmlns:p14="http://schemas.microsoft.com/office/powerpoint/2010/main" val="7011123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Abolition des titres d’emploi d’agente administrative classe 4</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905000" y="-1399882"/>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26621" y="1615348"/>
            <a:ext cx="8842274" cy="3691267"/>
          </a:xfrm>
          <a:prstGeom prst="rect">
            <a:avLst/>
          </a:prstGeom>
          <a:noFill/>
        </p:spPr>
        <p:txBody>
          <a:bodyPr wrap="square">
            <a:spAutoFit/>
          </a:bodyPr>
          <a:lstStyle/>
          <a:p>
            <a:pPr algn="just"/>
            <a:r>
              <a:rPr lang="fr-CA" sz="1800" b="1" dirty="0">
                <a:effectLst/>
                <a:latin typeface="Arial" panose="020B0604020202020204" pitchFamily="34" charset="0"/>
                <a:ea typeface="Times New Roman" panose="02020603050405020304" pitchFamily="18" charset="0"/>
                <a:cs typeface="Arial" panose="020B0604020202020204" pitchFamily="34" charset="0"/>
              </a:rPr>
              <a:t>Abolition des titres d’emplois d’agente administrative classe 4 (secteurs secrétariat et administration) et reclassification des personnes salariées visées dans les titres d’emploi d’agente administrative classe 3 (secteurs secrétariat et administration)</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b="1"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personnes salariées visées par cette mesure sont automatiquement reclassées dans le titre d’emploi d’agente administrative secteur secrétariat classe 3 (5316) ou dans le titre d’emploi d’agente administrative secteur administration classe 3 (5317), à la date d’entrée en vigueur de la convention collective.</a:t>
            </a:r>
          </a:p>
          <a:p>
            <a:pPr lvl="0" algn="just">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fr-CA" sz="3200" dirty="0"/>
          </a:p>
        </p:txBody>
      </p:sp>
      <p:sp>
        <p:nvSpPr>
          <p:cNvPr id="4" name="Espace réservé du numéro de diapositive 3">
            <a:extLst>
              <a:ext uri="{FF2B5EF4-FFF2-40B4-BE49-F238E27FC236}">
                <a16:creationId xmlns="" xmlns:a16="http://schemas.microsoft.com/office/drawing/2014/main" id="{C56434E0-389C-4A05-6938-0D31F04667E1}"/>
              </a:ext>
            </a:extLst>
          </p:cNvPr>
          <p:cNvSpPr>
            <a:spLocks noGrp="1"/>
          </p:cNvSpPr>
          <p:nvPr>
            <p:ph type="sldNum" sz="quarter" idx="12"/>
            <p:custDataLst>
              <p:tags r:id="rId5"/>
            </p:custDataLst>
          </p:nvPr>
        </p:nvSpPr>
        <p:spPr/>
        <p:txBody>
          <a:bodyPr/>
          <a:lstStyle/>
          <a:p>
            <a:fld id="{18D25734-BAAB-45B8-8828-031302FAFDE5}" type="slidenum">
              <a:rPr lang="fr-CA" smtClean="0"/>
              <a:t>119</a:t>
            </a:fld>
            <a:endParaRPr lang="fr-CA"/>
          </a:p>
        </p:txBody>
      </p:sp>
    </p:spTree>
    <p:extLst>
      <p:ext uri="{BB962C8B-B14F-4D97-AF65-F5344CB8AC3E}">
        <p14:creationId xmlns:p14="http://schemas.microsoft.com/office/powerpoint/2010/main" val="304927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6</a:t>
            </a:r>
          </a:p>
        </p:txBody>
      </p:sp>
    </p:spTree>
    <p:extLst>
      <p:ext uri="{BB962C8B-B14F-4D97-AF65-F5344CB8AC3E}">
        <p14:creationId xmlns:p14="http://schemas.microsoft.com/office/powerpoint/2010/main" val="6736527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Lettre d’entente sur les agentes administratives </a:t>
            </a:r>
          </a:p>
          <a:p>
            <a:pPr algn="ctr"/>
            <a:r>
              <a:rPr lang="fr-CA" sz="2800" dirty="0"/>
              <a:t>et les secrétaires médicales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941032" y="1377429"/>
            <a:ext cx="8916201" cy="5775299"/>
          </a:xfrm>
          <a:prstGeom prst="rect">
            <a:avLst/>
          </a:prstGeom>
          <a:noFill/>
        </p:spPr>
        <p:txBody>
          <a:bodyPr wrap="square">
            <a:spAutoFit/>
          </a:bodyPr>
          <a:lstStyle/>
          <a:p>
            <a:pPr algn="just"/>
            <a:endParaRPr lang="fr-CA" sz="1700" dirty="0">
              <a:effectLst/>
              <a:latin typeface="Arial" panose="020B0604020202020204" pitchFamily="34" charset="0"/>
              <a:ea typeface="Calibri" panose="020F0502020204030204" pitchFamily="34" charset="0"/>
              <a:cs typeface="Arial" panose="020B0604020202020204" pitchFamily="34" charset="0"/>
            </a:endParaRPr>
          </a:p>
          <a:p>
            <a:pPr algn="just"/>
            <a:r>
              <a:rPr lang="fr-CA" sz="1700" b="1" dirty="0">
                <a:effectLst/>
                <a:latin typeface="Arial" panose="020B0604020202020204" pitchFamily="34" charset="0"/>
                <a:ea typeface="Calibri" panose="020F0502020204030204" pitchFamily="34" charset="0"/>
                <a:cs typeface="Arial" panose="020B0604020202020204" pitchFamily="34" charset="0"/>
              </a:rPr>
              <a:t>Formation et reconnaissance des acquis et compétences</a:t>
            </a:r>
          </a:p>
          <a:p>
            <a:pPr algn="just"/>
            <a:endParaRPr lang="fr-CA" sz="17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mj-lt"/>
              <a:buAutoNum type="alphaLcParenR"/>
            </a:pPr>
            <a:r>
              <a:rPr lang="fr-CA" sz="1700" dirty="0">
                <a:effectLst/>
                <a:latin typeface="Arial" panose="020B0604020202020204" pitchFamily="34" charset="0"/>
                <a:ea typeface="Times New Roman" panose="02020603050405020304" pitchFamily="18" charset="0"/>
                <a:cs typeface="Arial" panose="020B0604020202020204" pitchFamily="34" charset="0"/>
              </a:rPr>
              <a:t>Les parties nationales conviennent que chaque établissement, en partenariat avec une école reconnue par le ministère compétent, facilite un processus de reconnaissance des acquis et des compétences pour les agentes administratives et secrétaires médicales actuellement à l’emploi, et désirant développer leurs connaissances et leurs compétences. De plus, les établissements facilitent l’accès à des formations qualifiantes données par une école reconnue par le ministère compétent notamment aux fins des tests requis lors des processus de dotation ainsi qu’aux fins des tests de qualification;</a:t>
            </a:r>
          </a:p>
          <a:p>
            <a:pPr marL="342900" lvl="0" indent="-342900" algn="just">
              <a:lnSpc>
                <a:spcPct val="115000"/>
              </a:lnSpc>
              <a:spcAft>
                <a:spcPts val="600"/>
              </a:spcAft>
              <a:buFont typeface="+mj-lt"/>
              <a:buAutoNum type="alphaLcParenR"/>
            </a:pPr>
            <a:r>
              <a:rPr lang="fr-CA" sz="1700" dirty="0">
                <a:effectLst/>
                <a:latin typeface="Arial" panose="020B0604020202020204" pitchFamily="34" charset="0"/>
                <a:ea typeface="Times New Roman" panose="02020603050405020304" pitchFamily="18" charset="0"/>
                <a:cs typeface="Arial" panose="020B0604020202020204" pitchFamily="34" charset="0"/>
              </a:rPr>
              <a:t>Les parties nationales conviennent que chaque établissement favorise le déploiement de projets de formation et de soutien afin de répondre aux besoins en matière de soutien administratif dans son établissement; </a:t>
            </a:r>
          </a:p>
          <a:p>
            <a:pPr marL="342900" lvl="0" indent="-342900" algn="just">
              <a:lnSpc>
                <a:spcPct val="107000"/>
              </a:lnSpc>
              <a:spcAft>
                <a:spcPts val="800"/>
              </a:spcAft>
              <a:buFont typeface="+mj-lt"/>
              <a:buAutoNum type="alphaLcParenR"/>
            </a:pPr>
            <a:r>
              <a:rPr lang="fr-CA" sz="1700" dirty="0">
                <a:effectLst/>
                <a:latin typeface="Arial" panose="020B0604020202020204" pitchFamily="34" charset="0"/>
                <a:ea typeface="Calibri" panose="020F0502020204030204" pitchFamily="34" charset="0"/>
                <a:cs typeface="Arial" panose="020B0604020202020204" pitchFamily="34" charset="0"/>
              </a:rPr>
              <a:t>Les coûts liés à de tels projets sont imputés dans le budget consacré au développement des ressources humaines prévu à l’article 13 des dispositions nationales de la convention collective.</a:t>
            </a:r>
          </a:p>
          <a:p>
            <a:endParaRPr lang="fr-CA" sz="3200" dirty="0"/>
          </a:p>
        </p:txBody>
      </p:sp>
      <p:sp>
        <p:nvSpPr>
          <p:cNvPr id="4" name="Espace réservé du numéro de diapositive 3">
            <a:extLst>
              <a:ext uri="{FF2B5EF4-FFF2-40B4-BE49-F238E27FC236}">
                <a16:creationId xmlns="" xmlns:a16="http://schemas.microsoft.com/office/drawing/2014/main" id="{BE531523-53E3-CCC4-8403-B636F93D4ED7}"/>
              </a:ext>
            </a:extLst>
          </p:cNvPr>
          <p:cNvSpPr>
            <a:spLocks noGrp="1"/>
          </p:cNvSpPr>
          <p:nvPr>
            <p:ph type="sldNum" sz="quarter" idx="12"/>
            <p:custDataLst>
              <p:tags r:id="rId5"/>
            </p:custDataLst>
          </p:nvPr>
        </p:nvSpPr>
        <p:spPr/>
        <p:txBody>
          <a:bodyPr/>
          <a:lstStyle/>
          <a:p>
            <a:fld id="{18D25734-BAAB-45B8-8828-031302FAFDE5}" type="slidenum">
              <a:rPr lang="fr-CA" smtClean="0"/>
              <a:t>120</a:t>
            </a:fld>
            <a:endParaRPr lang="fr-CA"/>
          </a:p>
        </p:txBody>
      </p:sp>
    </p:spTree>
    <p:extLst>
      <p:ext uri="{BB962C8B-B14F-4D97-AF65-F5344CB8AC3E}">
        <p14:creationId xmlns:p14="http://schemas.microsoft.com/office/powerpoint/2010/main" val="1899586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Lettre d’entente sur les agentes administratives </a:t>
            </a:r>
          </a:p>
          <a:p>
            <a:pPr algn="ctr"/>
            <a:r>
              <a:rPr lang="fr-CA" sz="2800" dirty="0"/>
              <a:t>et les secrétaires médicales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941032" y="1377429"/>
            <a:ext cx="8916201" cy="5158006"/>
          </a:xfrm>
          <a:prstGeom prst="rect">
            <a:avLst/>
          </a:prstGeom>
          <a:noFill/>
        </p:spPr>
        <p:txBody>
          <a:bodyPr wrap="square">
            <a:spAutoFit/>
          </a:bodyPr>
          <a:lstStyle/>
          <a:p>
            <a:pPr lvl="0" algn="just">
              <a:lnSpc>
                <a:spcPct val="107000"/>
              </a:lnSpc>
            </a:pPr>
            <a:r>
              <a:rPr lang="fr-CA" sz="1700" i="1" dirty="0">
                <a:effectLst/>
                <a:latin typeface="Arial" panose="020B0604020202020204" pitchFamily="34" charset="0"/>
                <a:ea typeface="Calibri" panose="020F0502020204030204" pitchFamily="34" charset="0"/>
                <a:cs typeface="Arial" panose="020B0604020202020204" pitchFamily="34" charset="0"/>
              </a:rPr>
              <a:t>(suite)</a:t>
            </a:r>
          </a:p>
          <a:p>
            <a:pPr lvl="0" algn="just">
              <a:lnSpc>
                <a:spcPct val="107000"/>
              </a:lnSpc>
            </a:pPr>
            <a:endParaRPr lang="fr-CA" sz="1700" i="1"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r>
              <a:rPr lang="fr-CA" sz="1700" b="1" dirty="0">
                <a:effectLst/>
                <a:latin typeface="Arial" panose="020B0604020202020204" pitchFamily="34" charset="0"/>
                <a:ea typeface="Calibri" panose="020F0502020204030204" pitchFamily="34" charset="0"/>
                <a:cs typeface="Arial" panose="020B0604020202020204" pitchFamily="34" charset="0"/>
              </a:rPr>
              <a:t>Suivi local de mise en œuvre de la présente lettre d’entente</a:t>
            </a:r>
          </a:p>
          <a:p>
            <a:pPr lvl="0" algn="just">
              <a:lnSpc>
                <a:spcPct val="107000"/>
              </a:lnSpc>
            </a:pPr>
            <a:endParaRPr lang="fr-CA" sz="17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r>
              <a:rPr lang="fr-CA" sz="1700" dirty="0">
                <a:effectLst/>
                <a:latin typeface="Arial" panose="020B0604020202020204" pitchFamily="34" charset="0"/>
                <a:ea typeface="Calibri" panose="020F0502020204030204" pitchFamily="34" charset="0"/>
                <a:cs typeface="Arial" panose="020B0604020202020204" pitchFamily="34" charset="0"/>
              </a:rPr>
              <a:t>Le comité de relations de travail prévu à l’article 36 de la convention collective est mandaté pour assurer le suivi de la mise en œuvre de la présente lettre d’entente.</a:t>
            </a:r>
            <a:endParaRPr lang="fr-CA" sz="1700" dirty="0">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pPr>
            <a:r>
              <a:rPr lang="fr-CA" sz="17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07000"/>
              </a:lnSpc>
              <a:buFont typeface="+mj-lt"/>
              <a:buAutoNum type="alphaLcParenR"/>
            </a:pPr>
            <a:r>
              <a:rPr lang="fr-CA" sz="1700" dirty="0">
                <a:effectLst/>
                <a:latin typeface="Arial" panose="020B0604020202020204" pitchFamily="34" charset="0"/>
                <a:ea typeface="Calibri" panose="020F0502020204030204" pitchFamily="34" charset="0"/>
                <a:cs typeface="Arial" panose="020B0604020202020204" pitchFamily="34" charset="0"/>
              </a:rPr>
              <a:t>Évaluer les besoins de développement en matière de soutien administratif au sein de l’établissement et convenir de la part du budget, prévu au paragraphe 13.01 c) des dispositions nationales de la convention collective, devant être utilisé afin d’assurer la mise en œuvre de la présente lettre d’entente, et ce, annuellement;</a:t>
            </a:r>
          </a:p>
          <a:p>
            <a:pPr marL="342900" lvl="0" indent="-342900" algn="just">
              <a:lnSpc>
                <a:spcPct val="107000"/>
              </a:lnSpc>
              <a:buFont typeface="+mj-lt"/>
              <a:buAutoNum type="alphaLcParenR"/>
            </a:pPr>
            <a:r>
              <a:rPr lang="fr-CA" sz="1700" dirty="0">
                <a:effectLst/>
                <a:latin typeface="Arial" panose="020B0604020202020204" pitchFamily="34" charset="0"/>
                <a:ea typeface="Calibri" panose="020F0502020204030204" pitchFamily="34" charset="0"/>
                <a:cs typeface="Arial" panose="020B0604020202020204" pitchFamily="34" charset="0"/>
              </a:rPr>
              <a:t>Identifier les mesures favorisant la promotion, la valorisation, et le rôle des emplois d’agentes administratives et de secrétaires médicales au sein des différentes équipes de travail de l’établissement;</a:t>
            </a:r>
          </a:p>
          <a:p>
            <a:pPr marL="342900" lvl="0" indent="-342900" algn="just">
              <a:lnSpc>
                <a:spcPct val="107000"/>
              </a:lnSpc>
              <a:spcAft>
                <a:spcPts val="600"/>
              </a:spcAft>
              <a:buFont typeface="+mj-lt"/>
              <a:buAutoNum type="alphaLcParenR"/>
            </a:pPr>
            <a:r>
              <a:rPr lang="fr-CA" sz="1700" dirty="0">
                <a:effectLst/>
                <a:latin typeface="Arial" panose="020B0604020202020204" pitchFamily="34" charset="0"/>
                <a:ea typeface="Calibri" panose="020F0502020204030204" pitchFamily="34" charset="0"/>
                <a:cs typeface="Arial" panose="020B0604020202020204" pitchFamily="34" charset="0"/>
              </a:rPr>
              <a:t>En collaboration avec les personnes-ressources de l’établissement identifiées par le comité, soutenir le développement des compétences des agentes administratives et des secrétaires médicales en fonction des besoins identifiés et des préférences exprimées par les personnes salariées intéressées;</a:t>
            </a:r>
            <a:endParaRPr lang="fr-CA" sz="17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D5D0B5EB-1A0C-5D5E-CD30-8974B3EA2633}"/>
              </a:ext>
            </a:extLst>
          </p:cNvPr>
          <p:cNvSpPr>
            <a:spLocks noGrp="1"/>
          </p:cNvSpPr>
          <p:nvPr>
            <p:ph type="sldNum" sz="quarter" idx="12"/>
            <p:custDataLst>
              <p:tags r:id="rId5"/>
            </p:custDataLst>
          </p:nvPr>
        </p:nvSpPr>
        <p:spPr/>
        <p:txBody>
          <a:bodyPr/>
          <a:lstStyle/>
          <a:p>
            <a:fld id="{18D25734-BAAB-45B8-8828-031302FAFDE5}" type="slidenum">
              <a:rPr lang="fr-CA" smtClean="0"/>
              <a:t>121</a:t>
            </a:fld>
            <a:endParaRPr lang="fr-CA" dirty="0"/>
          </a:p>
        </p:txBody>
      </p:sp>
    </p:spTree>
    <p:extLst>
      <p:ext uri="{BB962C8B-B14F-4D97-AF65-F5344CB8AC3E}">
        <p14:creationId xmlns:p14="http://schemas.microsoft.com/office/powerpoint/2010/main" val="6049062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Lettre d’entente sur les agentes administratives </a:t>
            </a:r>
          </a:p>
          <a:p>
            <a:pPr algn="ctr"/>
            <a:r>
              <a:rPr lang="fr-CA" sz="2800" dirty="0"/>
              <a:t>et les secrétaires médicales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066800" y="1061452"/>
            <a:ext cx="8916201" cy="5804538"/>
          </a:xfrm>
          <a:prstGeom prst="rect">
            <a:avLst/>
          </a:prstGeom>
          <a:noFill/>
        </p:spPr>
        <p:txBody>
          <a:bodyPr wrap="square">
            <a:spAutoFit/>
          </a:bodyPr>
          <a:lstStyle/>
          <a:p>
            <a:pPr lvl="0" algn="just">
              <a:lnSpc>
                <a:spcPct val="107000"/>
              </a:lnSpc>
              <a:spcAft>
                <a:spcPts val="600"/>
              </a:spcAft>
            </a:pPr>
            <a:r>
              <a:rPr lang="fr-CA" sz="1700" i="1" dirty="0">
                <a:latin typeface="Arial" panose="020B0604020202020204" pitchFamily="34" charset="0"/>
                <a:ea typeface="Calibri" panose="020F0502020204030204" pitchFamily="34" charset="0"/>
                <a:cs typeface="Arial" panose="020B0604020202020204" pitchFamily="34" charset="0"/>
              </a:rPr>
              <a:t>(suite)</a:t>
            </a:r>
            <a:r>
              <a:rPr lang="fr-CA" sz="1700" dirty="0">
                <a:effectLst/>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spcAft>
                <a:spcPts val="600"/>
              </a:spcAft>
            </a:pPr>
            <a:endParaRPr lang="fr-CA" sz="8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600"/>
              </a:spcAft>
            </a:pPr>
            <a:r>
              <a:rPr lang="fr-CA" sz="1700" dirty="0">
                <a:effectLst/>
                <a:latin typeface="Arial" panose="020B0604020202020204" pitchFamily="34" charset="0"/>
                <a:ea typeface="Calibri" panose="020F0502020204030204" pitchFamily="34" charset="0"/>
                <a:cs typeface="Arial" panose="020B0604020202020204" pitchFamily="34" charset="0"/>
              </a:rPr>
              <a:t>d) Convenir de mesures pour soutenir et faciliter les démarches auprès des personnes salariées volontaires et pour ce faire, le comité favorise des conditions facilitantes, telles qu’une modulation de l’horaire de travail, afin de soutenir l’accès au processus de reconnaissance des acquis et des compétences, l’accès aux formations qualifiantes ou aux projets de formations;</a:t>
            </a:r>
          </a:p>
          <a:p>
            <a:pPr lvl="0" algn="just">
              <a:lnSpc>
                <a:spcPct val="107000"/>
              </a:lnSpc>
              <a:spcAft>
                <a:spcPts val="600"/>
              </a:spcAft>
            </a:pPr>
            <a:r>
              <a:rPr lang="fr-CA" sz="1700" dirty="0">
                <a:effectLst/>
                <a:latin typeface="Arial" panose="020B0604020202020204" pitchFamily="34" charset="0"/>
                <a:ea typeface="Calibri" panose="020F0502020204030204" pitchFamily="34" charset="0"/>
                <a:cs typeface="Arial" panose="020B0604020202020204" pitchFamily="34" charset="0"/>
              </a:rPr>
              <a:t>e) Faire un bilan annuel en fonction des indicateurs suivants :</a:t>
            </a:r>
          </a:p>
          <a:p>
            <a:pPr marL="800100" lvl="1" indent="-342900">
              <a:lnSpc>
                <a:spcPct val="107000"/>
              </a:lnSpc>
              <a:buFont typeface="Symbol" panose="05050102010706020507" pitchFamily="18" charset="2"/>
              <a:buChar char=""/>
            </a:pPr>
            <a:r>
              <a:rPr lang="fr-CA" sz="1700" dirty="0">
                <a:solidFill>
                  <a:srgbClr val="333333"/>
                </a:solidFill>
                <a:effectLst/>
                <a:latin typeface="Arial" panose="020B0604020202020204" pitchFamily="34" charset="0"/>
                <a:ea typeface="Segoe UI" panose="020B0502040204020203" pitchFamily="34" charset="0"/>
                <a:cs typeface="Arial" panose="020B0604020202020204" pitchFamily="34" charset="0"/>
              </a:rPr>
              <a:t>Nombre de personnes salariées bénéficiant des mesures prévues à la présente lettre d’entente et titres d’emploi visés;</a:t>
            </a:r>
            <a:endParaRPr lang="fr-CA" sz="17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fr-CA" sz="1700" dirty="0">
                <a:solidFill>
                  <a:srgbClr val="333333"/>
                </a:solidFill>
                <a:effectLst/>
                <a:latin typeface="Arial" panose="020B0604020202020204" pitchFamily="34" charset="0"/>
                <a:ea typeface="Segoe UI" panose="020B0502040204020203" pitchFamily="34" charset="0"/>
                <a:cs typeface="Arial" panose="020B0604020202020204" pitchFamily="34" charset="0"/>
              </a:rPr>
              <a:t>Nombre de mutations, promotions découlant de l’application de la présente lettre d’entente;</a:t>
            </a:r>
            <a:endParaRPr lang="fr-CA" sz="17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fr-CA" sz="1700" dirty="0">
                <a:solidFill>
                  <a:srgbClr val="333333"/>
                </a:solidFill>
                <a:effectLst/>
                <a:latin typeface="Arial" panose="020B0604020202020204" pitchFamily="34" charset="0"/>
                <a:ea typeface="Segoe UI" panose="020B0502040204020203" pitchFamily="34" charset="0"/>
                <a:cs typeface="Arial" panose="020B0604020202020204" pitchFamily="34" charset="0"/>
              </a:rPr>
              <a:t>Budget investi par établissement;</a:t>
            </a:r>
            <a:endParaRPr lang="fr-CA" sz="17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600"/>
              </a:spcAft>
              <a:buFont typeface="Symbol" panose="05050102010706020507" pitchFamily="18" charset="2"/>
              <a:buChar char=""/>
            </a:pPr>
            <a:r>
              <a:rPr lang="fr-CA" sz="1700" dirty="0">
                <a:solidFill>
                  <a:srgbClr val="333333"/>
                </a:solidFill>
                <a:effectLst/>
                <a:latin typeface="Arial" panose="020B0604020202020204" pitchFamily="34" charset="0"/>
                <a:ea typeface="Segoe UI" panose="020B0502040204020203" pitchFamily="34" charset="0"/>
                <a:cs typeface="Arial" panose="020B0604020202020204" pitchFamily="34" charset="0"/>
              </a:rPr>
              <a:t>Autres indicateurs convenus par les parties.</a:t>
            </a:r>
            <a:endParaRPr lang="fr-CA" sz="17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fr-CA" sz="1700" dirty="0">
                <a:solidFill>
                  <a:srgbClr val="333333"/>
                </a:solidFill>
                <a:effectLst/>
                <a:latin typeface="Arial" panose="020B0604020202020204" pitchFamily="34" charset="0"/>
                <a:ea typeface="Segoe UI" panose="020B0502040204020203" pitchFamily="34" charset="0"/>
                <a:cs typeface="Arial" panose="020B0604020202020204" pitchFamily="34" charset="0"/>
              </a:rPr>
              <a:t>Les parties locales transmettent aux parties négociantes leur bilan annuel.</a:t>
            </a:r>
            <a:endParaRPr lang="fr-CA" sz="17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fr-CA" sz="7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fr-CA" sz="1700" dirty="0">
                <a:effectLst/>
                <a:latin typeface="Arial" panose="020B0604020202020204" pitchFamily="34" charset="0"/>
                <a:ea typeface="Times New Roman" panose="02020603050405020304" pitchFamily="18" charset="0"/>
                <a:cs typeface="Arial" panose="020B0604020202020204" pitchFamily="34" charset="0"/>
              </a:rPr>
              <a:t>À tout moment, faire des recommandations liées à l’application de la présente lettre d’entente au comité national permanent de négociation prévu à l’article 33 de la convention collective.</a:t>
            </a:r>
          </a:p>
          <a:p>
            <a:endParaRPr lang="fr-CA" sz="17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2AD88230-350E-4FF2-BD66-2816B4A9C2E1}"/>
              </a:ext>
            </a:extLst>
          </p:cNvPr>
          <p:cNvSpPr>
            <a:spLocks noGrp="1"/>
          </p:cNvSpPr>
          <p:nvPr>
            <p:ph type="sldNum" sz="quarter" idx="12"/>
            <p:custDataLst>
              <p:tags r:id="rId5"/>
            </p:custDataLst>
          </p:nvPr>
        </p:nvSpPr>
        <p:spPr/>
        <p:txBody>
          <a:bodyPr/>
          <a:lstStyle/>
          <a:p>
            <a:fld id="{18D25734-BAAB-45B8-8828-031302FAFDE5}" type="slidenum">
              <a:rPr lang="fr-CA" smtClean="0"/>
              <a:t>122</a:t>
            </a:fld>
            <a:endParaRPr lang="fr-CA"/>
          </a:p>
        </p:txBody>
      </p:sp>
    </p:spTree>
    <p:extLst>
      <p:ext uri="{BB962C8B-B14F-4D97-AF65-F5344CB8AC3E}">
        <p14:creationId xmlns:p14="http://schemas.microsoft.com/office/powerpoint/2010/main" val="347178367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Lettre d’entente sur les agentes administratives </a:t>
            </a:r>
          </a:p>
          <a:p>
            <a:pPr algn="ctr"/>
            <a:r>
              <a:rPr lang="fr-CA" sz="2800" dirty="0"/>
              <a:t>et les secrétaires médicales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941032" y="1377429"/>
            <a:ext cx="8916201" cy="3720634"/>
          </a:xfrm>
          <a:prstGeom prst="rect">
            <a:avLst/>
          </a:prstGeom>
          <a:noFill/>
        </p:spPr>
        <p:txBody>
          <a:bodyPr wrap="square">
            <a:spAutoFit/>
          </a:bodyPr>
          <a:lstStyle/>
          <a:p>
            <a:pPr lvl="0" algn="just">
              <a:lnSpc>
                <a:spcPct val="107000"/>
              </a:lnSpc>
              <a:spcAft>
                <a:spcPts val="800"/>
              </a:spcAft>
            </a:pPr>
            <a:r>
              <a:rPr lang="fr-CA" sz="1800" i="1" dirty="0">
                <a:effectLst/>
                <a:latin typeface="Arial" panose="020B0604020202020204" pitchFamily="34" charset="0"/>
                <a:ea typeface="Calibri" panose="020F0502020204030204" pitchFamily="34" charset="0"/>
                <a:cs typeface="Times New Roman" panose="02020603050405020304" pitchFamily="18" charset="0"/>
              </a:rPr>
              <a:t>(suite)</a:t>
            </a:r>
          </a:p>
          <a:p>
            <a:pPr lvl="0" algn="just">
              <a:lnSpc>
                <a:spcPct val="107000"/>
              </a:lnSpc>
              <a:spcAft>
                <a:spcPts val="800"/>
              </a:spcAft>
            </a:pPr>
            <a:endParaRPr lang="fr-CA" sz="1800" i="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Suivi national</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CA" sz="1800" dirty="0">
                <a:effectLst/>
                <a:latin typeface="Arial" panose="020B0604020202020204" pitchFamily="34" charset="0"/>
                <a:ea typeface="Times New Roman" panose="02020603050405020304" pitchFamily="18" charset="0"/>
                <a:cs typeface="Arial" panose="020B0604020202020204" pitchFamily="34" charset="0"/>
              </a:rPr>
              <a:t>Le comité national permanent de négociation est responsable du suivi et de l’évaluation de la présente lettre d’entente selon les bilans et recommandations reçus des parties locales.</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CA" sz="18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CA" sz="1800" dirty="0">
                <a:effectLst/>
                <a:latin typeface="Arial" panose="020B0604020202020204" pitchFamily="34" charset="0"/>
                <a:ea typeface="Times New Roman" panose="02020603050405020304" pitchFamily="18" charset="0"/>
                <a:cs typeface="Arial" panose="020B0604020202020204" pitchFamily="34" charset="0"/>
              </a:rPr>
              <a:t>Les parties conviennent également de confier au comité national permanent de négociation, le mandat de discuter de la contribution des agentes administratives et des secrétaires médicales dans le réseau de la santé et des services sociaux.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3200" dirty="0"/>
          </a:p>
        </p:txBody>
      </p:sp>
      <p:sp>
        <p:nvSpPr>
          <p:cNvPr id="4" name="Espace réservé du numéro de diapositive 3">
            <a:extLst>
              <a:ext uri="{FF2B5EF4-FFF2-40B4-BE49-F238E27FC236}">
                <a16:creationId xmlns="" xmlns:a16="http://schemas.microsoft.com/office/drawing/2014/main" id="{82F44A89-B799-F966-EADC-FFAF7734BD90}"/>
              </a:ext>
            </a:extLst>
          </p:cNvPr>
          <p:cNvSpPr>
            <a:spLocks noGrp="1"/>
          </p:cNvSpPr>
          <p:nvPr>
            <p:ph type="sldNum" sz="quarter" idx="12"/>
            <p:custDataLst>
              <p:tags r:id="rId5"/>
            </p:custDataLst>
          </p:nvPr>
        </p:nvSpPr>
        <p:spPr/>
        <p:txBody>
          <a:bodyPr/>
          <a:lstStyle/>
          <a:p>
            <a:fld id="{18D25734-BAAB-45B8-8828-031302FAFDE5}" type="slidenum">
              <a:rPr lang="fr-CA" smtClean="0"/>
              <a:t>123</a:t>
            </a:fld>
            <a:endParaRPr lang="fr-CA"/>
          </a:p>
        </p:txBody>
      </p:sp>
    </p:spTree>
    <p:extLst>
      <p:ext uri="{BB962C8B-B14F-4D97-AF65-F5344CB8AC3E}">
        <p14:creationId xmlns:p14="http://schemas.microsoft.com/office/powerpoint/2010/main" val="281928116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124</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92543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367103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Secteur des technologies de l’information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43232" y="1800527"/>
            <a:ext cx="8971937" cy="1107996"/>
          </a:xfrm>
          <a:prstGeom prst="rect">
            <a:avLst/>
          </a:prstGeom>
          <a:noFill/>
        </p:spPr>
        <p:txBody>
          <a:bodyPr wrap="square">
            <a:spAutoFit/>
          </a:bodyPr>
          <a:lstStyle/>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449580" algn="just" fontAlgn="base"/>
            <a:r>
              <a:rPr lang="fr-CA" sz="1800" dirty="0">
                <a:effectLst/>
                <a:latin typeface="Times New Roman" panose="02020603050405020304" pitchFamily="18" charset="0"/>
                <a:ea typeface="Times New Roman" panose="02020603050405020304" pitchFamily="18" charset="0"/>
              </a:rPr>
              <a:t> </a:t>
            </a:r>
          </a:p>
          <a:p>
            <a:endParaRPr lang="fr-CA" sz="1200" dirty="0"/>
          </a:p>
        </p:txBody>
      </p:sp>
      <p:sp>
        <p:nvSpPr>
          <p:cNvPr id="4" name="Espace réservé du numéro de diapositive 3">
            <a:extLst>
              <a:ext uri="{FF2B5EF4-FFF2-40B4-BE49-F238E27FC236}">
                <a16:creationId xmlns="" xmlns:a16="http://schemas.microsoft.com/office/drawing/2014/main" id="{690D2D26-E9F6-4CE1-7DF0-0CA4BED8056E}"/>
              </a:ext>
            </a:extLst>
          </p:cNvPr>
          <p:cNvSpPr>
            <a:spLocks noGrp="1"/>
          </p:cNvSpPr>
          <p:nvPr>
            <p:ph type="sldNum" sz="quarter" idx="12"/>
            <p:custDataLst>
              <p:tags r:id="rId5"/>
            </p:custDataLst>
          </p:nvPr>
        </p:nvSpPr>
        <p:spPr/>
        <p:txBody>
          <a:bodyPr/>
          <a:lstStyle/>
          <a:p>
            <a:fld id="{18D25734-BAAB-45B8-8828-031302FAFDE5}" type="slidenum">
              <a:rPr lang="fr-CA" smtClean="0"/>
              <a:t>125</a:t>
            </a:fld>
            <a:endParaRPr lang="fr-CA"/>
          </a:p>
        </p:txBody>
      </p:sp>
    </p:spTree>
    <p:extLst>
      <p:ext uri="{BB962C8B-B14F-4D97-AF65-F5344CB8AC3E}">
        <p14:creationId xmlns:p14="http://schemas.microsoft.com/office/powerpoint/2010/main" val="392883634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Secteur des technologies de l’information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676400" y="-1447800"/>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43232" y="1800527"/>
            <a:ext cx="8971937" cy="4293483"/>
          </a:xfrm>
          <a:prstGeom prst="rect">
            <a:avLst/>
          </a:prstGeom>
          <a:noFill/>
        </p:spPr>
        <p:txBody>
          <a:bodyPr wrap="square">
            <a:spAutoFit/>
          </a:bodyPr>
          <a:lstStyle/>
          <a:p>
            <a:pPr lvl="0" algn="just" fontAlgn="base"/>
            <a:r>
              <a:rPr lang="fr-CA" sz="1700" b="1" dirty="0">
                <a:effectLst/>
                <a:latin typeface="Arial" panose="020B0604020202020204" pitchFamily="34" charset="0"/>
                <a:ea typeface="Times New Roman" panose="02020603050405020304" pitchFamily="18" charset="0"/>
                <a:cs typeface="Arial" panose="020B0604020202020204" pitchFamily="34" charset="0"/>
              </a:rPr>
              <a:t>Prime</a:t>
            </a:r>
            <a:endParaRPr lang="fr-CA" sz="1700" b="1" dirty="0">
              <a:latin typeface="Arial" panose="020B0604020202020204" pitchFamily="34" charset="0"/>
              <a:ea typeface="Times New Roman" panose="02020603050405020304" pitchFamily="18" charset="0"/>
              <a:cs typeface="Arial" panose="020B0604020202020204" pitchFamily="34" charset="0"/>
            </a:endParaRPr>
          </a:p>
          <a:p>
            <a:pPr lvl="0" algn="just" fontAlgn="base"/>
            <a:endParaRPr lang="fr-CA" sz="1700" b="1" dirty="0">
              <a:effectLst/>
              <a:latin typeface="Arial" panose="020B0604020202020204" pitchFamily="34" charset="0"/>
              <a:ea typeface="Times New Roman" panose="02020603050405020304" pitchFamily="18" charset="0"/>
              <a:cs typeface="Arial" panose="020B0604020202020204" pitchFamily="34" charset="0"/>
            </a:endParaRPr>
          </a:p>
          <a:p>
            <a:pPr lvl="0" algn="just" fontAlgn="base"/>
            <a:r>
              <a:rPr lang="fr-CA" sz="1700" dirty="0">
                <a:effectLst/>
                <a:latin typeface="Arial" panose="020B0604020202020204" pitchFamily="34" charset="0"/>
                <a:ea typeface="Times New Roman" panose="02020603050405020304" pitchFamily="18" charset="0"/>
                <a:cs typeface="Arial" panose="020B0604020202020204" pitchFamily="34" charset="0"/>
              </a:rPr>
              <a:t>Une prime de 7,5 % est versée sur les heures rémunérées afin de reconnaître la prise en charge d’un ou de plusieurs mandats liés à la coordination ou aux suivis de projets pour la personne salariée de l’un des titres d’emploi suivants : </a:t>
            </a:r>
          </a:p>
          <a:p>
            <a:pPr lvl="0" algn="just" fontAlgn="base"/>
            <a:endParaRPr lang="fr-CA" sz="17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fontAlgn="base">
              <a:buFont typeface="Arial" panose="020B0604020202020204" pitchFamily="34" charset="0"/>
              <a:buChar char="•"/>
            </a:pPr>
            <a:r>
              <a:rPr lang="fr-CA" sz="1700" dirty="0">
                <a:effectLst/>
                <a:latin typeface="Arial" panose="020B0604020202020204" pitchFamily="34" charset="0"/>
                <a:ea typeface="Times New Roman" panose="02020603050405020304" pitchFamily="18" charset="0"/>
                <a:cs typeface="Arial" panose="020B0604020202020204" pitchFamily="34" charset="0"/>
              </a:rPr>
              <a:t>Analyste en informatique (1123);</a:t>
            </a:r>
          </a:p>
          <a:p>
            <a:pPr marL="742950" lvl="1" indent="-285750" algn="just" fontAlgn="base">
              <a:buFont typeface="Arial" panose="020B0604020202020204" pitchFamily="34" charset="0"/>
              <a:buChar char="•"/>
            </a:pPr>
            <a:r>
              <a:rPr lang="fr-CA" sz="1700" dirty="0">
                <a:effectLst/>
                <a:latin typeface="Arial" panose="020B0604020202020204" pitchFamily="34" charset="0"/>
                <a:ea typeface="Times New Roman" panose="02020603050405020304" pitchFamily="18" charset="0"/>
                <a:cs typeface="Arial" panose="020B0604020202020204" pitchFamily="34" charset="0"/>
              </a:rPr>
              <a:t>Analyste spécialisé ou analyste spécialisée en informatique (1124);</a:t>
            </a:r>
          </a:p>
          <a:p>
            <a:pPr marL="742950" lvl="1" indent="-285750" algn="just" fontAlgn="base">
              <a:buFont typeface="Arial" panose="020B0604020202020204" pitchFamily="34" charset="0"/>
              <a:buChar char="•"/>
            </a:pPr>
            <a:r>
              <a:rPr lang="fr-CA" sz="1700" dirty="0">
                <a:latin typeface="Arial" panose="020B0604020202020204" pitchFamily="34" charset="0"/>
                <a:ea typeface="Times New Roman" panose="02020603050405020304" pitchFamily="18" charset="0"/>
                <a:cs typeface="Arial" panose="020B0604020202020204" pitchFamily="34" charset="0"/>
              </a:rPr>
              <a:t>T</a:t>
            </a:r>
            <a:r>
              <a:rPr lang="fr-CA" sz="1700" dirty="0">
                <a:effectLst/>
                <a:latin typeface="Arial" panose="020B0604020202020204" pitchFamily="34" charset="0"/>
                <a:ea typeface="Times New Roman" panose="02020603050405020304" pitchFamily="18" charset="0"/>
                <a:cs typeface="Arial" panose="020B0604020202020204" pitchFamily="34" charset="0"/>
              </a:rPr>
              <a:t>echnicien ou technicienne en informatique (2123);</a:t>
            </a:r>
          </a:p>
          <a:p>
            <a:pPr marL="742950" lvl="1" indent="-285750" algn="just" fontAlgn="base">
              <a:buFont typeface="Arial" panose="020B0604020202020204" pitchFamily="34" charset="0"/>
              <a:buChar char="•"/>
            </a:pPr>
            <a:r>
              <a:rPr lang="fr-CA" sz="1700" dirty="0">
                <a:effectLst/>
                <a:latin typeface="Arial" panose="020B0604020202020204" pitchFamily="34" charset="0"/>
                <a:ea typeface="Times New Roman" panose="02020603050405020304" pitchFamily="18" charset="0"/>
                <a:cs typeface="Arial" panose="020B0604020202020204" pitchFamily="34" charset="0"/>
              </a:rPr>
              <a:t>Technicien spécialisé en informatique ou technicienne spécialisée en informatique (2124). </a:t>
            </a:r>
            <a:endParaRPr lang="fr-CA" sz="1700" dirty="0">
              <a:latin typeface="Arial" panose="020B0604020202020204" pitchFamily="34" charset="0"/>
              <a:ea typeface="Times New Roman" panose="02020603050405020304" pitchFamily="18" charset="0"/>
              <a:cs typeface="Arial" panose="020B0604020202020204" pitchFamily="34" charset="0"/>
            </a:endParaRPr>
          </a:p>
          <a:p>
            <a:pPr lvl="0" algn="just" fontAlgn="base"/>
            <a:endParaRPr lang="fr-CA" sz="1700" dirty="0">
              <a:effectLst/>
              <a:latin typeface="Arial" panose="020B0604020202020204" pitchFamily="34" charset="0"/>
              <a:ea typeface="Times New Roman" panose="02020603050405020304" pitchFamily="18" charset="0"/>
              <a:cs typeface="Arial" panose="020B0604020202020204" pitchFamily="34" charset="0"/>
            </a:endParaRPr>
          </a:p>
          <a:p>
            <a:pPr lvl="0" algn="just" fontAlgn="base"/>
            <a:r>
              <a:rPr lang="fr-CA" sz="1700" dirty="0">
                <a:effectLst/>
                <a:latin typeface="Arial" panose="020B0604020202020204" pitchFamily="34" charset="0"/>
                <a:ea typeface="Times New Roman" panose="02020603050405020304" pitchFamily="18" charset="0"/>
                <a:cs typeface="Arial" panose="020B0604020202020204" pitchFamily="34" charset="0"/>
              </a:rPr>
              <a:t>Cette nouvelle prime TI est non récurrente et prend fin le 30 mars 2028. Le versement de la prime se fait sur les heures rémunérées par période de paie. Le budget dévolu pour le paiement de cette prime est de 3,59 M$ par année. </a:t>
            </a:r>
          </a:p>
          <a:p>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DB78205A-0B35-A36F-4CD6-CB7F0AC59E22}"/>
              </a:ext>
            </a:extLst>
          </p:cNvPr>
          <p:cNvSpPr>
            <a:spLocks noGrp="1"/>
          </p:cNvSpPr>
          <p:nvPr>
            <p:ph type="sldNum" sz="quarter" idx="12"/>
            <p:custDataLst>
              <p:tags r:id="rId5"/>
            </p:custDataLst>
          </p:nvPr>
        </p:nvSpPr>
        <p:spPr/>
        <p:txBody>
          <a:bodyPr/>
          <a:lstStyle/>
          <a:p>
            <a:fld id="{18D25734-BAAB-45B8-8828-031302FAFDE5}" type="slidenum">
              <a:rPr lang="fr-CA" smtClean="0"/>
              <a:t>126</a:t>
            </a:fld>
            <a:endParaRPr lang="fr-CA"/>
          </a:p>
        </p:txBody>
      </p:sp>
    </p:spTree>
    <p:extLst>
      <p:ext uri="{BB962C8B-B14F-4D97-AF65-F5344CB8AC3E}">
        <p14:creationId xmlns:p14="http://schemas.microsoft.com/office/powerpoint/2010/main" val="36453587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Secteur des technologies de l’information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219200"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43232" y="1800527"/>
            <a:ext cx="8971937" cy="3693319"/>
          </a:xfrm>
          <a:prstGeom prst="rect">
            <a:avLst/>
          </a:prstGeom>
          <a:noFill/>
        </p:spPr>
        <p:txBody>
          <a:bodyPr wrap="square">
            <a:spAutoFit/>
          </a:bodyPr>
          <a:lstStyle/>
          <a:p>
            <a:pPr lvl="0" algn="just" fontAlgn="base"/>
            <a:r>
              <a:rPr lang="fr-CA" sz="1800" b="1" dirty="0">
                <a:effectLst/>
                <a:latin typeface="Arial" panose="020B0604020202020204" pitchFamily="34" charset="0"/>
                <a:ea typeface="Times New Roman" panose="02020603050405020304" pitchFamily="18" charset="0"/>
              </a:rPr>
              <a:t>Création d’un comité de travail</a:t>
            </a:r>
            <a:r>
              <a:rPr lang="fr-CA" sz="1800" dirty="0">
                <a:effectLst/>
                <a:latin typeface="Arial" panose="020B0604020202020204" pitchFamily="34" charset="0"/>
                <a:ea typeface="Times New Roman" panose="02020603050405020304" pitchFamily="18" charset="0"/>
              </a:rPr>
              <a:t> </a:t>
            </a:r>
            <a:endParaRPr lang="fr-CA" sz="1800" dirty="0">
              <a:effectLst/>
              <a:latin typeface="Times New Roman" panose="02020603050405020304" pitchFamily="18" charset="0"/>
              <a:ea typeface="Times New Roman" panose="02020603050405020304" pitchFamily="18" charset="0"/>
            </a:endParaRPr>
          </a:p>
          <a:p>
            <a:pPr marL="449580" algn="just" fontAlgn="base"/>
            <a:r>
              <a:rPr lang="fr-CA" sz="1800" dirty="0">
                <a:effectLst/>
                <a:latin typeface="Times New Roman" panose="02020603050405020304" pitchFamily="18" charset="0"/>
                <a:ea typeface="Calibri" panose="020F0502020204030204" pitchFamily="34" charset="0"/>
              </a:rPr>
              <a:t> </a:t>
            </a:r>
            <a:r>
              <a:rPr lang="fr-CA" sz="1800" dirty="0">
                <a:effectLst/>
                <a:latin typeface="Times New Roman" panose="02020603050405020304" pitchFamily="18" charset="0"/>
                <a:ea typeface="Times New Roman" panose="02020603050405020304" pitchFamily="18" charset="0"/>
              </a:rPr>
              <a:t> </a:t>
            </a:r>
            <a:r>
              <a:rPr lang="fr-CA" sz="1800" dirty="0">
                <a:effectLst/>
                <a:latin typeface="Arial" panose="020B0604020202020204" pitchFamily="34" charset="0"/>
                <a:ea typeface="Times New Roman" panose="02020603050405020304" pitchFamily="18" charset="0"/>
              </a:rPr>
              <a:t>  </a:t>
            </a:r>
            <a:endParaRPr lang="fr-CA" sz="1800" dirty="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fr-CA" sz="1800" dirty="0">
                <a:effectLst/>
                <a:latin typeface="Arial" panose="020B0604020202020204" pitchFamily="34" charset="0"/>
                <a:ea typeface="Times New Roman" panose="02020603050405020304" pitchFamily="18" charset="0"/>
              </a:rPr>
              <a:t>D’évaluer la pertinence de mettre en place un mécanisme de reconnaissance des compétences acquises en milieu de travail ainsi que des activités de formation qualifiantes dans le cadre de travaux réalisés aux fins de possibles avancements dans les échelons salariaux, et ce, pour les personnes salariées du personnel de bureau, techniciens et professionnels de l’administration visées;  </a:t>
            </a:r>
            <a:r>
              <a:rPr lang="fr-CA" sz="1800" dirty="0">
                <a:effectLst/>
                <a:latin typeface="Times New Roman" panose="02020603050405020304" pitchFamily="18" charset="0"/>
                <a:ea typeface="Times New Roman" panose="02020603050405020304" pitchFamily="18" charset="0"/>
              </a:rPr>
              <a:t> </a:t>
            </a:r>
          </a:p>
          <a:p>
            <a:pPr marL="342900" lvl="0" indent="-342900" algn="just" fontAlgn="base">
              <a:buFont typeface="Symbol" panose="05050102010706020507" pitchFamily="18" charset="2"/>
              <a:buChar char=""/>
            </a:pPr>
            <a:r>
              <a:rPr lang="fr-CA" sz="1800" dirty="0">
                <a:effectLst/>
                <a:latin typeface="Arial" panose="020B0604020202020204" pitchFamily="34" charset="0"/>
                <a:ea typeface="Times New Roman" panose="02020603050405020304" pitchFamily="18" charset="0"/>
              </a:rPr>
              <a:t>D’évaluer les mesures qui pourraient être mises en place afin de favoriser des horaires flexibles et l’accès au télétravail;</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buFont typeface="Symbol" panose="05050102010706020507" pitchFamily="18" charset="2"/>
              <a:buChar char=""/>
            </a:pPr>
            <a:r>
              <a:rPr lang="fr-CA" sz="1800" dirty="0">
                <a:effectLst/>
                <a:latin typeface="Arial" panose="020B0604020202020204" pitchFamily="34" charset="0"/>
                <a:ea typeface="Times New Roman" panose="02020603050405020304" pitchFamily="18" charset="0"/>
              </a:rPr>
              <a:t>Analyser les effets de la nouvelle prime, et voir à la possibilité de prolonger l’application de celle-ci.</a:t>
            </a:r>
            <a:endParaRPr lang="fr-CA" dirty="0">
              <a:latin typeface="Times New Roman" panose="02020603050405020304" pitchFamily="18" charset="0"/>
              <a:ea typeface="Times New Roman" panose="02020603050405020304" pitchFamily="18" charset="0"/>
            </a:endParaRPr>
          </a:p>
          <a:p>
            <a:pPr lvl="0" algn="just" fontAlgn="base"/>
            <a:endParaRPr lang="fr-CA" sz="1800" dirty="0">
              <a:effectLst/>
              <a:latin typeface="Times New Roman" panose="02020603050405020304" pitchFamily="18" charset="0"/>
              <a:ea typeface="Times New Roman" panose="02020603050405020304" pitchFamily="18" charset="0"/>
            </a:endParaRPr>
          </a:p>
          <a:p>
            <a:endParaRPr lang="fr-CA" dirty="0"/>
          </a:p>
        </p:txBody>
      </p:sp>
      <p:sp>
        <p:nvSpPr>
          <p:cNvPr id="4" name="Espace réservé du numéro de diapositive 3">
            <a:extLst>
              <a:ext uri="{FF2B5EF4-FFF2-40B4-BE49-F238E27FC236}">
                <a16:creationId xmlns="" xmlns:a16="http://schemas.microsoft.com/office/drawing/2014/main" id="{11E90FBA-A22E-C17B-E544-47BE3D87DC84}"/>
              </a:ext>
            </a:extLst>
          </p:cNvPr>
          <p:cNvSpPr>
            <a:spLocks noGrp="1"/>
          </p:cNvSpPr>
          <p:nvPr>
            <p:ph type="sldNum" sz="quarter" idx="12"/>
            <p:custDataLst>
              <p:tags r:id="rId5"/>
            </p:custDataLst>
          </p:nvPr>
        </p:nvSpPr>
        <p:spPr/>
        <p:txBody>
          <a:bodyPr/>
          <a:lstStyle/>
          <a:p>
            <a:fld id="{18D25734-BAAB-45B8-8828-031302FAFDE5}" type="slidenum">
              <a:rPr lang="fr-CA" smtClean="0"/>
              <a:t>127</a:t>
            </a:fld>
            <a:endParaRPr lang="fr-CA"/>
          </a:p>
        </p:txBody>
      </p:sp>
    </p:spTree>
    <p:extLst>
      <p:ext uri="{BB962C8B-B14F-4D97-AF65-F5344CB8AC3E}">
        <p14:creationId xmlns:p14="http://schemas.microsoft.com/office/powerpoint/2010/main" val="394890832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Ordres professionnels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7"/>
            <a:ext cx="8842274" cy="3243965"/>
          </a:xfrm>
          <a:prstGeom prst="rect">
            <a:avLst/>
          </a:prstGeom>
          <a:noFill/>
        </p:spPr>
        <p:txBody>
          <a:bodyPr wrap="square">
            <a:spAutoFit/>
          </a:bodyPr>
          <a:lstStyle/>
          <a:p>
            <a:pPr algn="just"/>
            <a:endParaRPr lang="fr-C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fr-C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Introduire une lettre d’entente concernant le remboursement des cotisations à un ordre professionnel pour le personnel de la catégorie 3 </a:t>
            </a:r>
            <a:r>
              <a:rPr lang="fr-CA" sz="1800" b="1" dirty="0">
                <a:effectLst/>
                <a:latin typeface="Calibri" panose="020F0502020204030204" pitchFamily="34" charset="0"/>
                <a:ea typeface="Times New Roman" panose="02020603050405020304" pitchFamily="18" charset="0"/>
                <a:cs typeface="Arial" panose="020B0604020202020204" pitchFamily="34" charset="0"/>
              </a:rPr>
              <a:t> </a:t>
            </a:r>
            <a:endParaRPr lang="fr-CA" b="1"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fr-CA" sz="1800" b="1" dirty="0">
              <a:effectLst/>
              <a:latin typeface="Arial" panose="020B0604020202020204" pitchFamily="34" charset="0"/>
              <a:ea typeface="Arial" panose="020B0604020202020204" pitchFamily="34" charset="0"/>
              <a:cs typeface="Times New Roman" panose="02020603050405020304" pitchFamily="18" charset="0"/>
            </a:endParaRPr>
          </a:p>
          <a:p>
            <a:pPr algn="just"/>
            <a:r>
              <a:rPr lang="fr-CA" sz="1800" dirty="0">
                <a:effectLst/>
                <a:latin typeface="Arial" panose="020B0604020202020204" pitchFamily="34" charset="0"/>
                <a:ea typeface="Arial" panose="020B0604020202020204" pitchFamily="34" charset="0"/>
                <a:cs typeface="Times New Roman" panose="02020603050405020304" pitchFamily="18" charset="0"/>
              </a:rPr>
              <a:t>Un pourcentage de 50 % du paiement, jusqu’à un montant annuel maximal de 400 $, de la cotisation à un ordre professionnel est remboursé, sur présentation d’une pièce justificative, par l’employeur à la personne salariée détenant un poste à temps complet comportant le nombre d’heures prévu au titre d’emploi, lorsque l’appartenance à cet ordre professionnel est une exigence du poste de cette personne salariée de la catégorie 3.</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 xmlns:a16="http://schemas.microsoft.com/office/drawing/2014/main" id="{817A6D6F-D9E9-2EDF-8C87-4F87597ACF92}"/>
              </a:ext>
            </a:extLst>
          </p:cNvPr>
          <p:cNvSpPr>
            <a:spLocks noGrp="1"/>
          </p:cNvSpPr>
          <p:nvPr>
            <p:ph type="sldNum" sz="quarter" idx="12"/>
            <p:custDataLst>
              <p:tags r:id="rId5"/>
            </p:custDataLst>
          </p:nvPr>
        </p:nvSpPr>
        <p:spPr/>
        <p:txBody>
          <a:bodyPr/>
          <a:lstStyle/>
          <a:p>
            <a:fld id="{18D25734-BAAB-45B8-8828-031302FAFDE5}" type="slidenum">
              <a:rPr lang="fr-CA" smtClean="0"/>
              <a:t>128</a:t>
            </a:fld>
            <a:endParaRPr lang="fr-CA"/>
          </a:p>
        </p:txBody>
      </p:sp>
    </p:spTree>
    <p:extLst>
      <p:ext uri="{BB962C8B-B14F-4D97-AF65-F5344CB8AC3E}">
        <p14:creationId xmlns:p14="http://schemas.microsoft.com/office/powerpoint/2010/main" val="2320994671"/>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8"/>
    </p:ext>
  </p:extLs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129</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895739"/>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7</a:t>
            </a:r>
          </a:p>
        </p:txBody>
      </p:sp>
    </p:spTree>
    <p:extLst>
      <p:ext uri="{BB962C8B-B14F-4D97-AF65-F5344CB8AC3E}">
        <p14:creationId xmlns:p14="http://schemas.microsoft.com/office/powerpoint/2010/main" val="427141895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08004" y="3495384"/>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Entente relative aux dispositions locales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72464" y="970824"/>
            <a:ext cx="8842274" cy="1258421"/>
          </a:xfrm>
          <a:prstGeom prst="rect">
            <a:avLst/>
          </a:prstGeom>
          <a:noFill/>
        </p:spPr>
        <p:txBody>
          <a:bodyPr wrap="square">
            <a:spAutoFit/>
          </a:bodyPr>
          <a:lstStyle/>
          <a:p>
            <a:pPr lvl="0" algn="just">
              <a:lnSpc>
                <a:spcPct val="107000"/>
              </a:lnSpc>
            </a:pPr>
            <a:endParaRPr lang="fr-CA" b="1"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fr-CA"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fr-CA" dirty="0">
              <a:effectLst/>
              <a:latin typeface="Arial" panose="020B0604020202020204" pitchFamily="34" charset="0"/>
              <a:ea typeface="Times New Roman" panose="02020603050405020304" pitchFamily="18"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F74EA37F-F075-CD35-03C6-7C56A72C0415}"/>
              </a:ext>
            </a:extLst>
          </p:cNvPr>
          <p:cNvSpPr>
            <a:spLocks noGrp="1"/>
          </p:cNvSpPr>
          <p:nvPr>
            <p:ph type="sldNum" sz="quarter" idx="12"/>
            <p:custDataLst>
              <p:tags r:id="rId5"/>
            </p:custDataLst>
          </p:nvPr>
        </p:nvSpPr>
        <p:spPr/>
        <p:txBody>
          <a:bodyPr/>
          <a:lstStyle/>
          <a:p>
            <a:fld id="{18D25734-BAAB-45B8-8828-031302FAFDE5}" type="slidenum">
              <a:rPr lang="fr-CA" smtClean="0"/>
              <a:t>130</a:t>
            </a:fld>
            <a:endParaRPr lang="fr-CA"/>
          </a:p>
        </p:txBody>
      </p:sp>
    </p:spTree>
    <p:extLst>
      <p:ext uri="{BB962C8B-B14F-4D97-AF65-F5344CB8AC3E}">
        <p14:creationId xmlns:p14="http://schemas.microsoft.com/office/powerpoint/2010/main" val="3344390253"/>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Entente relative aux dispositions locales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260939" y="-1447800"/>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72464" y="970824"/>
            <a:ext cx="8842274" cy="3925690"/>
          </a:xfrm>
          <a:prstGeom prst="rect">
            <a:avLst/>
          </a:prstGeom>
          <a:noFill/>
        </p:spPr>
        <p:txBody>
          <a:bodyPr wrap="square">
            <a:spAutoFit/>
          </a:bodyPr>
          <a:lstStyle/>
          <a:p>
            <a:pPr lvl="0" algn="just">
              <a:lnSpc>
                <a:spcPct val="107000"/>
              </a:lnSpc>
            </a:pPr>
            <a:endParaRPr lang="fr-CA" b="1"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fr-CA"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r>
              <a:rPr lang="fr-CA" b="1" dirty="0">
                <a:effectLst/>
                <a:latin typeface="Arial" panose="020B0604020202020204" pitchFamily="34" charset="0"/>
                <a:ea typeface="Calibri" panose="020F0502020204030204" pitchFamily="34" charset="0"/>
                <a:cs typeface="Arial" panose="020B0604020202020204" pitchFamily="34" charset="0"/>
              </a:rPr>
              <a:t>Notion de service (catégories 1 à 3)</a:t>
            </a:r>
            <a:endParaRPr lang="fr-CA"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pPr>
            <a:r>
              <a:rPr lang="fr-CA" dirty="0">
                <a:effectLst/>
                <a:latin typeface="Arial" panose="020B0604020202020204" pitchFamily="34" charset="0"/>
                <a:ea typeface="Times New Roman" panose="02020603050405020304" pitchFamily="18" charset="0"/>
                <a:cs typeface="Arial" panose="020B0604020202020204" pitchFamily="34" charset="0"/>
              </a:rPr>
              <a:t>La matière 2 des dispositions locales des conventions collectives des syndicats affiliés à la FSSS-CSN est modifiée afin d’intégrer le paragraphe suivant sur la notion de service :</a:t>
            </a:r>
            <a:endParaRPr lang="fr-CA"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pPr>
            <a:endParaRPr lang="fr-C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r>
              <a:rPr lang="fr-CA" dirty="0">
                <a:effectLst/>
                <a:latin typeface="Arial" panose="020B0604020202020204" pitchFamily="34" charset="0"/>
                <a:ea typeface="Calibri" panose="020F0502020204030204" pitchFamily="34" charset="0"/>
                <a:cs typeface="Arial" panose="020B0604020202020204" pitchFamily="34" charset="0"/>
              </a:rPr>
              <a:t>«Ensemble d’activités constituant une entité distincte au sens de la structure organisationnelle de l’établissement, lequel tient compte, notamment, des soins ou services à dispenser aux usagers, et ce, tel que déterminé par l’employeur.»</a:t>
            </a:r>
            <a:endParaRPr lang="fr-CA"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fr-CA" dirty="0">
              <a:effectLst/>
              <a:latin typeface="Arial" panose="020B0604020202020204" pitchFamily="34" charset="0"/>
              <a:ea typeface="Times New Roman" panose="02020603050405020304" pitchFamily="18"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F74EA37F-F075-CD35-03C6-7C56A72C0415}"/>
              </a:ext>
            </a:extLst>
          </p:cNvPr>
          <p:cNvSpPr>
            <a:spLocks noGrp="1"/>
          </p:cNvSpPr>
          <p:nvPr>
            <p:ph type="sldNum" sz="quarter" idx="12"/>
            <p:custDataLst>
              <p:tags r:id="rId5"/>
            </p:custDataLst>
          </p:nvPr>
        </p:nvSpPr>
        <p:spPr/>
        <p:txBody>
          <a:bodyPr/>
          <a:lstStyle/>
          <a:p>
            <a:fld id="{18D25734-BAAB-45B8-8828-031302FAFDE5}" type="slidenum">
              <a:rPr lang="fr-CA" smtClean="0"/>
              <a:t>131</a:t>
            </a:fld>
            <a:endParaRPr lang="fr-CA"/>
          </a:p>
        </p:txBody>
      </p:sp>
    </p:spTree>
    <p:extLst>
      <p:ext uri="{BB962C8B-B14F-4D97-AF65-F5344CB8AC3E}">
        <p14:creationId xmlns:p14="http://schemas.microsoft.com/office/powerpoint/2010/main" val="28460942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Entente relative aux dispositions locales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062361" y="-1431711"/>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72464" y="970824"/>
            <a:ext cx="8842274" cy="5374420"/>
          </a:xfrm>
          <a:prstGeom prst="rect">
            <a:avLst/>
          </a:prstGeom>
          <a:noFill/>
        </p:spPr>
        <p:txBody>
          <a:bodyPr wrap="square">
            <a:spAutoFit/>
          </a:bodyPr>
          <a:lstStyle/>
          <a:p>
            <a:pPr lvl="0" algn="just">
              <a:lnSpc>
                <a:spcPct val="107000"/>
              </a:lnSpc>
            </a:pPr>
            <a:endParaRPr lang="fr-CA" i="1"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pPr>
            <a:r>
              <a:rPr lang="fr-CA" i="1" dirty="0">
                <a:effectLst/>
                <a:latin typeface="Arial" panose="020B0604020202020204" pitchFamily="34" charset="0"/>
                <a:ea typeface="Times New Roman" panose="02020603050405020304" pitchFamily="18" charset="0"/>
                <a:cs typeface="Arial" panose="020B0604020202020204" pitchFamily="34" charset="0"/>
              </a:rPr>
              <a:t>(suite)</a:t>
            </a:r>
          </a:p>
          <a:p>
            <a:pPr lvl="0" algn="just">
              <a:lnSpc>
                <a:spcPct val="107000"/>
              </a:lnSpc>
            </a:pP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pPr>
            <a:r>
              <a:rPr lang="fr-CA" dirty="0">
                <a:effectLst/>
                <a:latin typeface="Arial" panose="020B0604020202020204" pitchFamily="34" charset="0"/>
                <a:ea typeface="Times New Roman" panose="02020603050405020304" pitchFamily="18" charset="0"/>
                <a:cs typeface="Arial" panose="020B0604020202020204" pitchFamily="34" charset="0"/>
              </a:rPr>
              <a:t>En plus, les dispositions locales ne prévoyant pas la possibilité qu’un service puisse être réparti sur plus d’une installation sont modifiées afin d’intégrer le paragraphe suivant :</a:t>
            </a:r>
            <a:endParaRPr lang="fr-CA"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pP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pPr>
            <a:r>
              <a:rPr lang="fr-CA" dirty="0">
                <a:effectLst/>
                <a:latin typeface="Arial" panose="020B0604020202020204" pitchFamily="34" charset="0"/>
                <a:ea typeface="Times New Roman" panose="02020603050405020304" pitchFamily="18" charset="0"/>
                <a:cs typeface="Arial" panose="020B0604020202020204" pitchFamily="34" charset="0"/>
              </a:rPr>
              <a:t>«L’employeur peut créer des services sur plus d’une installation si cela favorise une meilleure organisation des soins et services ou augmente l’accessibilité aux soins et services ou lorsque la nature spécifique des soins et services exercés dans un service le justifie.»</a:t>
            </a:r>
          </a:p>
          <a:p>
            <a:pPr algn="just">
              <a:lnSpc>
                <a:spcPct val="105000"/>
              </a:lnSpc>
            </a:pPr>
            <a:r>
              <a:rPr lang="fr-CA" dirty="0">
                <a:effectLst/>
                <a:latin typeface="Arial" panose="020B0604020202020204" pitchFamily="34" charset="0"/>
                <a:ea typeface="Times New Roman" panose="02020603050405020304" pitchFamily="18" charset="0"/>
                <a:cs typeface="Arial" panose="020B0604020202020204" pitchFamily="34" charset="0"/>
              </a:rPr>
              <a:t> </a:t>
            </a:r>
            <a:endParaRPr lang="fr-CA" dirty="0">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pPr>
            <a:r>
              <a:rPr lang="fr-CA" dirty="0">
                <a:effectLst/>
                <a:latin typeface="Arial" panose="020B0604020202020204" pitchFamily="34" charset="0"/>
                <a:ea typeface="Times New Roman" panose="02020603050405020304" pitchFamily="18" charset="0"/>
                <a:cs typeface="Arial" panose="020B0604020202020204" pitchFamily="34" charset="0"/>
              </a:rPr>
              <a:t>Ces modifications aux dispositions locales ne doivent pas avoir pour effet de modifier ou de rendre inopérants les autres éléments qui se retrouvent dans la matière 2 ou toutes autres dispositions locales de la convention collective qui ne concernent pas la notion de service, le nombre d’installations dans lesquelles peuvent être répartis un service ou les territoires couverts par un service.</a:t>
            </a:r>
          </a:p>
          <a:p>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F74EA37F-F075-CD35-03C6-7C56A72C0415}"/>
              </a:ext>
            </a:extLst>
          </p:cNvPr>
          <p:cNvSpPr>
            <a:spLocks noGrp="1"/>
          </p:cNvSpPr>
          <p:nvPr>
            <p:ph type="sldNum" sz="quarter" idx="12"/>
            <p:custDataLst>
              <p:tags r:id="rId5"/>
            </p:custDataLst>
          </p:nvPr>
        </p:nvSpPr>
        <p:spPr/>
        <p:txBody>
          <a:bodyPr/>
          <a:lstStyle/>
          <a:p>
            <a:fld id="{18D25734-BAAB-45B8-8828-031302FAFDE5}" type="slidenum">
              <a:rPr lang="fr-CA" smtClean="0"/>
              <a:t>132</a:t>
            </a:fld>
            <a:endParaRPr lang="fr-CA"/>
          </a:p>
        </p:txBody>
      </p:sp>
    </p:spTree>
    <p:extLst>
      <p:ext uri="{BB962C8B-B14F-4D97-AF65-F5344CB8AC3E}">
        <p14:creationId xmlns:p14="http://schemas.microsoft.com/office/powerpoint/2010/main" val="397916007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0" y="333730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Santé et sécurité au travail</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26621" y="1615348"/>
            <a:ext cx="8842274" cy="1200329"/>
          </a:xfrm>
          <a:prstGeom prst="rect">
            <a:avLst/>
          </a:prstGeom>
          <a:noFill/>
        </p:spPr>
        <p:txBody>
          <a:bodyPr wrap="square">
            <a:spAutoFit/>
          </a:bodyPr>
          <a:lstStyle/>
          <a:p>
            <a:pPr algn="just"/>
            <a:endParaRPr lang="fr-CA" b="1" dirty="0">
              <a:effectLst/>
              <a:latin typeface="Arial" panose="020B0604020202020204" pitchFamily="34" charset="0"/>
              <a:ea typeface="Arial" panose="020B0604020202020204" pitchFamily="34" charset="0"/>
              <a:cs typeface="Arial" panose="020B0604020202020204" pitchFamily="34" charset="0"/>
            </a:endParaRPr>
          </a:p>
          <a:p>
            <a:pPr algn="just"/>
            <a:endParaRPr lang="fr-CA" b="1" dirty="0">
              <a:latin typeface="Arial" panose="020B0604020202020204" pitchFamily="34" charset="0"/>
              <a:ea typeface="Arial" panose="020B0604020202020204" pitchFamily="34" charset="0"/>
              <a:cs typeface="Arial" panose="020B0604020202020204" pitchFamily="34" charset="0"/>
            </a:endParaRPr>
          </a:p>
          <a:p>
            <a:pPr algn="just"/>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CA" dirty="0">
                <a:effectLst/>
                <a:latin typeface="Arial" panose="020B0604020202020204" pitchFamily="34" charset="0"/>
                <a:ea typeface="Arial" panose="020B0604020202020204" pitchFamily="34" charset="0"/>
                <a:cs typeface="Arial" panose="020B0604020202020204" pitchFamily="34" charset="0"/>
              </a:rPr>
              <a:t> </a:t>
            </a:r>
            <a:endParaRPr lang="fr-CA" dirty="0">
              <a:latin typeface="Arial" panose="020B0604020202020204" pitchFamily="34" charset="0"/>
              <a:ea typeface="Arial" panose="020B0604020202020204" pitchFamily="34" charset="0"/>
              <a:cs typeface="Times New Roman" panose="02020603050405020304" pitchFamily="18" charset="0"/>
            </a:endParaRPr>
          </a:p>
        </p:txBody>
      </p:sp>
      <p:sp>
        <p:nvSpPr>
          <p:cNvPr id="4" name="Espace réservé du numéro de diapositive 3">
            <a:extLst>
              <a:ext uri="{FF2B5EF4-FFF2-40B4-BE49-F238E27FC236}">
                <a16:creationId xmlns="" xmlns:a16="http://schemas.microsoft.com/office/drawing/2014/main" id="{068EA41F-DBD0-6C49-45F7-8876F281B618}"/>
              </a:ext>
            </a:extLst>
          </p:cNvPr>
          <p:cNvSpPr>
            <a:spLocks noGrp="1"/>
          </p:cNvSpPr>
          <p:nvPr>
            <p:ph type="sldNum" sz="quarter" idx="12"/>
            <p:custDataLst>
              <p:tags r:id="rId5"/>
            </p:custDataLst>
          </p:nvPr>
        </p:nvSpPr>
        <p:spPr/>
        <p:txBody>
          <a:bodyPr/>
          <a:lstStyle/>
          <a:p>
            <a:fld id="{18D25734-BAAB-45B8-8828-031302FAFDE5}" type="slidenum">
              <a:rPr lang="fr-CA" smtClean="0"/>
              <a:t>133</a:t>
            </a:fld>
            <a:endParaRPr lang="fr-CA"/>
          </a:p>
        </p:txBody>
      </p:sp>
    </p:spTree>
    <p:extLst>
      <p:ext uri="{BB962C8B-B14F-4D97-AF65-F5344CB8AC3E}">
        <p14:creationId xmlns:p14="http://schemas.microsoft.com/office/powerpoint/2010/main" val="216740551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Santé et sécurité au travail</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990600" y="1615348"/>
            <a:ext cx="8842274" cy="5432769"/>
          </a:xfrm>
          <a:prstGeom prst="rect">
            <a:avLst/>
          </a:prstGeom>
          <a:noFill/>
        </p:spPr>
        <p:txBody>
          <a:bodyPr wrap="square">
            <a:spAutoFit/>
          </a:bodyPr>
          <a:lstStyle/>
          <a:p>
            <a:pPr algn="just"/>
            <a:r>
              <a:rPr lang="fr-CA" b="1" dirty="0">
                <a:effectLst/>
                <a:latin typeface="Arial" panose="020B0604020202020204" pitchFamily="34" charset="0"/>
                <a:ea typeface="Arial" panose="020B0604020202020204" pitchFamily="34" charset="0"/>
                <a:cs typeface="Arial" panose="020B0604020202020204" pitchFamily="34" charset="0"/>
              </a:rPr>
              <a:t>Création d’un comité national intersyndical sur le suivi des mécanismes de prévention et de participation prévus à la LMRSST dans les établissements du RSSS </a:t>
            </a: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fr-CA" dirty="0">
                <a:effectLst/>
                <a:latin typeface="Arial" panose="020B0604020202020204" pitchFamily="34" charset="0"/>
                <a:ea typeface="Arial" panose="020B0604020202020204" pitchFamily="34" charset="0"/>
                <a:cs typeface="Arial" panose="020B0604020202020204" pitchFamily="34" charset="0"/>
              </a:rPr>
              <a:t> </a:t>
            </a:r>
            <a:endParaRPr lang="fr-CA" dirty="0">
              <a:latin typeface="Arial" panose="020B0604020202020204" pitchFamily="34" charset="0"/>
              <a:ea typeface="Arial" panose="020B0604020202020204" pitchFamily="34" charset="0"/>
              <a:cs typeface="Arial" panose="020B0604020202020204" pitchFamily="34" charset="0"/>
            </a:endParaRPr>
          </a:p>
          <a:p>
            <a:pPr algn="just"/>
            <a:r>
              <a:rPr lang="fr-CA" dirty="0">
                <a:effectLst/>
                <a:latin typeface="Arial" panose="020B0604020202020204" pitchFamily="34" charset="0"/>
                <a:ea typeface="Arial" panose="020B0604020202020204" pitchFamily="34" charset="0"/>
                <a:cs typeface="Arial" panose="020B0604020202020204" pitchFamily="34" charset="0"/>
              </a:rPr>
              <a:t>Mandats</a:t>
            </a:r>
          </a:p>
          <a:p>
            <a:pPr algn="just"/>
            <a:endParaRPr lang="fr-CA" sz="1200" dirty="0">
              <a:latin typeface="Arial" panose="020B0604020202020204" pitchFamily="34" charset="0"/>
              <a:ea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CA" dirty="0">
                <a:effectLst/>
                <a:latin typeface="Arial" panose="020B0604020202020204" pitchFamily="34" charset="0"/>
                <a:ea typeface="Arial" panose="020B0604020202020204" pitchFamily="34" charset="0"/>
                <a:cs typeface="Arial" panose="020B0604020202020204" pitchFamily="34" charset="0"/>
              </a:rPr>
              <a:t>Suivre la mise en place et répertorier les différentes structures d’organisation des mécanismes de prévention et de participation (MPP) dans le cadre des mesures transitoires prévues à la LMRSST et dans le cadre du Règlement sur les mécanismes de prévention et de participation à être adopté;</a:t>
            </a:r>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CA" dirty="0">
                <a:effectLst/>
                <a:latin typeface="Arial" panose="020B0604020202020204" pitchFamily="34" charset="0"/>
                <a:ea typeface="Arial" panose="020B0604020202020204" pitchFamily="34" charset="0"/>
                <a:cs typeface="Arial" panose="020B0604020202020204" pitchFamily="34" charset="0"/>
              </a:rPr>
              <a:t>Requérir des établissements un état de situation sur l’avancement des travaux de mise en place des MPP ainsi que sur les mesures relatives aux risques psychosociaux;</a:t>
            </a:r>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CA" dirty="0">
                <a:effectLst/>
                <a:latin typeface="Arial" panose="020B0604020202020204" pitchFamily="34" charset="0"/>
                <a:ea typeface="Arial" panose="020B0604020202020204" pitchFamily="34" charset="0"/>
                <a:cs typeface="Arial" panose="020B0604020202020204" pitchFamily="34" charset="0"/>
              </a:rPr>
              <a:t>Analyser les états de situation reçus;</a:t>
            </a:r>
          </a:p>
          <a:p>
            <a:pPr marL="285750" lvl="0" indent="-285750" algn="just">
              <a:lnSpc>
                <a:spcPct val="107000"/>
              </a:lnSpc>
              <a:buFont typeface="Arial" panose="020B0604020202020204" pitchFamily="34" charset="0"/>
              <a:buChar char="•"/>
            </a:pPr>
            <a:r>
              <a:rPr lang="fr-CA" dirty="0">
                <a:effectLst/>
                <a:latin typeface="Arial" panose="020B0604020202020204" pitchFamily="34" charset="0"/>
                <a:ea typeface="Arial" panose="020B0604020202020204" pitchFamily="34" charset="0"/>
                <a:cs typeface="Arial" panose="020B0604020202020204" pitchFamily="34" charset="0"/>
              </a:rPr>
              <a:t>Identifier les structures d’organisation des MPP qui semblent démontrer un potentiel d’efficience et d’efficacité accrue;</a:t>
            </a:r>
            <a:endParaRPr lang="fr-CA" dirty="0">
              <a:latin typeface="Arial" panose="020B0604020202020204" pitchFamily="34" charset="0"/>
              <a:ea typeface="Arial" panose="020B0604020202020204" pitchFamily="34" charset="0"/>
              <a:cs typeface="Arial" panose="020B0604020202020204" pitchFamily="34" charset="0"/>
            </a:endParaRPr>
          </a:p>
          <a:p>
            <a:pPr marL="285750" lvl="0" indent="-285750" algn="just">
              <a:lnSpc>
                <a:spcPct val="107000"/>
              </a:lnSpc>
              <a:buFont typeface="Arial" panose="020B0604020202020204" pitchFamily="34" charset="0"/>
              <a:buChar char="•"/>
            </a:pPr>
            <a:r>
              <a:rPr lang="fr-CA" dirty="0">
                <a:effectLst/>
                <a:latin typeface="Arial" panose="020B0604020202020204" pitchFamily="34" charset="0"/>
                <a:ea typeface="Arial" panose="020B0604020202020204" pitchFamily="34" charset="0"/>
                <a:cs typeface="Arial" panose="020B0604020202020204" pitchFamily="34" charset="0"/>
              </a:rPr>
              <a:t>Répertorier et diffuser les meilleures pratiques liées aux mécanismes de prévention et de participation.</a:t>
            </a:r>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068EA41F-DBD0-6C49-45F7-8876F281B618}"/>
              </a:ext>
            </a:extLst>
          </p:cNvPr>
          <p:cNvSpPr>
            <a:spLocks noGrp="1"/>
          </p:cNvSpPr>
          <p:nvPr>
            <p:ph type="sldNum" sz="quarter" idx="12"/>
            <p:custDataLst>
              <p:tags r:id="rId5"/>
            </p:custDataLst>
          </p:nvPr>
        </p:nvSpPr>
        <p:spPr/>
        <p:txBody>
          <a:bodyPr/>
          <a:lstStyle/>
          <a:p>
            <a:fld id="{18D25734-BAAB-45B8-8828-031302FAFDE5}" type="slidenum">
              <a:rPr lang="fr-CA" smtClean="0"/>
              <a:t>134</a:t>
            </a:fld>
            <a:endParaRPr lang="fr-CA"/>
          </a:p>
        </p:txBody>
      </p:sp>
    </p:spTree>
    <p:extLst>
      <p:ext uri="{BB962C8B-B14F-4D97-AF65-F5344CB8AC3E}">
        <p14:creationId xmlns:p14="http://schemas.microsoft.com/office/powerpoint/2010/main" val="36305176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Santé et sécurité au travail</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numéro de diapositive 3">
            <a:extLst>
              <a:ext uri="{FF2B5EF4-FFF2-40B4-BE49-F238E27FC236}">
                <a16:creationId xmlns="" xmlns:a16="http://schemas.microsoft.com/office/drawing/2014/main" id="{CE8C3C11-6A11-8C43-6AA0-40386824BE40}"/>
              </a:ext>
            </a:extLst>
          </p:cNvPr>
          <p:cNvSpPr>
            <a:spLocks noGrp="1"/>
          </p:cNvSpPr>
          <p:nvPr>
            <p:ph type="sldNum" sz="quarter" idx="12"/>
            <p:custDataLst>
              <p:tags r:id="rId4"/>
            </p:custDataLst>
          </p:nvPr>
        </p:nvSpPr>
        <p:spPr/>
        <p:txBody>
          <a:bodyPr/>
          <a:lstStyle/>
          <a:p>
            <a:fld id="{18D25734-BAAB-45B8-8828-031302FAFDE5}" type="slidenum">
              <a:rPr lang="fr-CA" smtClean="0"/>
              <a:t>135</a:t>
            </a:fld>
            <a:endParaRPr lang="fr-CA"/>
          </a:p>
        </p:txBody>
      </p:sp>
      <p:sp>
        <p:nvSpPr>
          <p:cNvPr id="7" name="ZoneTexte 6">
            <a:extLst>
              <a:ext uri="{FF2B5EF4-FFF2-40B4-BE49-F238E27FC236}">
                <a16:creationId xmlns="" xmlns:a16="http://schemas.microsoft.com/office/drawing/2014/main" id="{B21DEB72-13F4-5B20-042F-A74D94809776}"/>
              </a:ext>
            </a:extLst>
          </p:cNvPr>
          <p:cNvSpPr txBox="1"/>
          <p:nvPr>
            <p:custDataLst>
              <p:tags r:id="rId5"/>
            </p:custDataLst>
          </p:nvPr>
        </p:nvSpPr>
        <p:spPr>
          <a:xfrm>
            <a:off x="1140020" y="2016792"/>
            <a:ext cx="7988046" cy="1754326"/>
          </a:xfrm>
          <a:prstGeom prst="rect">
            <a:avLst/>
          </a:prstGeom>
          <a:noFill/>
        </p:spPr>
        <p:txBody>
          <a:bodyPr wrap="square" rtlCol="0">
            <a:spAutoFit/>
          </a:bodyPr>
          <a:lstStyle/>
          <a:p>
            <a:r>
              <a:rPr lang="fr-CA" b="1" dirty="0">
                <a:latin typeface="Arial" panose="020B0604020202020204" pitchFamily="34" charset="0"/>
                <a:cs typeface="Arial" panose="020B0604020202020204" pitchFamily="34" charset="0"/>
              </a:rPr>
              <a:t>Lettre d’entente n</a:t>
            </a:r>
            <a:r>
              <a:rPr lang="fr-CA" b="1" baseline="30000" dirty="0">
                <a:latin typeface="Arial" panose="020B0604020202020204" pitchFamily="34" charset="0"/>
                <a:cs typeface="Arial" panose="020B0604020202020204" pitchFamily="34" charset="0"/>
              </a:rPr>
              <a:t>o</a:t>
            </a:r>
            <a:r>
              <a:rPr lang="fr-CA" b="1" dirty="0">
                <a:latin typeface="Arial" panose="020B0604020202020204" pitchFamily="34" charset="0"/>
                <a:cs typeface="Arial" panose="020B0604020202020204" pitchFamily="34" charset="0"/>
              </a:rPr>
              <a:t> 56 Forum santé </a:t>
            </a:r>
            <a:r>
              <a:rPr lang="fr-CA" b="1" dirty="0" smtClean="0">
                <a:latin typeface="Arial" panose="020B0604020202020204" pitchFamily="34" charset="0"/>
                <a:cs typeface="Arial" panose="020B0604020202020204" pitchFamily="34" charset="0"/>
              </a:rPr>
              <a:t>globale</a:t>
            </a:r>
          </a:p>
          <a:p>
            <a:endParaRPr lang="fr-CA" b="1"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L’employeur octroie un budget de 3,214 M$ pour la durée de la convention collective aux fins de la réalisation de projets découlant de la Lettre d’entente n</a:t>
            </a:r>
            <a:r>
              <a:rPr lang="fr-CA" baseline="30000" dirty="0">
                <a:latin typeface="Arial" panose="020B0604020202020204" pitchFamily="34" charset="0"/>
                <a:cs typeface="Arial" panose="020B0604020202020204" pitchFamily="34" charset="0"/>
              </a:rPr>
              <a:t>o</a:t>
            </a:r>
            <a:r>
              <a:rPr lang="fr-CA" dirty="0">
                <a:latin typeface="Arial" panose="020B0604020202020204" pitchFamily="34" charset="0"/>
                <a:cs typeface="Arial" panose="020B0604020202020204" pitchFamily="34" charset="0"/>
              </a:rPr>
              <a:t> 56 relative au forum visant la santé globale des personnes salariées.</a:t>
            </a:r>
          </a:p>
        </p:txBody>
      </p:sp>
    </p:spTree>
    <p:extLst>
      <p:ext uri="{BB962C8B-B14F-4D97-AF65-F5344CB8AC3E}">
        <p14:creationId xmlns:p14="http://schemas.microsoft.com/office/powerpoint/2010/main" val="13090565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Diplômes obtenus hors Québec</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26621" y="1615348"/>
            <a:ext cx="8842274" cy="4688591"/>
          </a:xfrm>
          <a:prstGeom prst="rect">
            <a:avLst/>
          </a:prstGeom>
          <a:noFill/>
        </p:spPr>
        <p:txBody>
          <a:bodyPr wrap="square">
            <a:spAutoFit/>
          </a:bodyPr>
          <a:lstStyle/>
          <a:p>
            <a:pPr lvl="0">
              <a:lnSpc>
                <a:spcPct val="107000"/>
              </a:lnSpc>
              <a:spcAft>
                <a:spcPts val="800"/>
              </a:spcAft>
            </a:pPr>
            <a:r>
              <a:rPr lang="fr-CA" sz="1800" b="1" dirty="0">
                <a:effectLst/>
                <a:latin typeface="Arial" panose="020B0604020202020204" pitchFamily="34" charset="0"/>
                <a:ea typeface="Arial" panose="020B0604020202020204" pitchFamily="34" charset="0"/>
                <a:cs typeface="Times New Roman" panose="02020603050405020304" pitchFamily="18" charset="0"/>
              </a:rPr>
              <a:t>Modification aux dispositions générales de la Nomenclature relativement aux diplômes obtenus hors Québec</a:t>
            </a:r>
          </a:p>
          <a:p>
            <a:pPr lvl="0">
              <a:lnSpc>
                <a:spcPct val="107000"/>
              </a:lnSpc>
              <a:spcAft>
                <a:spcPts val="800"/>
              </a:spcAft>
            </a:pPr>
            <a:endParaRPr lang="fr-CA" b="1" dirty="0">
              <a:latin typeface="Arial" panose="020B0604020202020204" pitchFamily="34" charset="0"/>
              <a:ea typeface="Arial" panose="020B0604020202020204" pitchFamily="34" charset="0"/>
              <a:cs typeface="Times New Roman" panose="02020603050405020304" pitchFamily="18" charset="0"/>
            </a:endParaRPr>
          </a:p>
          <a:p>
            <a:pPr lvl="0">
              <a:lnSpc>
                <a:spcPct val="107000"/>
              </a:lnSpc>
              <a:spcAft>
                <a:spcPts val="800"/>
              </a:spcAft>
            </a:pPr>
            <a:r>
              <a:rPr lang="fr-CA" sz="1800" dirty="0">
                <a:effectLst/>
                <a:latin typeface="Arial" panose="020B0604020202020204" pitchFamily="34" charset="0"/>
                <a:ea typeface="Arial" panose="020B0604020202020204" pitchFamily="34" charset="0"/>
                <a:cs typeface="Arial" panose="020B0604020202020204" pitchFamily="34" charset="0"/>
              </a:rPr>
              <a:t>«</a:t>
            </a:r>
            <a:r>
              <a:rPr lang="fr-CA" sz="1800" i="1" dirty="0">
                <a:effectLst/>
                <a:latin typeface="Arial" panose="020B0604020202020204" pitchFamily="34" charset="0"/>
                <a:ea typeface="Arial" panose="020B0604020202020204" pitchFamily="34" charset="0"/>
                <a:cs typeface="Arial" panose="020B0604020202020204" pitchFamily="34" charset="0"/>
              </a:rPr>
              <a:t>Nonobstant l’alinéa précédent, le ministère compétent en matière d’évaluation comparative en ce qui a trait aux diplômes obtenus hors Québec est le ministère de l’Immigration, de la Francisation et de l’Intégration (MIFI), sous réserve des exigences liées à certaines professions notamment en matière de certificat de compétence, de permis ou d’appartenance à un ordre professionnel.</a:t>
            </a:r>
            <a:r>
              <a:rPr lang="fr-CA" sz="1800" dirty="0">
                <a:effectLst/>
                <a:latin typeface="Arial" panose="020B0604020202020204" pitchFamily="34" charset="0"/>
                <a:ea typeface="Arial" panose="020B0604020202020204" pitchFamily="34" charset="0"/>
                <a:cs typeface="Arial" panose="020B0604020202020204" pitchFamily="34" charset="0"/>
              </a:rPr>
              <a:t>»</a:t>
            </a:r>
            <a:endParaRPr lang="fr-CA" dirty="0">
              <a:latin typeface="Arial" panose="020B0604020202020204" pitchFamily="34" charset="0"/>
              <a:ea typeface="Arial" panose="020B0604020202020204" pitchFamily="34" charset="0"/>
              <a:cs typeface="Times New Roman" panose="02020603050405020304" pitchFamily="18" charset="0"/>
            </a:endParaRPr>
          </a:p>
          <a:p>
            <a:pPr lvl="0">
              <a:lnSpc>
                <a:spcPct val="107000"/>
              </a:lnSpc>
              <a:spcAft>
                <a:spcPts val="800"/>
              </a:spcAft>
            </a:pPr>
            <a:endParaRPr lang="fr-CA" sz="1800" dirty="0">
              <a:effectLst/>
              <a:latin typeface="Arial" panose="020B0604020202020204" pitchFamily="34" charset="0"/>
              <a:ea typeface="Arial" panose="020B0604020202020204" pitchFamily="34" charset="0"/>
              <a:cs typeface="Times New Roman" panose="02020603050405020304" pitchFamily="18" charset="0"/>
            </a:endParaRPr>
          </a:p>
          <a:p>
            <a:pPr lvl="0">
              <a:lnSpc>
                <a:spcPct val="107000"/>
              </a:lnSpc>
              <a:spcAft>
                <a:spcPts val="800"/>
              </a:spcAft>
            </a:pPr>
            <a:r>
              <a:rPr lang="fr-CA" sz="1800" dirty="0">
                <a:effectLst/>
                <a:latin typeface="Arial" panose="020B0604020202020204" pitchFamily="34" charset="0"/>
                <a:ea typeface="Arial" panose="020B0604020202020204" pitchFamily="34" charset="0"/>
                <a:cs typeface="Arial" panose="020B0604020202020204" pitchFamily="34" charset="0"/>
              </a:rPr>
              <a:t>Le MSSS doit obtenir l’accord des autres organisations syndicales visées par la Nomenclature des titres d’emploi, des libellés, des taux et des </a:t>
            </a:r>
            <a:r>
              <a:rPr lang="fr-CA" sz="1800" dirty="0" smtClean="0">
                <a:effectLst/>
                <a:latin typeface="Arial" panose="020B0604020202020204" pitchFamily="34" charset="0"/>
                <a:ea typeface="Arial" panose="020B0604020202020204" pitchFamily="34" charset="0"/>
                <a:cs typeface="Arial" panose="020B0604020202020204" pitchFamily="34" charset="0"/>
              </a:rPr>
              <a:t>échelles </a:t>
            </a:r>
            <a:r>
              <a:rPr lang="fr-CA" sz="1800" dirty="0" smtClean="0">
                <a:effectLst/>
                <a:latin typeface="Arial" panose="020B0604020202020204" pitchFamily="34" charset="0"/>
                <a:ea typeface="Times New Roman" panose="02020603050405020304" pitchFamily="18" charset="0"/>
                <a:cs typeface="Times New Roman" panose="02020603050405020304" pitchFamily="18" charset="0"/>
              </a:rPr>
              <a:t>de </a:t>
            </a:r>
            <a:r>
              <a:rPr lang="fr-CA" sz="1800" dirty="0">
                <a:effectLst/>
                <a:latin typeface="Arial" panose="020B0604020202020204" pitchFamily="34" charset="0"/>
                <a:ea typeface="Times New Roman" panose="02020603050405020304" pitchFamily="18" charset="0"/>
                <a:cs typeface="Times New Roman" panose="02020603050405020304" pitchFamily="18" charset="0"/>
              </a:rPr>
              <a:t>salaire du réseau de la santé et des services sociaux.</a:t>
            </a:r>
          </a:p>
          <a:p>
            <a:pPr algn="just">
              <a:lnSpc>
                <a:spcPct val="107000"/>
              </a:lnSpc>
              <a:spcAft>
                <a:spcPts val="0"/>
              </a:spcAft>
            </a:pPr>
            <a:endParaRPr lang="fr-CA" sz="3200" dirty="0"/>
          </a:p>
        </p:txBody>
      </p:sp>
      <p:sp>
        <p:nvSpPr>
          <p:cNvPr id="4" name="Espace réservé du numéro de diapositive 3">
            <a:extLst>
              <a:ext uri="{FF2B5EF4-FFF2-40B4-BE49-F238E27FC236}">
                <a16:creationId xmlns="" xmlns:a16="http://schemas.microsoft.com/office/drawing/2014/main" id="{C0BF9841-ADFB-F65F-B789-2E13E3A9E73B}"/>
              </a:ext>
            </a:extLst>
          </p:cNvPr>
          <p:cNvSpPr>
            <a:spLocks noGrp="1"/>
          </p:cNvSpPr>
          <p:nvPr>
            <p:ph type="sldNum" sz="quarter" idx="12"/>
            <p:custDataLst>
              <p:tags r:id="rId5"/>
            </p:custDataLst>
          </p:nvPr>
        </p:nvSpPr>
        <p:spPr/>
        <p:txBody>
          <a:bodyPr/>
          <a:lstStyle/>
          <a:p>
            <a:fld id="{18D25734-BAAB-45B8-8828-031302FAFDE5}" type="slidenum">
              <a:rPr lang="fr-CA" smtClean="0"/>
              <a:t>136</a:t>
            </a:fld>
            <a:endParaRPr lang="fr-CA"/>
          </a:p>
        </p:txBody>
      </p:sp>
    </p:spTree>
    <p:extLst>
      <p:ext uri="{BB962C8B-B14F-4D97-AF65-F5344CB8AC3E}">
        <p14:creationId xmlns:p14="http://schemas.microsoft.com/office/powerpoint/2010/main" val="221909684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Statut étudiant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69004" y="1752600"/>
            <a:ext cx="9179263" cy="4645439"/>
          </a:xfrm>
          <a:prstGeom prst="rect">
            <a:avLst/>
          </a:prstGeom>
          <a:noFill/>
        </p:spPr>
        <p:txBody>
          <a:bodyPr wrap="square">
            <a:spAutoFit/>
          </a:bodyPr>
          <a:lstStyle/>
          <a:p>
            <a:pPr algn="just"/>
            <a:r>
              <a:rPr lang="fr-CA" sz="1800" b="1" dirty="0">
                <a:effectLst/>
                <a:latin typeface="Arial" panose="020B0604020202020204" pitchFamily="34" charset="0"/>
                <a:ea typeface="Times New Roman" panose="02020603050405020304" pitchFamily="18" charset="0"/>
                <a:cs typeface="Arial" panose="020B0604020202020204" pitchFamily="34" charset="0"/>
              </a:rPr>
              <a:t>Création d’un comit</a:t>
            </a:r>
            <a:r>
              <a:rPr lang="fr-CA" sz="1800" b="1" dirty="0">
                <a:latin typeface="Arial" panose="020B0604020202020204" pitchFamily="34" charset="0"/>
                <a:ea typeface="Times New Roman" panose="02020603050405020304" pitchFamily="18" charset="0"/>
                <a:cs typeface="Arial" panose="020B0604020202020204" pitchFamily="34" charset="0"/>
              </a:rPr>
              <a:t>é national de travail concernant l’introduction d’un statut de personnes salariées étudiantes</a:t>
            </a:r>
            <a:endParaRPr lang="fr-CA" sz="1800" dirty="0">
              <a:effectLst/>
              <a:latin typeface="Arial" panose="020B0604020202020204" pitchFamily="34" charset="0"/>
              <a:ea typeface="Calibri" panose="020F0502020204030204" pitchFamily="34" charset="0"/>
              <a:cs typeface="Arial" panose="020B0604020202020204" pitchFamily="34" charset="0"/>
            </a:endParaRPr>
          </a:p>
          <a:p>
            <a:pPr algn="just"/>
            <a:r>
              <a:rPr lang="fr-CA" sz="1800" b="1" dirty="0">
                <a:effectLst/>
                <a:latin typeface="Arial" panose="020B0604020202020204" pitchFamily="34" charset="0"/>
                <a:ea typeface="Times New Roman" panose="02020603050405020304" pitchFamily="18" charset="0"/>
                <a:cs typeface="Arial" panose="020B0604020202020204" pitchFamily="34" charset="0"/>
              </a:rPr>
              <a:t> </a:t>
            </a:r>
            <a:r>
              <a:rPr lang="fr-CA" sz="1800" dirty="0">
                <a:effectLst/>
                <a:latin typeface="Arial" panose="020B0604020202020204" pitchFamily="34" charset="0"/>
                <a:ea typeface="Times New Roman" panose="02020603050405020304" pitchFamily="18" charset="0"/>
                <a:cs typeface="Arial" panose="020B0604020202020204" pitchFamily="34" charset="0"/>
              </a:rPr>
              <a:t> </a:t>
            </a:r>
          </a:p>
          <a:p>
            <a:pPr marL="285750" lvl="0" indent="-285750" algn="just">
              <a:lnSpc>
                <a:spcPct val="106000"/>
              </a:lnSpc>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Arial" panose="020B0604020202020204" pitchFamily="34" charset="0"/>
              </a:rPr>
              <a:t>Convenir de projets pilotes sur l’intégration d’étudiants;</a:t>
            </a:r>
            <a:endParaRPr lang="fr-CA"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6000"/>
              </a:lnSpc>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Arial" panose="020B0604020202020204" pitchFamily="34" charset="0"/>
              </a:rPr>
              <a:t>Déterminer les titres d’emplois visés aux fins de la mise en place des projets pilotes;</a:t>
            </a:r>
            <a:endParaRPr lang="fr-CA"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6000"/>
              </a:lnSpc>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Arial" panose="020B0604020202020204" pitchFamily="34" charset="0"/>
              </a:rPr>
              <a:t>Poursuivre les discussions sur les modalités applicables aux personnes salariées étudiantes;</a:t>
            </a:r>
            <a:endParaRPr lang="fr-CA"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6000"/>
              </a:lnSpc>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Arial" panose="020B0604020202020204" pitchFamily="34" charset="0"/>
              </a:rPr>
              <a:t>D’étudier la présence et la contribution actuelle des étudiants dans le réseau et d’identifier des moyens afin de maximiser cette contribution;</a:t>
            </a:r>
            <a:endParaRPr lang="fr-CA"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6000"/>
              </a:lnSpc>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Arial" panose="020B0604020202020204" pitchFamily="34" charset="0"/>
              </a:rPr>
              <a:t>Déterminer les indicateurs de main-d’œuvre, notamment le taux de rétention, le nombre de projets mis en place, les années de scolarité des personnes salariées étudiantes, taux de satisfaction, taux de fidélisation;</a:t>
            </a:r>
          </a:p>
          <a:p>
            <a:pPr marL="285750" indent="-285750" algn="just">
              <a:lnSpc>
                <a:spcPct val="106000"/>
              </a:lnSpc>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Arial" panose="020B0604020202020204" pitchFamily="34" charset="0"/>
              </a:rPr>
              <a:t>Évaluer les effets des projets pilotes sur la base d’une analyse des indicateurs déterminés au préalable par le comité.</a:t>
            </a:r>
          </a:p>
          <a:p>
            <a:endParaRPr lang="fr-CA" sz="3200" dirty="0"/>
          </a:p>
        </p:txBody>
      </p:sp>
      <p:sp>
        <p:nvSpPr>
          <p:cNvPr id="4" name="Espace réservé du numéro de diapositive 3">
            <a:extLst>
              <a:ext uri="{FF2B5EF4-FFF2-40B4-BE49-F238E27FC236}">
                <a16:creationId xmlns="" xmlns:a16="http://schemas.microsoft.com/office/drawing/2014/main" id="{6A837191-94A0-5B0A-427C-3283BB247CC3}"/>
              </a:ext>
            </a:extLst>
          </p:cNvPr>
          <p:cNvSpPr>
            <a:spLocks noGrp="1"/>
          </p:cNvSpPr>
          <p:nvPr>
            <p:ph type="sldNum" sz="quarter" idx="12"/>
            <p:custDataLst>
              <p:tags r:id="rId5"/>
            </p:custDataLst>
          </p:nvPr>
        </p:nvSpPr>
        <p:spPr/>
        <p:txBody>
          <a:bodyPr/>
          <a:lstStyle/>
          <a:p>
            <a:fld id="{18D25734-BAAB-45B8-8828-031302FAFDE5}" type="slidenum">
              <a:rPr lang="fr-CA" smtClean="0"/>
              <a:t>137</a:t>
            </a:fld>
            <a:endParaRPr lang="fr-CA"/>
          </a:p>
        </p:txBody>
      </p:sp>
    </p:spTree>
    <p:extLst>
      <p:ext uri="{BB962C8B-B14F-4D97-AF65-F5344CB8AC3E}">
        <p14:creationId xmlns:p14="http://schemas.microsoft.com/office/powerpoint/2010/main" val="3015166480"/>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Intégration des personnes salariées issues des communautés autochtones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487330"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600200"/>
            <a:ext cx="8842274" cy="3718326"/>
          </a:xfrm>
          <a:prstGeom prst="rect">
            <a:avLst/>
          </a:prstGeom>
          <a:noFill/>
        </p:spPr>
        <p:txBody>
          <a:bodyPr wrap="square">
            <a:spAutoFit/>
          </a:bodyPr>
          <a:lstStyle/>
          <a:p>
            <a:pPr lvl="0" algn="just">
              <a:lnSpc>
                <a:spcPct val="107000"/>
              </a:lnSpc>
              <a:spcAft>
                <a:spcPts val="1100"/>
              </a:spcAft>
            </a:pPr>
            <a:r>
              <a:rPr lang="fr-CA" b="1" dirty="0">
                <a:effectLst/>
                <a:latin typeface="Arial" panose="020B0604020202020204" pitchFamily="34" charset="0"/>
                <a:ea typeface="Times New Roman" panose="02020603050405020304" pitchFamily="18" charset="0"/>
                <a:cs typeface="Arial" panose="020B0604020202020204" pitchFamily="34" charset="0"/>
              </a:rPr>
              <a:t>Création d’un comit</a:t>
            </a:r>
            <a:r>
              <a:rPr lang="fr-CA" b="1" dirty="0">
                <a:latin typeface="Arial" panose="020B0604020202020204" pitchFamily="34" charset="0"/>
                <a:ea typeface="Times New Roman" panose="02020603050405020304" pitchFamily="18" charset="0"/>
                <a:cs typeface="Arial" panose="020B0604020202020204" pitchFamily="34" charset="0"/>
              </a:rPr>
              <a:t>é national de travail relatif à l’intégration des personnes salariées issues des communautés autochtones</a:t>
            </a:r>
          </a:p>
          <a:p>
            <a:pPr lvl="0" algn="just">
              <a:lnSpc>
                <a:spcPct val="107000"/>
              </a:lnSpc>
              <a:spcAft>
                <a:spcPts val="1100"/>
              </a:spcAft>
            </a:pPr>
            <a:r>
              <a:rPr lang="fr-CA" dirty="0" smtClean="0">
                <a:effectLst/>
                <a:latin typeface="Arial" panose="020B0604020202020204" pitchFamily="34" charset="0"/>
                <a:ea typeface="Calibri" panose="020F0502020204030204" pitchFamily="34" charset="0"/>
                <a:cs typeface="Arial" panose="020B0604020202020204" pitchFamily="34" charset="0"/>
              </a:rPr>
              <a:t>Mandats</a:t>
            </a:r>
          </a:p>
          <a:p>
            <a:pPr lvl="0" algn="just">
              <a:lnSpc>
                <a:spcPct val="107000"/>
              </a:lnSpc>
              <a:spcAft>
                <a:spcPts val="1100"/>
              </a:spcAft>
            </a:pPr>
            <a:endParaRPr lang="fr-CA" sz="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1100"/>
              </a:spcAft>
              <a:buFont typeface="+mj-lt"/>
              <a:buAutoNum type="alphaLcParenR"/>
            </a:pPr>
            <a:r>
              <a:rPr lang="fr-CA" dirty="0">
                <a:effectLst/>
                <a:latin typeface="Arial" panose="020B0604020202020204" pitchFamily="34" charset="0"/>
                <a:ea typeface="Calibri" panose="020F0502020204030204" pitchFamily="34" charset="0"/>
                <a:cs typeface="Arial" panose="020B0604020202020204" pitchFamily="34" charset="0"/>
              </a:rPr>
              <a:t>Les enjeux culturels liés à l’intégration des personnes salariées issues des communautés autochtones;</a:t>
            </a:r>
          </a:p>
          <a:p>
            <a:pPr marL="342900" lvl="0" indent="-342900" algn="just">
              <a:lnSpc>
                <a:spcPct val="107000"/>
              </a:lnSpc>
              <a:spcAft>
                <a:spcPts val="1100"/>
              </a:spcAft>
              <a:buFont typeface="+mj-lt"/>
              <a:buAutoNum type="alphaLcParenR"/>
            </a:pPr>
            <a:r>
              <a:rPr lang="fr-CA" dirty="0">
                <a:effectLst/>
                <a:latin typeface="Arial" panose="020B0604020202020204" pitchFamily="34" charset="0"/>
                <a:ea typeface="Calibri" panose="020F0502020204030204" pitchFamily="34" charset="0"/>
                <a:cs typeface="Arial" panose="020B0604020202020204" pitchFamily="34" charset="0"/>
              </a:rPr>
              <a:t>Les enjeux liés à la rémunération et à l’accessibilité à certains titres d’emploi;</a:t>
            </a:r>
          </a:p>
          <a:p>
            <a:pPr marL="342900" lvl="0" indent="-342900" algn="just">
              <a:lnSpc>
                <a:spcPct val="107000"/>
              </a:lnSpc>
              <a:spcAft>
                <a:spcPts val="1100"/>
              </a:spcAft>
              <a:buFont typeface="+mj-lt"/>
              <a:buAutoNum type="alphaLcParenR"/>
            </a:pPr>
            <a:r>
              <a:rPr lang="fr-CA" dirty="0">
                <a:effectLst/>
                <a:latin typeface="Arial" panose="020B0604020202020204" pitchFamily="34" charset="0"/>
                <a:ea typeface="Calibri" panose="020F0502020204030204" pitchFamily="34" charset="0"/>
                <a:cs typeface="Arial" panose="020B0604020202020204" pitchFamily="34" charset="0"/>
              </a:rPr>
              <a:t>La recherche de mesures pour favoriser l’attraction et l’intégration de la main-d’œuvre issue des communautés autochtones.</a:t>
            </a:r>
          </a:p>
          <a:p>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E2585C13-1B13-FE02-5D10-900053568CCE}"/>
              </a:ext>
            </a:extLst>
          </p:cNvPr>
          <p:cNvSpPr>
            <a:spLocks noGrp="1"/>
          </p:cNvSpPr>
          <p:nvPr>
            <p:ph type="sldNum" sz="quarter" idx="12"/>
            <p:custDataLst>
              <p:tags r:id="rId5"/>
            </p:custDataLst>
          </p:nvPr>
        </p:nvSpPr>
        <p:spPr/>
        <p:txBody>
          <a:bodyPr/>
          <a:lstStyle/>
          <a:p>
            <a:fld id="{18D25734-BAAB-45B8-8828-031302FAFDE5}" type="slidenum">
              <a:rPr lang="fr-CA" smtClean="0"/>
              <a:t>138</a:t>
            </a:fld>
            <a:endParaRPr lang="fr-CA"/>
          </a:p>
        </p:txBody>
      </p:sp>
    </p:spTree>
    <p:extLst>
      <p:ext uri="{BB962C8B-B14F-4D97-AF65-F5344CB8AC3E}">
        <p14:creationId xmlns:p14="http://schemas.microsoft.com/office/powerpoint/2010/main" val="3976532204"/>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Agence Santé Québec et adoption de PL15</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2" y="1600200"/>
            <a:ext cx="8842274" cy="5225148"/>
          </a:xfrm>
          <a:prstGeom prst="rect">
            <a:avLst/>
          </a:prstGeom>
          <a:noFill/>
        </p:spPr>
        <p:txBody>
          <a:bodyPr wrap="square">
            <a:spAutoFit/>
          </a:bodyPr>
          <a:lstStyle/>
          <a:p>
            <a:pPr marL="41910">
              <a:lnSpc>
                <a:spcPct val="107000"/>
              </a:lnSpc>
              <a:spcAft>
                <a:spcPts val="800"/>
              </a:spcAft>
            </a:pPr>
            <a:r>
              <a:rPr lang="fr-CA" sz="1800" b="1" dirty="0">
                <a:effectLst/>
                <a:latin typeface="Arial" panose="020B0604020202020204" pitchFamily="34" charset="0"/>
                <a:ea typeface="Times New Roman" panose="02020603050405020304" pitchFamily="18" charset="0"/>
              </a:rPr>
              <a:t>Création d’un comit</a:t>
            </a:r>
            <a:r>
              <a:rPr lang="fr-CA" b="1" dirty="0">
                <a:latin typeface="Arial" panose="020B0604020202020204" pitchFamily="34" charset="0"/>
                <a:ea typeface="Times New Roman" panose="02020603050405020304" pitchFamily="18" charset="0"/>
              </a:rPr>
              <a:t>é national de travail portant sur la mise à jour de la convention collective nationale dans le contexte de la création de l’Agence Santé Québec et de l’adoption du projet de loi 15</a:t>
            </a:r>
            <a:endParaRPr lang="fr-CA" b="1" dirty="0">
              <a:latin typeface="Arial" panose="020B0604020202020204" pitchFamily="34" charset="0"/>
              <a:ea typeface="Times New Roman" panose="02020603050405020304" pitchFamily="18" charset="0"/>
              <a:cs typeface="Arial" panose="020B0604020202020204" pitchFamily="34" charset="0"/>
            </a:endParaRPr>
          </a:p>
          <a:p>
            <a:pPr marL="41910">
              <a:lnSpc>
                <a:spcPct val="107000"/>
              </a:lnSpc>
              <a:spcAft>
                <a:spcPts val="800"/>
              </a:spcAft>
            </a:pPr>
            <a:endParaRPr lang="fr-CA" dirty="0">
              <a:effectLst/>
              <a:latin typeface="Arial" panose="020B0604020202020204" pitchFamily="34" charset="0"/>
              <a:ea typeface="Arial" panose="020B0604020202020204" pitchFamily="34" charset="0"/>
              <a:cs typeface="Arial" panose="020B0604020202020204" pitchFamily="34" charset="0"/>
            </a:endParaRPr>
          </a:p>
          <a:p>
            <a:pPr marL="41910">
              <a:lnSpc>
                <a:spcPct val="107000"/>
              </a:lnSpc>
              <a:spcAft>
                <a:spcPts val="800"/>
              </a:spcAft>
            </a:pPr>
            <a:r>
              <a:rPr lang="fr-CA" dirty="0">
                <a:effectLst/>
                <a:latin typeface="Arial" panose="020B0604020202020204" pitchFamily="34" charset="0"/>
                <a:ea typeface="Arial" panose="020B0604020202020204" pitchFamily="34" charset="0"/>
                <a:cs typeface="Arial" panose="020B0604020202020204" pitchFamily="34" charset="0"/>
              </a:rPr>
              <a:t>Mettre à jour la convention collective et procéder aux concordances jugées nécessaires découlant de la création de l’Agence Santé Québec et de l’adoption du projet de loi 15, notamment à l’égard des sujets suivants :</a:t>
            </a:r>
            <a:endParaRPr lang="fr-CA"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07000"/>
              </a:lnSpc>
              <a:buFont typeface="+mj-lt"/>
              <a:buAutoNum type="romanLcPeriod"/>
            </a:pPr>
            <a:r>
              <a:rPr lang="fr-CA" dirty="0">
                <a:effectLst/>
                <a:latin typeface="Arial" panose="020B0604020202020204" pitchFamily="34" charset="0"/>
                <a:ea typeface="Arial" panose="020B0604020202020204" pitchFamily="34" charset="0"/>
                <a:cs typeface="Arial" panose="020B0604020202020204" pitchFamily="34" charset="0"/>
              </a:rPr>
              <a:t>L’ancienneté (article 12), incluant la question de l’ancienneté des personnes salariées provenant d’un établissement non fusionné à l’Agence Santé Québec;</a:t>
            </a:r>
            <a:endParaRPr lang="fr-CA"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07000"/>
              </a:lnSpc>
              <a:buFont typeface="+mj-lt"/>
              <a:buAutoNum type="romanLcPeriod"/>
            </a:pPr>
            <a:r>
              <a:rPr lang="fr-CA" dirty="0">
                <a:effectLst/>
                <a:latin typeface="Arial" panose="020B0604020202020204" pitchFamily="34" charset="0"/>
                <a:ea typeface="Arial" panose="020B0604020202020204" pitchFamily="34" charset="0"/>
                <a:cs typeface="Arial" panose="020B0604020202020204" pitchFamily="34" charset="0"/>
              </a:rPr>
              <a:t>La procédure de mise à pied (article 14);</a:t>
            </a:r>
            <a:endParaRPr lang="fr-CA"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07000"/>
              </a:lnSpc>
              <a:buFont typeface="+mj-lt"/>
              <a:buAutoNum type="romanLcPeriod"/>
            </a:pPr>
            <a:r>
              <a:rPr lang="fr-CA" dirty="0">
                <a:effectLst/>
                <a:latin typeface="Arial" panose="020B0604020202020204" pitchFamily="34" charset="0"/>
                <a:ea typeface="Arial" panose="020B0604020202020204" pitchFamily="34" charset="0"/>
                <a:cs typeface="Arial" panose="020B0604020202020204" pitchFamily="34" charset="0"/>
              </a:rPr>
              <a:t>La sécurité d’emploi (article 15);</a:t>
            </a:r>
            <a:endParaRPr lang="fr-CA"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07000"/>
              </a:lnSpc>
              <a:buFont typeface="+mj-lt"/>
              <a:buAutoNum type="romanLcPeriod"/>
            </a:pPr>
            <a:r>
              <a:rPr lang="fr-CA" dirty="0">
                <a:effectLst/>
                <a:latin typeface="Arial" panose="020B0604020202020204" pitchFamily="34" charset="0"/>
                <a:ea typeface="Arial" panose="020B0604020202020204" pitchFamily="34" charset="0"/>
                <a:cs typeface="Arial" panose="020B0604020202020204" pitchFamily="34" charset="0"/>
              </a:rPr>
              <a:t>Les libérations syndicales (article 7);</a:t>
            </a:r>
            <a:endParaRPr lang="fr-CA"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07000"/>
              </a:lnSpc>
              <a:buFont typeface="+mj-lt"/>
              <a:buAutoNum type="romanLcPeriod"/>
            </a:pPr>
            <a:r>
              <a:rPr lang="fr-CA" dirty="0">
                <a:effectLst/>
                <a:latin typeface="Arial" panose="020B0604020202020204" pitchFamily="34" charset="0"/>
                <a:ea typeface="Arial" panose="020B0604020202020204" pitchFamily="34" charset="0"/>
                <a:cs typeface="Arial" panose="020B0604020202020204" pitchFamily="34" charset="0"/>
              </a:rPr>
              <a:t>Les disparités régionales (annexe H).</a:t>
            </a:r>
            <a:endParaRPr lang="fr-CA" dirty="0">
              <a:effectLst/>
              <a:latin typeface="Arial" panose="020B0604020202020204" pitchFamily="34" charset="0"/>
              <a:ea typeface="Calibri" panose="020F0502020204030204" pitchFamily="34" charset="0"/>
              <a:cs typeface="Arial" panose="020B0604020202020204" pitchFamily="34" charset="0"/>
            </a:endParaRPr>
          </a:p>
          <a:p>
            <a:pPr marL="1371600" algn="just">
              <a:lnSpc>
                <a:spcPct val="107000"/>
              </a:lnSpc>
              <a:spcAft>
                <a:spcPts val="800"/>
              </a:spcAft>
            </a:pPr>
            <a:r>
              <a:rPr lang="fr-CA" dirty="0">
                <a:effectLst/>
                <a:latin typeface="Arial" panose="020B0604020202020204" pitchFamily="34" charset="0"/>
                <a:ea typeface="Arial" panose="020B0604020202020204" pitchFamily="34" charset="0"/>
                <a:cs typeface="Arial" panose="020B0604020202020204" pitchFamily="34" charset="0"/>
              </a:rPr>
              <a:t> </a:t>
            </a:r>
            <a:endParaRPr lang="fr-CA" dirty="0">
              <a:effectLst/>
              <a:latin typeface="Arial" panose="020B0604020202020204" pitchFamily="34" charset="0"/>
              <a:ea typeface="Calibri" panose="020F050202020403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817A6D6F-D9E9-2EDF-8C87-4F87597ACF92}"/>
              </a:ext>
            </a:extLst>
          </p:cNvPr>
          <p:cNvSpPr>
            <a:spLocks noGrp="1"/>
          </p:cNvSpPr>
          <p:nvPr>
            <p:ph type="sldNum" sz="quarter" idx="12"/>
            <p:custDataLst>
              <p:tags r:id="rId5"/>
            </p:custDataLst>
          </p:nvPr>
        </p:nvSpPr>
        <p:spPr/>
        <p:txBody>
          <a:bodyPr/>
          <a:lstStyle/>
          <a:p>
            <a:fld id="{18D25734-BAAB-45B8-8828-031302FAFDE5}" type="slidenum">
              <a:rPr lang="fr-CA" smtClean="0"/>
              <a:t>139</a:t>
            </a:fld>
            <a:endParaRPr lang="fr-CA"/>
          </a:p>
        </p:txBody>
      </p:sp>
    </p:spTree>
    <p:extLst>
      <p:ext uri="{BB962C8B-B14F-4D97-AF65-F5344CB8AC3E}">
        <p14:creationId xmlns:p14="http://schemas.microsoft.com/office/powerpoint/2010/main" val="679934404"/>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8</a:t>
            </a:r>
          </a:p>
        </p:txBody>
      </p:sp>
    </p:spTree>
    <p:extLst>
      <p:ext uri="{BB962C8B-B14F-4D97-AF65-F5344CB8AC3E}">
        <p14:creationId xmlns:p14="http://schemas.microsoft.com/office/powerpoint/2010/main" val="174597746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Clause remorque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72464" y="970823"/>
            <a:ext cx="8842274" cy="2616101"/>
          </a:xfrm>
          <a:prstGeom prst="rect">
            <a:avLst/>
          </a:prstGeom>
          <a:noFill/>
        </p:spPr>
        <p:txBody>
          <a:bodyPr wrap="square">
            <a:spAutoFit/>
          </a:bodyPr>
          <a:lstStyle/>
          <a:p>
            <a:pPr algn="just"/>
            <a:endParaRPr lang="fr-CA" dirty="0">
              <a:latin typeface="Arial" panose="020B0604020202020204" pitchFamily="34" charset="0"/>
              <a:ea typeface="Arial" panose="020B0604020202020204" pitchFamily="34" charset="0"/>
              <a:cs typeface="Arial" panose="020B0604020202020204" pitchFamily="34" charset="0"/>
            </a:endParaRPr>
          </a:p>
          <a:p>
            <a:pPr algn="just"/>
            <a:endParaRPr lang="fr-CA" b="1" dirty="0">
              <a:effectLst/>
              <a:latin typeface="Arial" panose="020B0604020202020204" pitchFamily="34" charset="0"/>
              <a:ea typeface="Arial" panose="020B0604020202020204" pitchFamily="34" charset="0"/>
              <a:cs typeface="Arial" panose="020B0604020202020204" pitchFamily="34" charset="0"/>
            </a:endParaRPr>
          </a:p>
          <a:p>
            <a:pPr algn="just"/>
            <a:endParaRPr lang="fr-CA" dirty="0">
              <a:latin typeface="Arial" panose="020B0604020202020204" pitchFamily="34" charset="0"/>
              <a:ea typeface="Arial" panose="020B0604020202020204" pitchFamily="34" charset="0"/>
              <a:cs typeface="Arial" panose="020B0604020202020204" pitchFamily="34" charset="0"/>
            </a:endParaRPr>
          </a:p>
          <a:p>
            <a:pPr algn="just"/>
            <a:r>
              <a:rPr lang="fr-CA" dirty="0">
                <a:effectLst/>
                <a:latin typeface="Arial" panose="020B0604020202020204" pitchFamily="34" charset="0"/>
                <a:ea typeface="Arial" panose="020B0604020202020204" pitchFamily="34" charset="0"/>
                <a:cs typeface="Arial" panose="020B0604020202020204" pitchFamily="34" charset="0"/>
              </a:rPr>
              <a:t>S’il advenait que des bonifications visant la rémunération soient accordées à d’autres organisations syndicales du secteur de la santé et des services sociaux, ces bonifications seront appliquées, pour les mêmes titres d’emploi et selon les mêmes conditions, le tout à la condition que les contreparties équivalentes soient consenties par la FSSS-CSN.</a:t>
            </a:r>
            <a:endParaRPr lang="fr-CA" dirty="0">
              <a:effectLst/>
              <a:latin typeface="Arial" panose="020B0604020202020204" pitchFamily="34" charset="0"/>
              <a:ea typeface="Calibri" panose="020F0502020204030204" pitchFamily="34" charset="0"/>
              <a:cs typeface="Arial" panose="020B0604020202020204" pitchFamily="34" charset="0"/>
            </a:endParaRPr>
          </a:p>
          <a:p>
            <a:pPr algn="just"/>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0430C9C8-D251-82E6-691B-324951EB1892}"/>
              </a:ext>
            </a:extLst>
          </p:cNvPr>
          <p:cNvSpPr>
            <a:spLocks noGrp="1"/>
          </p:cNvSpPr>
          <p:nvPr>
            <p:ph type="sldNum" sz="quarter" idx="12"/>
            <p:custDataLst>
              <p:tags r:id="rId5"/>
            </p:custDataLst>
          </p:nvPr>
        </p:nvSpPr>
        <p:spPr/>
        <p:txBody>
          <a:bodyPr/>
          <a:lstStyle/>
          <a:p>
            <a:fld id="{18D25734-BAAB-45B8-8828-031302FAFDE5}" type="slidenum">
              <a:rPr lang="fr-CA" smtClean="0"/>
              <a:t>140</a:t>
            </a:fld>
            <a:endParaRPr lang="fr-CA" dirty="0"/>
          </a:p>
        </p:txBody>
      </p:sp>
    </p:spTree>
    <p:extLst>
      <p:ext uri="{BB962C8B-B14F-4D97-AF65-F5344CB8AC3E}">
        <p14:creationId xmlns:p14="http://schemas.microsoft.com/office/powerpoint/2010/main" val="470374536"/>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8"/>
    </p:ext>
  </p:extLs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141</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151267"/>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dirty="0">
                <a:solidFill>
                  <a:srgbClr val="FFFFFF"/>
                </a:solidFill>
                <a:latin typeface="Calibri"/>
                <a:ea typeface="Calibri"/>
                <a:cs typeface="Calibri"/>
                <a:sym typeface="Calibri"/>
              </a:rPr>
              <a:t>DÉPÔT PATRONAL DU 31 MARS 2021</a:t>
            </a:r>
            <a:endParaRPr sz="1400" kern="0" dirty="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3600" b="1" kern="0" dirty="0" smtClean="0">
                <a:solidFill>
                  <a:schemeClr val="bg1"/>
                </a:solidFill>
                <a:cs typeface="Arial"/>
                <a:sym typeface="Arial"/>
              </a:rPr>
              <a:t>  L’ENTENTE DE PRINCIPE</a:t>
            </a:r>
            <a:endParaRPr sz="3600" b="1" kern="0" dirty="0">
              <a:solidFill>
                <a:schemeClr val="bg1"/>
              </a:solidFill>
              <a:cs typeface="Arial"/>
              <a:sym typeface="Arial"/>
            </a:endParaRPr>
          </a:p>
        </p:txBody>
      </p:sp>
      <p:sp>
        <p:nvSpPr>
          <p:cNvPr id="225" name="Google Shape;225;gd315f95f4d_0_0"/>
          <p:cNvSpPr txBox="1"/>
          <p:nvPr>
            <p:custDataLst>
              <p:tags r:id="rId5"/>
            </p:custDataLst>
          </p:nvPr>
        </p:nvSpPr>
        <p:spPr>
          <a:xfrm>
            <a:off x="231119" y="1670593"/>
            <a:ext cx="9837057" cy="6432500"/>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fr-FR" sz="3200" b="1" kern="0" dirty="0">
                <a:solidFill>
                  <a:srgbClr val="000000"/>
                </a:solidFill>
                <a:cs typeface="Arial"/>
                <a:sym typeface="Arial"/>
              </a:rPr>
              <a:t>ORDRE DU </a:t>
            </a:r>
            <a:r>
              <a:rPr lang="fr-FR" sz="3200" b="1" kern="0" dirty="0" smtClean="0">
                <a:solidFill>
                  <a:srgbClr val="000000"/>
                </a:solidFill>
                <a:cs typeface="Arial"/>
                <a:sym typeface="Arial"/>
              </a:rPr>
              <a:t>JOUR NÉGO</a:t>
            </a:r>
          </a:p>
          <a:p>
            <a:pPr algn="ctr">
              <a:buClr>
                <a:srgbClr val="000000"/>
              </a:buClr>
              <a:buFont typeface="Arial"/>
              <a:buNone/>
            </a:pPr>
            <a:endParaRPr lang="fr-FR" sz="2400" b="1" kern="0" dirty="0">
              <a:solidFill>
                <a:srgbClr val="000000"/>
              </a:solidFill>
              <a:cs typeface="Arial"/>
              <a:sym typeface="Arial"/>
            </a:endParaRPr>
          </a:p>
          <a:p>
            <a:pPr marL="457200" lvl="0" indent="-457200">
              <a:buAutoNum type="arabicPeriod"/>
            </a:pPr>
            <a:r>
              <a:rPr lang="fr-FR" sz="2400" dirty="0" smtClean="0">
                <a:latin typeface="+mj-lt"/>
              </a:rPr>
              <a:t>Mot </a:t>
            </a:r>
            <a:r>
              <a:rPr lang="fr-FR" sz="2400" dirty="0">
                <a:latin typeface="+mj-lt"/>
              </a:rPr>
              <a:t>de </a:t>
            </a:r>
            <a:r>
              <a:rPr lang="fr-FR" sz="2400" dirty="0" smtClean="0">
                <a:latin typeface="+mj-lt"/>
              </a:rPr>
              <a:t>bienvenue</a:t>
            </a:r>
            <a:endParaRPr lang="fr-CA" sz="2400" dirty="0">
              <a:latin typeface="+mj-lt"/>
            </a:endParaRPr>
          </a:p>
          <a:p>
            <a:pPr marL="457200" lvl="0" indent="-457200">
              <a:buAutoNum type="arabicPeriod" startAt="2"/>
            </a:pPr>
            <a:r>
              <a:rPr lang="fr-FR" sz="2400" dirty="0">
                <a:latin typeface="+mj-lt"/>
              </a:rPr>
              <a:t>A</a:t>
            </a:r>
            <a:r>
              <a:rPr lang="fr-FR" sz="2400" dirty="0" smtClean="0">
                <a:latin typeface="+mj-lt"/>
              </a:rPr>
              <a:t>doption </a:t>
            </a:r>
            <a:r>
              <a:rPr lang="fr-FR" sz="2400" dirty="0">
                <a:latin typeface="+mj-lt"/>
              </a:rPr>
              <a:t>de l’ordre du </a:t>
            </a:r>
            <a:r>
              <a:rPr lang="fr-FR" sz="2400" dirty="0" smtClean="0">
                <a:latin typeface="+mj-lt"/>
              </a:rPr>
              <a:t>jour</a:t>
            </a:r>
          </a:p>
          <a:p>
            <a:pPr marL="457200" lvl="0" indent="-457200">
              <a:buAutoNum type="arabicPeriod" startAt="2"/>
            </a:pPr>
            <a:r>
              <a:rPr lang="fr-FR" sz="2400" dirty="0" smtClean="0">
                <a:latin typeface="+mj-lt"/>
              </a:rPr>
              <a:t>Adoption des comptes rendus des assemblées tenues les:</a:t>
            </a:r>
          </a:p>
          <a:p>
            <a:pPr marL="914400" lvl="1" indent="-457200">
              <a:buAutoNum type="alphaUcParenR"/>
            </a:pPr>
            <a:r>
              <a:rPr lang="fr-FR" sz="2400" dirty="0" smtClean="0">
                <a:latin typeface="+mj-lt"/>
              </a:rPr>
              <a:t>1</a:t>
            </a:r>
            <a:r>
              <a:rPr lang="fr-FR" sz="2400" baseline="30000" dirty="0" smtClean="0">
                <a:latin typeface="+mj-lt"/>
              </a:rPr>
              <a:t>er</a:t>
            </a:r>
            <a:r>
              <a:rPr lang="fr-FR" sz="2400" dirty="0" smtClean="0">
                <a:latin typeface="+mj-lt"/>
              </a:rPr>
              <a:t> au 10 mai 2023</a:t>
            </a:r>
          </a:p>
          <a:p>
            <a:pPr marL="914400" lvl="1" indent="-457200">
              <a:buAutoNum type="alphaUcParenR"/>
            </a:pPr>
            <a:r>
              <a:rPr lang="fr-FR" sz="2400" dirty="0" smtClean="0">
                <a:latin typeface="+mj-lt"/>
              </a:rPr>
              <a:t>21 septembre au 12 octobre 2023</a:t>
            </a:r>
          </a:p>
          <a:p>
            <a:pPr marL="914400" lvl="1" indent="-457200">
              <a:buAutoNum type="alphaUcParenR"/>
            </a:pPr>
            <a:r>
              <a:rPr lang="fr-FR" sz="2400" dirty="0" smtClean="0">
                <a:latin typeface="+mj-lt"/>
              </a:rPr>
              <a:t>16 au 26 octobre 2023</a:t>
            </a:r>
          </a:p>
          <a:p>
            <a:pPr marL="914400" lvl="1" indent="-457200">
              <a:buAutoNum type="alphaUcParenR"/>
            </a:pPr>
            <a:r>
              <a:rPr lang="fr-FR" sz="2400" dirty="0" smtClean="0">
                <a:latin typeface="+mj-lt"/>
              </a:rPr>
              <a:t>27 octobre au 30 octobre 2023</a:t>
            </a:r>
            <a:endParaRPr lang="fr-CA" sz="2400" dirty="0">
              <a:latin typeface="+mj-lt"/>
            </a:endParaRPr>
          </a:p>
          <a:p>
            <a:pPr marL="457200" lvl="0" indent="-457200">
              <a:buAutoNum type="arabicPeriod" startAt="2"/>
            </a:pPr>
            <a:r>
              <a:rPr lang="fr-FR" sz="2000" dirty="0" smtClean="0">
                <a:latin typeface="+mj-lt"/>
              </a:rPr>
              <a:t>Présentation </a:t>
            </a:r>
            <a:r>
              <a:rPr lang="fr-FR" sz="2000" dirty="0">
                <a:latin typeface="+mj-lt"/>
              </a:rPr>
              <a:t>de l’entente de principe (</a:t>
            </a:r>
            <a:r>
              <a:rPr lang="fr-FR" sz="2000" dirty="0" smtClean="0">
                <a:latin typeface="+mj-lt"/>
              </a:rPr>
              <a:t>tables </a:t>
            </a:r>
            <a:r>
              <a:rPr lang="fr-FR" sz="2000" dirty="0">
                <a:latin typeface="+mj-lt"/>
              </a:rPr>
              <a:t>centrale et </a:t>
            </a:r>
            <a:r>
              <a:rPr lang="fr-FR" sz="2000" dirty="0" smtClean="0">
                <a:latin typeface="+mj-lt"/>
              </a:rPr>
              <a:t>sectorielle</a:t>
            </a:r>
            <a:r>
              <a:rPr lang="fr-FR" sz="2000" b="1" dirty="0" smtClean="0">
                <a:latin typeface="+mj-lt"/>
              </a:rPr>
              <a:t>)</a:t>
            </a:r>
            <a:endParaRPr lang="fr-CA" sz="2000" b="1" dirty="0">
              <a:latin typeface="+mj-lt"/>
            </a:endParaRPr>
          </a:p>
          <a:p>
            <a:pPr marL="457200" lvl="0" indent="-457200">
              <a:buAutoNum type="arabicPeriod" startAt="2"/>
            </a:pPr>
            <a:r>
              <a:rPr lang="fr-FR" sz="2400" dirty="0" smtClean="0">
                <a:latin typeface="+mj-lt"/>
              </a:rPr>
              <a:t>Période </a:t>
            </a:r>
            <a:r>
              <a:rPr lang="fr-FR" sz="2400" dirty="0">
                <a:latin typeface="+mj-lt"/>
              </a:rPr>
              <a:t>de questions et </a:t>
            </a:r>
            <a:r>
              <a:rPr lang="fr-FR" sz="2400" dirty="0" smtClean="0">
                <a:latin typeface="+mj-lt"/>
              </a:rPr>
              <a:t>commentaires</a:t>
            </a:r>
            <a:endParaRPr lang="fr-CA" sz="2400" dirty="0">
              <a:latin typeface="+mj-lt"/>
            </a:endParaRPr>
          </a:p>
          <a:p>
            <a:pPr lvl="0"/>
            <a:r>
              <a:rPr lang="fr-FR" sz="2600" b="1" dirty="0" smtClean="0">
                <a:latin typeface="+mj-lt"/>
              </a:rPr>
              <a:t>6.  Recommandation </a:t>
            </a:r>
            <a:r>
              <a:rPr lang="fr-FR" sz="2600" b="1" dirty="0">
                <a:latin typeface="+mj-lt"/>
              </a:rPr>
              <a:t>de l’adoption de l’entente de principe</a:t>
            </a:r>
            <a:endParaRPr lang="fr-CA" sz="2600" b="1" dirty="0">
              <a:latin typeface="+mj-lt"/>
            </a:endParaRPr>
          </a:p>
          <a:p>
            <a:pPr marL="457200" lvl="0" indent="-457200">
              <a:buAutoNum type="arabicPeriod" startAt="7"/>
            </a:pPr>
            <a:r>
              <a:rPr lang="fr-FR" sz="2400" dirty="0" smtClean="0">
                <a:latin typeface="+mj-lt"/>
              </a:rPr>
              <a:t>Vote </a:t>
            </a:r>
            <a:r>
              <a:rPr lang="fr-FR" sz="2400" dirty="0">
                <a:latin typeface="+mj-lt"/>
              </a:rPr>
              <a:t>sur l’entente de </a:t>
            </a:r>
            <a:r>
              <a:rPr lang="fr-FR" sz="2400" dirty="0" smtClean="0">
                <a:latin typeface="+mj-lt"/>
              </a:rPr>
              <a:t>principe (vote secret)</a:t>
            </a:r>
            <a:endParaRPr lang="fr-CA" sz="2400" dirty="0">
              <a:latin typeface="+mj-lt"/>
            </a:endParaRPr>
          </a:p>
          <a:p>
            <a:pPr marL="457200" lvl="0" indent="-457200">
              <a:buAutoNum type="arabicPeriod" startAt="7"/>
            </a:pPr>
            <a:r>
              <a:rPr lang="fr-FR" sz="2400" dirty="0" smtClean="0">
                <a:latin typeface="+mj-lt"/>
              </a:rPr>
              <a:t>Levée </a:t>
            </a:r>
            <a:r>
              <a:rPr lang="fr-FR" sz="2400" dirty="0">
                <a:latin typeface="+mj-lt"/>
              </a:rPr>
              <a:t>de l’assemblée</a:t>
            </a:r>
            <a:endParaRPr lang="fr-CA" sz="2400" dirty="0">
              <a:latin typeface="+mj-lt"/>
            </a:endParaRPr>
          </a:p>
          <a:p>
            <a:pPr algn="ctr">
              <a:buClr>
                <a:srgbClr val="000000"/>
              </a:buClr>
              <a:buFont typeface="Arial"/>
              <a:buNone/>
            </a:pPr>
            <a:endParaRPr lang="fr-FR" sz="2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142</a:t>
            </a:fld>
            <a:endParaRPr lang="fr-CA"/>
          </a:p>
        </p:txBody>
      </p:sp>
      <p:pic>
        <p:nvPicPr>
          <p:cNvPr id="11" name="Google Shape;224;gd315f95f4d_0_0"/>
          <p:cNvPicPr preferRelativeResize="0">
            <a:picLocks noChangeAspect="1"/>
          </p:cNvPicPr>
          <p:nvPr>
            <p:custDataLst>
              <p:tags r:id="rId7"/>
            </p:custDataLst>
          </p:nvPr>
        </p:nvPicPr>
        <p:blipFill>
          <a:blip r:embed="rId10">
            <a:alphaModFix/>
          </a:blip>
          <a:stretch>
            <a:fillRect/>
          </a:stretch>
        </p:blipFill>
        <p:spPr>
          <a:xfrm>
            <a:off x="8077200" y="85795"/>
            <a:ext cx="1768175" cy="1269140"/>
          </a:xfrm>
          <a:prstGeom prst="rect">
            <a:avLst/>
          </a:prstGeom>
          <a:solidFill>
            <a:schemeClr val="bg1"/>
          </a:solidFill>
          <a:ln>
            <a:noFill/>
          </a:ln>
        </p:spPr>
      </p:pic>
    </p:spTree>
    <p:extLst>
      <p:ext uri="{BB962C8B-B14F-4D97-AF65-F5344CB8AC3E}">
        <p14:creationId xmlns:p14="http://schemas.microsoft.com/office/powerpoint/2010/main" val="245889454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dirty="0">
                <a:solidFill>
                  <a:srgbClr val="FFFFFF"/>
                </a:solidFill>
                <a:latin typeface="Calibri"/>
                <a:ea typeface="Calibri"/>
                <a:cs typeface="Calibri"/>
                <a:sym typeface="Calibri"/>
              </a:rPr>
              <a:t>DÉPÔT PATRONAL DU 31 MARS 2021</a:t>
            </a:r>
            <a:endParaRPr sz="1400" kern="0" dirty="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3600" b="1" kern="0" dirty="0" smtClean="0">
                <a:solidFill>
                  <a:schemeClr val="bg1"/>
                </a:solidFill>
                <a:cs typeface="Arial"/>
                <a:sym typeface="Arial"/>
              </a:rPr>
              <a:t>  </a:t>
            </a:r>
            <a:r>
              <a:rPr lang="fr-CA" sz="3200" b="1" kern="0" dirty="0" smtClean="0">
                <a:solidFill>
                  <a:schemeClr val="bg1"/>
                </a:solidFill>
                <a:cs typeface="Arial"/>
                <a:sym typeface="Arial"/>
              </a:rPr>
              <a:t>RECOMMANDATION DE L’ADOPTION </a:t>
            </a:r>
          </a:p>
          <a:p>
            <a:pPr>
              <a:buClr>
                <a:srgbClr val="000000"/>
              </a:buClr>
              <a:buFont typeface="Arial"/>
              <a:buNone/>
            </a:pPr>
            <a:r>
              <a:rPr lang="fr-CA" sz="3200" b="1" kern="0" dirty="0">
                <a:solidFill>
                  <a:schemeClr val="bg1"/>
                </a:solidFill>
                <a:cs typeface="Arial"/>
                <a:sym typeface="Arial"/>
              </a:rPr>
              <a:t> </a:t>
            </a:r>
            <a:r>
              <a:rPr lang="fr-CA" sz="3200" b="1" kern="0" dirty="0" smtClean="0">
                <a:solidFill>
                  <a:schemeClr val="bg1"/>
                </a:solidFill>
                <a:cs typeface="Arial"/>
                <a:sym typeface="Arial"/>
              </a:rPr>
              <a:t>  DE L’ENTENTE DE PRINCIPE</a:t>
            </a:r>
            <a:endParaRPr sz="3200" b="1" kern="0" dirty="0">
              <a:solidFill>
                <a:schemeClr val="bg1"/>
              </a:solidFill>
              <a:cs typeface="Arial"/>
              <a:sym typeface="Arial"/>
            </a:endParaRPr>
          </a:p>
        </p:txBody>
      </p:sp>
      <p:sp>
        <p:nvSpPr>
          <p:cNvPr id="225" name="Google Shape;225;gd315f95f4d_0_0"/>
          <p:cNvSpPr txBox="1"/>
          <p:nvPr>
            <p:custDataLst>
              <p:tags r:id="rId5"/>
            </p:custDataLst>
          </p:nvPr>
        </p:nvSpPr>
        <p:spPr>
          <a:xfrm>
            <a:off x="231120" y="1670593"/>
            <a:ext cx="9614256" cy="4124176"/>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endParaRPr lang="fr-FR" sz="2400" b="1" kern="0" dirty="0" smtClean="0">
              <a:solidFill>
                <a:srgbClr val="000000"/>
              </a:solidFill>
              <a:cs typeface="Arial"/>
              <a:sym typeface="Arial"/>
            </a:endParaRPr>
          </a:p>
          <a:p>
            <a:pPr>
              <a:buClr>
                <a:srgbClr val="000000"/>
              </a:buClr>
              <a:buFont typeface="Arial"/>
              <a:buNone/>
            </a:pPr>
            <a:r>
              <a:rPr lang="fr-FR" sz="2400" b="1" kern="0" dirty="0" smtClean="0">
                <a:solidFill>
                  <a:srgbClr val="000000"/>
                </a:solidFill>
                <a:cs typeface="Arial"/>
                <a:sym typeface="Arial"/>
              </a:rPr>
              <a:t>Il est proposé par Mylène Lamarche</a:t>
            </a:r>
          </a:p>
          <a:p>
            <a:pPr>
              <a:buClr>
                <a:srgbClr val="000000"/>
              </a:buClr>
              <a:buFont typeface="Arial"/>
              <a:buNone/>
            </a:pPr>
            <a:r>
              <a:rPr lang="fr-FR" sz="2400" b="1" kern="0" dirty="0" smtClean="0">
                <a:solidFill>
                  <a:srgbClr val="000000"/>
                </a:solidFill>
                <a:cs typeface="Arial"/>
                <a:sym typeface="Arial"/>
              </a:rPr>
              <a:t>Appuyée par Christina Grenier</a:t>
            </a:r>
          </a:p>
          <a:p>
            <a:pPr algn="ctr">
              <a:buClr>
                <a:srgbClr val="000000"/>
              </a:buClr>
              <a:buFont typeface="Arial"/>
              <a:buNone/>
            </a:pPr>
            <a:endParaRPr lang="fr-FR" sz="2400" b="1" kern="0" dirty="0" smtClean="0">
              <a:solidFill>
                <a:srgbClr val="000000"/>
              </a:solidFill>
              <a:cs typeface="Arial"/>
              <a:sym typeface="Arial"/>
            </a:endParaRPr>
          </a:p>
          <a:p>
            <a:pPr>
              <a:buClr>
                <a:srgbClr val="000000"/>
              </a:buClr>
              <a:buFont typeface="Arial"/>
              <a:buNone/>
            </a:pPr>
            <a:endParaRPr lang="fr-FR" sz="2400" b="1" kern="0" dirty="0" smtClean="0">
              <a:solidFill>
                <a:srgbClr val="000000"/>
              </a:solidFill>
              <a:cs typeface="Arial"/>
              <a:sym typeface="Arial"/>
            </a:endParaRPr>
          </a:p>
          <a:p>
            <a:pPr algn="just">
              <a:buClr>
                <a:srgbClr val="000000"/>
              </a:buClr>
              <a:buFont typeface="Arial"/>
              <a:buNone/>
            </a:pPr>
            <a:r>
              <a:rPr lang="fr-FR" sz="2400" b="1" kern="0" dirty="0" smtClean="0">
                <a:solidFill>
                  <a:srgbClr val="000000"/>
                </a:solidFill>
                <a:cs typeface="Arial"/>
                <a:sym typeface="Arial"/>
              </a:rPr>
              <a:t>Que l’assemblée générale du STTLSSS-CSN adopte l’entente de principe globale portant tant sur les matières de table centrale que sur les matières sectorielles et visant le renouvellement de la convention collective.</a:t>
            </a:r>
            <a:endParaRPr lang="fr-FR" sz="2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143</a:t>
            </a:fld>
            <a:endParaRPr lang="fr-CA"/>
          </a:p>
        </p:txBody>
      </p:sp>
      <p:pic>
        <p:nvPicPr>
          <p:cNvPr id="11" name="Google Shape;224;gd315f95f4d_0_0"/>
          <p:cNvPicPr preferRelativeResize="0">
            <a:picLocks noChangeAspect="1"/>
          </p:cNvPicPr>
          <p:nvPr>
            <p:custDataLst>
              <p:tags r:id="rId7"/>
            </p:custDataLst>
          </p:nvPr>
        </p:nvPicPr>
        <p:blipFill>
          <a:blip r:embed="rId10">
            <a:alphaModFix/>
          </a:blip>
          <a:stretch>
            <a:fillRect/>
          </a:stretch>
        </p:blipFill>
        <p:spPr>
          <a:xfrm>
            <a:off x="8077200" y="85795"/>
            <a:ext cx="1768175" cy="1269140"/>
          </a:xfrm>
          <a:prstGeom prst="rect">
            <a:avLst/>
          </a:prstGeom>
          <a:solidFill>
            <a:schemeClr val="bg1"/>
          </a:solidFill>
          <a:ln>
            <a:noFill/>
          </a:ln>
        </p:spPr>
      </p:pic>
    </p:spTree>
    <p:extLst>
      <p:ext uri="{BB962C8B-B14F-4D97-AF65-F5344CB8AC3E}">
        <p14:creationId xmlns:p14="http://schemas.microsoft.com/office/powerpoint/2010/main" val="267114481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dirty="0">
                <a:solidFill>
                  <a:srgbClr val="FFFFFF"/>
                </a:solidFill>
                <a:latin typeface="Calibri"/>
                <a:ea typeface="Calibri"/>
                <a:cs typeface="Calibri"/>
                <a:sym typeface="Calibri"/>
              </a:rPr>
              <a:t>DÉPÔT PATRONAL DU 31 MARS 2021</a:t>
            </a:r>
            <a:endParaRPr sz="1400" kern="0" dirty="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3600" b="1" kern="0" dirty="0" smtClean="0">
                <a:solidFill>
                  <a:schemeClr val="bg1"/>
                </a:solidFill>
                <a:cs typeface="Arial"/>
                <a:sym typeface="Arial"/>
              </a:rPr>
              <a:t>  L’ENTENTE DE PRINCIPE</a:t>
            </a:r>
            <a:endParaRPr sz="3600" b="1" kern="0" dirty="0">
              <a:solidFill>
                <a:schemeClr val="bg1"/>
              </a:solidFill>
              <a:cs typeface="Arial"/>
              <a:sym typeface="Arial"/>
            </a:endParaRPr>
          </a:p>
        </p:txBody>
      </p:sp>
      <p:sp>
        <p:nvSpPr>
          <p:cNvPr id="225" name="Google Shape;225;gd315f95f4d_0_0"/>
          <p:cNvSpPr txBox="1"/>
          <p:nvPr>
            <p:custDataLst>
              <p:tags r:id="rId5"/>
            </p:custDataLst>
          </p:nvPr>
        </p:nvSpPr>
        <p:spPr>
          <a:xfrm>
            <a:off x="231119" y="1670593"/>
            <a:ext cx="9837057" cy="3508623"/>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endParaRPr lang="fr-FR" sz="4400" b="1" kern="0" dirty="0" smtClean="0">
              <a:solidFill>
                <a:srgbClr val="000000"/>
              </a:solidFill>
              <a:cs typeface="Arial"/>
              <a:sym typeface="Arial"/>
            </a:endParaRPr>
          </a:p>
          <a:p>
            <a:pPr algn="ctr">
              <a:buClr>
                <a:srgbClr val="000000"/>
              </a:buClr>
              <a:buFont typeface="Arial"/>
              <a:buNone/>
            </a:pPr>
            <a:endParaRPr lang="fr-FR" sz="4400" b="1" kern="0" dirty="0">
              <a:solidFill>
                <a:srgbClr val="000000"/>
              </a:solidFill>
              <a:cs typeface="Arial"/>
              <a:sym typeface="Arial"/>
            </a:endParaRPr>
          </a:p>
          <a:p>
            <a:pPr algn="ctr">
              <a:buClr>
                <a:srgbClr val="000000"/>
              </a:buClr>
              <a:buFont typeface="Arial"/>
              <a:buNone/>
            </a:pPr>
            <a:r>
              <a:rPr lang="fr-FR" sz="4400" b="1" kern="0" dirty="0" smtClean="0">
                <a:solidFill>
                  <a:srgbClr val="000000"/>
                </a:solidFill>
                <a:cs typeface="Arial"/>
                <a:sym typeface="Arial"/>
              </a:rPr>
              <a:t>PÉRIODE DE QUESTIONS</a:t>
            </a:r>
          </a:p>
          <a:p>
            <a:pPr algn="ctr">
              <a:buClr>
                <a:srgbClr val="000000"/>
              </a:buClr>
              <a:buFont typeface="Arial"/>
              <a:buNone/>
            </a:pPr>
            <a:r>
              <a:rPr lang="fr-FR" sz="4400" b="1" kern="0" dirty="0" smtClean="0">
                <a:solidFill>
                  <a:srgbClr val="000000"/>
                </a:solidFill>
                <a:cs typeface="Arial"/>
                <a:sym typeface="Arial"/>
              </a:rPr>
              <a:t>ET COMMENTAIRES</a:t>
            </a:r>
            <a:endParaRPr lang="fr-FR" sz="4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144</a:t>
            </a:fld>
            <a:endParaRPr lang="fr-CA"/>
          </a:p>
        </p:txBody>
      </p:sp>
      <p:pic>
        <p:nvPicPr>
          <p:cNvPr id="11" name="Google Shape;224;gd315f95f4d_0_0"/>
          <p:cNvPicPr preferRelativeResize="0">
            <a:picLocks noChangeAspect="1"/>
          </p:cNvPicPr>
          <p:nvPr>
            <p:custDataLst>
              <p:tags r:id="rId7"/>
            </p:custDataLst>
          </p:nvPr>
        </p:nvPicPr>
        <p:blipFill>
          <a:blip r:embed="rId10">
            <a:alphaModFix/>
          </a:blip>
          <a:stretch>
            <a:fillRect/>
          </a:stretch>
        </p:blipFill>
        <p:spPr>
          <a:xfrm>
            <a:off x="8077200" y="85795"/>
            <a:ext cx="1768175" cy="1269140"/>
          </a:xfrm>
          <a:prstGeom prst="rect">
            <a:avLst/>
          </a:prstGeom>
          <a:solidFill>
            <a:schemeClr val="bg1"/>
          </a:solidFill>
          <a:ln>
            <a:noFill/>
          </a:ln>
        </p:spPr>
      </p:pic>
    </p:spTree>
    <p:extLst>
      <p:ext uri="{BB962C8B-B14F-4D97-AF65-F5344CB8AC3E}">
        <p14:creationId xmlns:p14="http://schemas.microsoft.com/office/powerpoint/2010/main" val="6228843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dirty="0">
                <a:solidFill>
                  <a:srgbClr val="FFFFFF"/>
                </a:solidFill>
                <a:latin typeface="Calibri"/>
                <a:ea typeface="Calibri"/>
                <a:cs typeface="Calibri"/>
                <a:sym typeface="Calibri"/>
              </a:rPr>
              <a:t>DÉPÔT PATRONAL DU 31 MARS 2021</a:t>
            </a:r>
            <a:endParaRPr sz="1400" kern="0" dirty="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3600" b="1" kern="0" dirty="0" smtClean="0">
                <a:solidFill>
                  <a:schemeClr val="bg1"/>
                </a:solidFill>
                <a:cs typeface="Arial"/>
                <a:sym typeface="Arial"/>
              </a:rPr>
              <a:t>  L’ENTENTE DE PRINCIPE</a:t>
            </a:r>
            <a:endParaRPr sz="3600" b="1" kern="0" dirty="0">
              <a:solidFill>
                <a:schemeClr val="bg1"/>
              </a:solidFill>
              <a:cs typeface="Arial"/>
              <a:sym typeface="Arial"/>
            </a:endParaRPr>
          </a:p>
        </p:txBody>
      </p:sp>
      <p:sp>
        <p:nvSpPr>
          <p:cNvPr id="225" name="Google Shape;225;gd315f95f4d_0_0"/>
          <p:cNvSpPr txBox="1"/>
          <p:nvPr>
            <p:custDataLst>
              <p:tags r:id="rId5"/>
            </p:custDataLst>
          </p:nvPr>
        </p:nvSpPr>
        <p:spPr>
          <a:xfrm>
            <a:off x="231119" y="1670593"/>
            <a:ext cx="9837057" cy="6432500"/>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fr-FR" sz="3200" b="1" kern="0" dirty="0">
                <a:solidFill>
                  <a:srgbClr val="000000"/>
                </a:solidFill>
                <a:cs typeface="Arial"/>
                <a:sym typeface="Arial"/>
              </a:rPr>
              <a:t>ORDRE DU </a:t>
            </a:r>
            <a:r>
              <a:rPr lang="fr-FR" sz="3200" b="1" kern="0" dirty="0" smtClean="0">
                <a:solidFill>
                  <a:srgbClr val="000000"/>
                </a:solidFill>
                <a:cs typeface="Arial"/>
                <a:sym typeface="Arial"/>
              </a:rPr>
              <a:t>JOUR NÉGO</a:t>
            </a:r>
          </a:p>
          <a:p>
            <a:pPr algn="ctr">
              <a:buClr>
                <a:srgbClr val="000000"/>
              </a:buClr>
              <a:buFont typeface="Arial"/>
              <a:buNone/>
            </a:pPr>
            <a:endParaRPr lang="fr-FR" sz="2400" b="1" kern="0" dirty="0">
              <a:solidFill>
                <a:srgbClr val="000000"/>
              </a:solidFill>
              <a:cs typeface="Arial"/>
              <a:sym typeface="Arial"/>
            </a:endParaRPr>
          </a:p>
          <a:p>
            <a:pPr marL="457200" lvl="0" indent="-457200">
              <a:buAutoNum type="arabicPeriod"/>
            </a:pPr>
            <a:r>
              <a:rPr lang="fr-FR" sz="2400" dirty="0" smtClean="0">
                <a:latin typeface="+mj-lt"/>
              </a:rPr>
              <a:t>Mot </a:t>
            </a:r>
            <a:r>
              <a:rPr lang="fr-FR" sz="2400" dirty="0">
                <a:latin typeface="+mj-lt"/>
              </a:rPr>
              <a:t>de </a:t>
            </a:r>
            <a:r>
              <a:rPr lang="fr-FR" sz="2400" dirty="0" smtClean="0">
                <a:latin typeface="+mj-lt"/>
              </a:rPr>
              <a:t>bienvenue</a:t>
            </a:r>
            <a:endParaRPr lang="fr-CA" sz="2400" dirty="0">
              <a:latin typeface="+mj-lt"/>
            </a:endParaRPr>
          </a:p>
          <a:p>
            <a:pPr marL="457200" lvl="0" indent="-457200">
              <a:buAutoNum type="arabicPeriod" startAt="2"/>
            </a:pPr>
            <a:r>
              <a:rPr lang="fr-FR" sz="2400" dirty="0">
                <a:latin typeface="+mj-lt"/>
              </a:rPr>
              <a:t>A</a:t>
            </a:r>
            <a:r>
              <a:rPr lang="fr-FR" sz="2400" dirty="0" smtClean="0">
                <a:latin typeface="+mj-lt"/>
              </a:rPr>
              <a:t>doption </a:t>
            </a:r>
            <a:r>
              <a:rPr lang="fr-FR" sz="2400" dirty="0">
                <a:latin typeface="+mj-lt"/>
              </a:rPr>
              <a:t>de l’ordre du </a:t>
            </a:r>
            <a:r>
              <a:rPr lang="fr-FR" sz="2400" dirty="0" smtClean="0">
                <a:latin typeface="+mj-lt"/>
              </a:rPr>
              <a:t>jour</a:t>
            </a:r>
          </a:p>
          <a:p>
            <a:pPr marL="457200" lvl="0" indent="-457200">
              <a:buAutoNum type="arabicPeriod" startAt="2"/>
            </a:pPr>
            <a:r>
              <a:rPr lang="fr-FR" sz="2400" dirty="0" smtClean="0">
                <a:latin typeface="+mj-lt"/>
              </a:rPr>
              <a:t>Adoption des comptes rendus des assemblées tenues les:</a:t>
            </a:r>
          </a:p>
          <a:p>
            <a:pPr marL="914400" lvl="1" indent="-457200">
              <a:buAutoNum type="alphaUcParenR"/>
            </a:pPr>
            <a:r>
              <a:rPr lang="fr-FR" sz="2400" dirty="0" smtClean="0">
                <a:latin typeface="+mj-lt"/>
              </a:rPr>
              <a:t>1</a:t>
            </a:r>
            <a:r>
              <a:rPr lang="fr-FR" sz="2400" baseline="30000" dirty="0" smtClean="0">
                <a:latin typeface="+mj-lt"/>
              </a:rPr>
              <a:t>er</a:t>
            </a:r>
            <a:r>
              <a:rPr lang="fr-FR" sz="2400" dirty="0" smtClean="0">
                <a:latin typeface="+mj-lt"/>
              </a:rPr>
              <a:t> au 10 mai 2023</a:t>
            </a:r>
          </a:p>
          <a:p>
            <a:pPr marL="914400" lvl="1" indent="-457200">
              <a:buAutoNum type="alphaUcParenR"/>
            </a:pPr>
            <a:r>
              <a:rPr lang="fr-FR" sz="2400" dirty="0" smtClean="0">
                <a:latin typeface="+mj-lt"/>
              </a:rPr>
              <a:t>21 septembre au 12 octobre 2023</a:t>
            </a:r>
          </a:p>
          <a:p>
            <a:pPr marL="914400" lvl="1" indent="-457200">
              <a:buAutoNum type="alphaUcParenR"/>
            </a:pPr>
            <a:r>
              <a:rPr lang="fr-FR" sz="2400" dirty="0" smtClean="0">
                <a:latin typeface="+mj-lt"/>
              </a:rPr>
              <a:t>16 au 26 octobre 2023</a:t>
            </a:r>
          </a:p>
          <a:p>
            <a:pPr marL="914400" lvl="1" indent="-457200">
              <a:buAutoNum type="alphaUcParenR"/>
            </a:pPr>
            <a:r>
              <a:rPr lang="fr-FR" sz="2400" dirty="0" smtClean="0">
                <a:latin typeface="+mj-lt"/>
              </a:rPr>
              <a:t>27 octobre au 30 octobre 2023</a:t>
            </a:r>
            <a:endParaRPr lang="fr-CA" sz="2400" dirty="0">
              <a:latin typeface="+mj-lt"/>
            </a:endParaRPr>
          </a:p>
          <a:p>
            <a:pPr marL="457200" lvl="0" indent="-457200">
              <a:buAutoNum type="arabicPeriod" startAt="2"/>
            </a:pPr>
            <a:r>
              <a:rPr lang="fr-FR" sz="2000" dirty="0" smtClean="0">
                <a:latin typeface="+mj-lt"/>
              </a:rPr>
              <a:t>Présentation </a:t>
            </a:r>
            <a:r>
              <a:rPr lang="fr-FR" sz="2000" dirty="0">
                <a:latin typeface="+mj-lt"/>
              </a:rPr>
              <a:t>de l’entente de principe (</a:t>
            </a:r>
            <a:r>
              <a:rPr lang="fr-FR" sz="2000" dirty="0" smtClean="0">
                <a:latin typeface="+mj-lt"/>
              </a:rPr>
              <a:t>tables </a:t>
            </a:r>
            <a:r>
              <a:rPr lang="fr-FR" sz="2000" dirty="0">
                <a:latin typeface="+mj-lt"/>
              </a:rPr>
              <a:t>centrale et </a:t>
            </a:r>
            <a:r>
              <a:rPr lang="fr-FR" sz="2000" dirty="0" smtClean="0">
                <a:latin typeface="+mj-lt"/>
              </a:rPr>
              <a:t>sectorielle</a:t>
            </a:r>
            <a:r>
              <a:rPr lang="fr-FR" sz="2000" b="1" dirty="0" smtClean="0">
                <a:latin typeface="+mj-lt"/>
              </a:rPr>
              <a:t>)</a:t>
            </a:r>
            <a:endParaRPr lang="fr-CA" sz="2000" b="1" dirty="0">
              <a:latin typeface="+mj-lt"/>
            </a:endParaRPr>
          </a:p>
          <a:p>
            <a:pPr marL="457200" lvl="0" indent="-457200">
              <a:buAutoNum type="arabicPeriod" startAt="2"/>
            </a:pPr>
            <a:r>
              <a:rPr lang="fr-FR" sz="2400" dirty="0" smtClean="0">
                <a:latin typeface="+mj-lt"/>
              </a:rPr>
              <a:t>Période </a:t>
            </a:r>
            <a:r>
              <a:rPr lang="fr-FR" sz="2400" dirty="0">
                <a:latin typeface="+mj-lt"/>
              </a:rPr>
              <a:t>de questions et </a:t>
            </a:r>
            <a:r>
              <a:rPr lang="fr-FR" sz="2400" dirty="0" smtClean="0">
                <a:latin typeface="+mj-lt"/>
              </a:rPr>
              <a:t>commentaires</a:t>
            </a:r>
            <a:endParaRPr lang="fr-CA" sz="2400" dirty="0">
              <a:latin typeface="+mj-lt"/>
            </a:endParaRPr>
          </a:p>
          <a:p>
            <a:pPr lvl="0"/>
            <a:r>
              <a:rPr lang="fr-FR" sz="2400" dirty="0" smtClean="0">
                <a:latin typeface="+mj-lt"/>
              </a:rPr>
              <a:t>6.  Recommandation </a:t>
            </a:r>
            <a:r>
              <a:rPr lang="fr-FR" sz="2400" dirty="0">
                <a:latin typeface="+mj-lt"/>
              </a:rPr>
              <a:t>de l’adoption de l’entente de principe</a:t>
            </a:r>
            <a:endParaRPr lang="fr-CA" sz="2400" dirty="0">
              <a:latin typeface="+mj-lt"/>
            </a:endParaRPr>
          </a:p>
          <a:p>
            <a:pPr marL="457200" lvl="0" indent="-457200">
              <a:buAutoNum type="arabicPeriod" startAt="7"/>
            </a:pPr>
            <a:r>
              <a:rPr lang="fr-FR" sz="2800" b="1" dirty="0" smtClean="0">
                <a:latin typeface="+mj-lt"/>
              </a:rPr>
              <a:t>Vote </a:t>
            </a:r>
            <a:r>
              <a:rPr lang="fr-FR" sz="2800" b="1" dirty="0">
                <a:latin typeface="+mj-lt"/>
              </a:rPr>
              <a:t>sur l’entente de </a:t>
            </a:r>
            <a:r>
              <a:rPr lang="fr-FR" sz="2800" b="1" dirty="0" smtClean="0">
                <a:latin typeface="+mj-lt"/>
              </a:rPr>
              <a:t>principe (vote secret)</a:t>
            </a:r>
            <a:endParaRPr lang="fr-CA" sz="2800" b="1" dirty="0">
              <a:latin typeface="+mj-lt"/>
            </a:endParaRPr>
          </a:p>
          <a:p>
            <a:pPr marL="457200" lvl="0" indent="-457200">
              <a:buAutoNum type="arabicPeriod" startAt="7"/>
            </a:pPr>
            <a:r>
              <a:rPr lang="fr-FR" sz="2400" dirty="0" smtClean="0">
                <a:latin typeface="+mj-lt"/>
              </a:rPr>
              <a:t>Levée </a:t>
            </a:r>
            <a:r>
              <a:rPr lang="fr-FR" sz="2400" dirty="0">
                <a:latin typeface="+mj-lt"/>
              </a:rPr>
              <a:t>de l’assemblée</a:t>
            </a:r>
            <a:endParaRPr lang="fr-CA" sz="2400" dirty="0">
              <a:latin typeface="+mj-lt"/>
            </a:endParaRPr>
          </a:p>
          <a:p>
            <a:pPr algn="ctr">
              <a:buClr>
                <a:srgbClr val="000000"/>
              </a:buClr>
              <a:buFont typeface="Arial"/>
              <a:buNone/>
            </a:pPr>
            <a:endParaRPr lang="fr-FR" sz="2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145</a:t>
            </a:fld>
            <a:endParaRPr lang="fr-CA"/>
          </a:p>
        </p:txBody>
      </p:sp>
      <p:pic>
        <p:nvPicPr>
          <p:cNvPr id="11" name="Google Shape;224;gd315f95f4d_0_0"/>
          <p:cNvPicPr preferRelativeResize="0">
            <a:picLocks noChangeAspect="1"/>
          </p:cNvPicPr>
          <p:nvPr>
            <p:custDataLst>
              <p:tags r:id="rId7"/>
            </p:custDataLst>
          </p:nvPr>
        </p:nvPicPr>
        <p:blipFill>
          <a:blip r:embed="rId10">
            <a:alphaModFix/>
          </a:blip>
          <a:stretch>
            <a:fillRect/>
          </a:stretch>
        </p:blipFill>
        <p:spPr>
          <a:xfrm>
            <a:off x="8077200" y="85795"/>
            <a:ext cx="1768175" cy="1269140"/>
          </a:xfrm>
          <a:prstGeom prst="rect">
            <a:avLst/>
          </a:prstGeom>
          <a:solidFill>
            <a:schemeClr val="bg1"/>
          </a:solidFill>
          <a:ln>
            <a:noFill/>
          </a:ln>
        </p:spPr>
      </p:pic>
    </p:spTree>
    <p:extLst>
      <p:ext uri="{BB962C8B-B14F-4D97-AF65-F5344CB8AC3E}">
        <p14:creationId xmlns:p14="http://schemas.microsoft.com/office/powerpoint/2010/main" val="223751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9</a:t>
            </a:r>
          </a:p>
        </p:txBody>
      </p:sp>
    </p:spTree>
    <p:extLst>
      <p:ext uri="{BB962C8B-B14F-4D97-AF65-F5344CB8AC3E}">
        <p14:creationId xmlns:p14="http://schemas.microsoft.com/office/powerpoint/2010/main" val="2329007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10</a:t>
            </a:r>
          </a:p>
        </p:txBody>
      </p:sp>
    </p:spTree>
    <p:extLst>
      <p:ext uri="{BB962C8B-B14F-4D97-AF65-F5344CB8AC3E}">
        <p14:creationId xmlns:p14="http://schemas.microsoft.com/office/powerpoint/2010/main" val="2954056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045"/>
            <a:ext cx="10058400" cy="7768590"/>
            <a:chOff x="0" y="2537"/>
            <a:chExt cx="11518900" cy="6473825"/>
          </a:xfrm>
        </p:grpSpPr>
        <p:pic>
          <p:nvPicPr>
            <p:cNvPr id="3" name="object 3"/>
            <p:cNvPicPr/>
            <p:nvPr/>
          </p:nvPicPr>
          <p:blipFill>
            <a:blip r:embed="rId2" cstate="print"/>
            <a:stretch>
              <a:fillRect/>
            </a:stretch>
          </p:blipFill>
          <p:spPr>
            <a:xfrm>
              <a:off x="0" y="2537"/>
              <a:ext cx="11518392" cy="6473825"/>
            </a:xfrm>
            <a:prstGeom prst="rect">
              <a:avLst/>
            </a:prstGeom>
          </p:spPr>
        </p:pic>
        <p:pic>
          <p:nvPicPr>
            <p:cNvPr id="4" name="object 4"/>
            <p:cNvPicPr/>
            <p:nvPr/>
          </p:nvPicPr>
          <p:blipFill>
            <a:blip r:embed="rId3" cstate="print"/>
            <a:stretch>
              <a:fillRect/>
            </a:stretch>
          </p:blipFill>
          <p:spPr>
            <a:xfrm>
              <a:off x="7842122" y="5844273"/>
              <a:ext cx="321691" cy="392239"/>
            </a:xfrm>
            <a:prstGeom prst="rect">
              <a:avLst/>
            </a:prstGeom>
          </p:spPr>
        </p:pic>
        <p:pic>
          <p:nvPicPr>
            <p:cNvPr id="5" name="object 5"/>
            <p:cNvPicPr/>
            <p:nvPr/>
          </p:nvPicPr>
          <p:blipFill>
            <a:blip r:embed="rId4" cstate="print"/>
            <a:stretch>
              <a:fillRect/>
            </a:stretch>
          </p:blipFill>
          <p:spPr>
            <a:xfrm>
              <a:off x="8194929" y="5844057"/>
              <a:ext cx="1543557" cy="316103"/>
            </a:xfrm>
            <a:prstGeom prst="rect">
              <a:avLst/>
            </a:prstGeom>
          </p:spPr>
        </p:pic>
        <p:pic>
          <p:nvPicPr>
            <p:cNvPr id="6" name="object 6"/>
            <p:cNvPicPr/>
            <p:nvPr/>
          </p:nvPicPr>
          <p:blipFill>
            <a:blip r:embed="rId5" cstate="print"/>
            <a:stretch>
              <a:fillRect/>
            </a:stretch>
          </p:blipFill>
          <p:spPr>
            <a:xfrm>
              <a:off x="9897364" y="5844273"/>
              <a:ext cx="175005" cy="315671"/>
            </a:xfrm>
            <a:prstGeom prst="rect">
              <a:avLst/>
            </a:prstGeom>
          </p:spPr>
        </p:pic>
        <p:pic>
          <p:nvPicPr>
            <p:cNvPr id="7" name="object 7"/>
            <p:cNvPicPr/>
            <p:nvPr/>
          </p:nvPicPr>
          <p:blipFill>
            <a:blip r:embed="rId6" cstate="print"/>
            <a:stretch>
              <a:fillRect/>
            </a:stretch>
          </p:blipFill>
          <p:spPr>
            <a:xfrm>
              <a:off x="7735823" y="5730240"/>
              <a:ext cx="2453639" cy="524256"/>
            </a:xfrm>
            <a:prstGeom prst="rect">
              <a:avLst/>
            </a:prstGeom>
          </p:spPr>
        </p:pic>
      </p:grpSp>
      <p:sp>
        <p:nvSpPr>
          <p:cNvPr id="8" name="object 8"/>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11</a:t>
            </a:r>
          </a:p>
        </p:txBody>
      </p:sp>
    </p:spTree>
    <p:extLst>
      <p:ext uri="{BB962C8B-B14F-4D97-AF65-F5344CB8AC3E}">
        <p14:creationId xmlns:p14="http://schemas.microsoft.com/office/powerpoint/2010/main" val="3456468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12</a:t>
            </a:r>
          </a:p>
        </p:txBody>
      </p:sp>
    </p:spTree>
    <p:extLst>
      <p:ext uri="{BB962C8B-B14F-4D97-AF65-F5344CB8AC3E}">
        <p14:creationId xmlns:p14="http://schemas.microsoft.com/office/powerpoint/2010/main" val="1307501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045"/>
            <a:ext cx="10058400" cy="7768590"/>
            <a:chOff x="0" y="2537"/>
            <a:chExt cx="11518900" cy="6473825"/>
          </a:xfrm>
        </p:grpSpPr>
        <p:pic>
          <p:nvPicPr>
            <p:cNvPr id="3" name="object 3"/>
            <p:cNvPicPr/>
            <p:nvPr/>
          </p:nvPicPr>
          <p:blipFill>
            <a:blip r:embed="rId2" cstate="print"/>
            <a:stretch>
              <a:fillRect/>
            </a:stretch>
          </p:blipFill>
          <p:spPr>
            <a:xfrm>
              <a:off x="0" y="2537"/>
              <a:ext cx="11518392" cy="6473825"/>
            </a:xfrm>
            <a:prstGeom prst="rect">
              <a:avLst/>
            </a:prstGeom>
          </p:spPr>
        </p:pic>
        <p:pic>
          <p:nvPicPr>
            <p:cNvPr id="4" name="object 4"/>
            <p:cNvPicPr/>
            <p:nvPr/>
          </p:nvPicPr>
          <p:blipFill>
            <a:blip r:embed="rId3" cstate="print"/>
            <a:stretch>
              <a:fillRect/>
            </a:stretch>
          </p:blipFill>
          <p:spPr>
            <a:xfrm>
              <a:off x="7857363" y="5950953"/>
              <a:ext cx="321690" cy="392239"/>
            </a:xfrm>
            <a:prstGeom prst="rect">
              <a:avLst/>
            </a:prstGeom>
          </p:spPr>
        </p:pic>
        <p:pic>
          <p:nvPicPr>
            <p:cNvPr id="5" name="object 5"/>
            <p:cNvPicPr/>
            <p:nvPr/>
          </p:nvPicPr>
          <p:blipFill>
            <a:blip r:embed="rId4" cstate="print"/>
            <a:stretch>
              <a:fillRect/>
            </a:stretch>
          </p:blipFill>
          <p:spPr>
            <a:xfrm>
              <a:off x="8210168" y="5950737"/>
              <a:ext cx="1543557" cy="316103"/>
            </a:xfrm>
            <a:prstGeom prst="rect">
              <a:avLst/>
            </a:prstGeom>
          </p:spPr>
        </p:pic>
        <p:pic>
          <p:nvPicPr>
            <p:cNvPr id="6" name="object 6"/>
            <p:cNvPicPr/>
            <p:nvPr/>
          </p:nvPicPr>
          <p:blipFill>
            <a:blip r:embed="rId5" cstate="print"/>
            <a:stretch>
              <a:fillRect/>
            </a:stretch>
          </p:blipFill>
          <p:spPr>
            <a:xfrm>
              <a:off x="9912604" y="5950953"/>
              <a:ext cx="175005" cy="315671"/>
            </a:xfrm>
            <a:prstGeom prst="rect">
              <a:avLst/>
            </a:prstGeom>
          </p:spPr>
        </p:pic>
        <p:pic>
          <p:nvPicPr>
            <p:cNvPr id="7" name="object 7"/>
            <p:cNvPicPr/>
            <p:nvPr/>
          </p:nvPicPr>
          <p:blipFill>
            <a:blip r:embed="rId6" cstate="print"/>
            <a:stretch>
              <a:fillRect/>
            </a:stretch>
          </p:blipFill>
          <p:spPr>
            <a:xfrm>
              <a:off x="7748016" y="5836920"/>
              <a:ext cx="2456687" cy="527304"/>
            </a:xfrm>
            <a:prstGeom prst="rect">
              <a:avLst/>
            </a:prstGeom>
          </p:spPr>
        </p:pic>
      </p:grpSp>
      <p:sp>
        <p:nvSpPr>
          <p:cNvPr id="8" name="object 8"/>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13</a:t>
            </a:r>
          </a:p>
        </p:txBody>
      </p:sp>
    </p:spTree>
    <p:extLst>
      <p:ext uri="{BB962C8B-B14F-4D97-AF65-F5344CB8AC3E}">
        <p14:creationId xmlns:p14="http://schemas.microsoft.com/office/powerpoint/2010/main" val="1551443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2" name="Google Shape;222;gd315f95f4d_0_0"/>
          <p:cNvSpPr/>
          <p:nvPr>
            <p:custDataLst>
              <p:tags r:id="rId2"/>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3"/>
            </p:custDataLst>
          </p:nvPr>
        </p:nvSpPr>
        <p:spPr>
          <a:xfrm>
            <a:off x="-9777" y="-31035"/>
            <a:ext cx="10077953" cy="15028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 name="Espace réservé du numéro de diapositive 6"/>
          <p:cNvSpPr>
            <a:spLocks noGrp="1"/>
          </p:cNvSpPr>
          <p:nvPr>
            <p:ph type="sldNum" idx="12"/>
            <p:custDataLst>
              <p:tags r:id="rId4"/>
            </p:custDataLst>
          </p:nvPr>
        </p:nvSpPr>
        <p:spPr/>
        <p:txBody>
          <a:bodyPr/>
          <a:lstStyle/>
          <a:p>
            <a:fld id="{00000000-1234-1234-1234-123412341234}" type="slidenum">
              <a:rPr lang="fr-CA" smtClean="0"/>
              <a:pPr/>
              <a:t>2</a:t>
            </a:fld>
            <a:endParaRPr lang="fr-CA"/>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9753600" cy="748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235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15</a:t>
            </a:r>
          </a:p>
        </p:txBody>
      </p:sp>
    </p:spTree>
    <p:extLst>
      <p:ext uri="{BB962C8B-B14F-4D97-AF65-F5344CB8AC3E}">
        <p14:creationId xmlns:p14="http://schemas.microsoft.com/office/powerpoint/2010/main" val="3204865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045"/>
            <a:ext cx="10058400" cy="7768590"/>
            <a:chOff x="0" y="2537"/>
            <a:chExt cx="11518900" cy="6473825"/>
          </a:xfrm>
        </p:grpSpPr>
        <p:pic>
          <p:nvPicPr>
            <p:cNvPr id="3" name="object 3"/>
            <p:cNvPicPr/>
            <p:nvPr/>
          </p:nvPicPr>
          <p:blipFill>
            <a:blip r:embed="rId2" cstate="print"/>
            <a:stretch>
              <a:fillRect/>
            </a:stretch>
          </p:blipFill>
          <p:spPr>
            <a:xfrm>
              <a:off x="0" y="2537"/>
              <a:ext cx="11518392" cy="6473825"/>
            </a:xfrm>
            <a:prstGeom prst="rect">
              <a:avLst/>
            </a:prstGeom>
          </p:spPr>
        </p:pic>
        <p:pic>
          <p:nvPicPr>
            <p:cNvPr id="4" name="object 4"/>
            <p:cNvPicPr/>
            <p:nvPr/>
          </p:nvPicPr>
          <p:blipFill>
            <a:blip r:embed="rId3" cstate="print"/>
            <a:stretch>
              <a:fillRect/>
            </a:stretch>
          </p:blipFill>
          <p:spPr>
            <a:xfrm>
              <a:off x="7704963" y="5902185"/>
              <a:ext cx="321690" cy="392239"/>
            </a:xfrm>
            <a:prstGeom prst="rect">
              <a:avLst/>
            </a:prstGeom>
          </p:spPr>
        </p:pic>
        <p:pic>
          <p:nvPicPr>
            <p:cNvPr id="5" name="object 5"/>
            <p:cNvPicPr/>
            <p:nvPr/>
          </p:nvPicPr>
          <p:blipFill>
            <a:blip r:embed="rId4" cstate="print"/>
            <a:stretch>
              <a:fillRect/>
            </a:stretch>
          </p:blipFill>
          <p:spPr>
            <a:xfrm>
              <a:off x="8057768" y="5901969"/>
              <a:ext cx="1543557" cy="316102"/>
            </a:xfrm>
            <a:prstGeom prst="rect">
              <a:avLst/>
            </a:prstGeom>
          </p:spPr>
        </p:pic>
        <p:pic>
          <p:nvPicPr>
            <p:cNvPr id="6" name="object 6"/>
            <p:cNvPicPr/>
            <p:nvPr/>
          </p:nvPicPr>
          <p:blipFill>
            <a:blip r:embed="rId5" cstate="print"/>
            <a:stretch>
              <a:fillRect/>
            </a:stretch>
          </p:blipFill>
          <p:spPr>
            <a:xfrm>
              <a:off x="9760204" y="5902185"/>
              <a:ext cx="175005" cy="315671"/>
            </a:xfrm>
            <a:prstGeom prst="rect">
              <a:avLst/>
            </a:prstGeom>
          </p:spPr>
        </p:pic>
        <p:pic>
          <p:nvPicPr>
            <p:cNvPr id="7" name="object 7"/>
            <p:cNvPicPr/>
            <p:nvPr/>
          </p:nvPicPr>
          <p:blipFill>
            <a:blip r:embed="rId6" cstate="print"/>
            <a:stretch>
              <a:fillRect/>
            </a:stretch>
          </p:blipFill>
          <p:spPr>
            <a:xfrm>
              <a:off x="7595616" y="5788152"/>
              <a:ext cx="2456687" cy="524256"/>
            </a:xfrm>
            <a:prstGeom prst="rect">
              <a:avLst/>
            </a:prstGeom>
          </p:spPr>
        </p:pic>
      </p:grpSp>
      <p:sp>
        <p:nvSpPr>
          <p:cNvPr id="8" name="object 8"/>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16</a:t>
            </a:r>
          </a:p>
        </p:txBody>
      </p:sp>
    </p:spTree>
    <p:extLst>
      <p:ext uri="{BB962C8B-B14F-4D97-AF65-F5344CB8AC3E}">
        <p14:creationId xmlns:p14="http://schemas.microsoft.com/office/powerpoint/2010/main" val="2469601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17</a:t>
            </a:r>
          </a:p>
        </p:txBody>
      </p:sp>
    </p:spTree>
    <p:extLst>
      <p:ext uri="{BB962C8B-B14F-4D97-AF65-F5344CB8AC3E}">
        <p14:creationId xmlns:p14="http://schemas.microsoft.com/office/powerpoint/2010/main" val="1549456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18</a:t>
            </a:r>
          </a:p>
        </p:txBody>
      </p:sp>
    </p:spTree>
    <p:extLst>
      <p:ext uri="{BB962C8B-B14F-4D97-AF65-F5344CB8AC3E}">
        <p14:creationId xmlns:p14="http://schemas.microsoft.com/office/powerpoint/2010/main" val="3997167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045"/>
            <a:ext cx="10058400" cy="7768590"/>
            <a:chOff x="0" y="2537"/>
            <a:chExt cx="11518900" cy="6473825"/>
          </a:xfrm>
        </p:grpSpPr>
        <p:pic>
          <p:nvPicPr>
            <p:cNvPr id="3" name="object 3"/>
            <p:cNvPicPr/>
            <p:nvPr/>
          </p:nvPicPr>
          <p:blipFill>
            <a:blip r:embed="rId2" cstate="print"/>
            <a:stretch>
              <a:fillRect/>
            </a:stretch>
          </p:blipFill>
          <p:spPr>
            <a:xfrm>
              <a:off x="0" y="2537"/>
              <a:ext cx="11518392" cy="6473825"/>
            </a:xfrm>
            <a:prstGeom prst="rect">
              <a:avLst/>
            </a:prstGeom>
          </p:spPr>
        </p:pic>
        <p:pic>
          <p:nvPicPr>
            <p:cNvPr id="4" name="object 4"/>
            <p:cNvPicPr/>
            <p:nvPr/>
          </p:nvPicPr>
          <p:blipFill>
            <a:blip r:embed="rId3" cstate="print"/>
            <a:stretch>
              <a:fillRect/>
            </a:stretch>
          </p:blipFill>
          <p:spPr>
            <a:xfrm>
              <a:off x="7982711" y="5675376"/>
              <a:ext cx="2414016" cy="606552"/>
            </a:xfrm>
            <a:prstGeom prst="rect">
              <a:avLst/>
            </a:prstGeom>
          </p:spPr>
        </p:pic>
      </p:grpSp>
      <p:grpSp>
        <p:nvGrpSpPr>
          <p:cNvPr id="5" name="object 5"/>
          <p:cNvGrpSpPr/>
          <p:nvPr/>
        </p:nvGrpSpPr>
        <p:grpSpPr>
          <a:xfrm>
            <a:off x="7055431" y="6958798"/>
            <a:ext cx="1667343" cy="456438"/>
            <a:chOff x="8079892" y="5798997"/>
            <a:chExt cx="1909445" cy="380365"/>
          </a:xfrm>
        </p:grpSpPr>
        <p:pic>
          <p:nvPicPr>
            <p:cNvPr id="6" name="object 6"/>
            <p:cNvPicPr/>
            <p:nvPr/>
          </p:nvPicPr>
          <p:blipFill>
            <a:blip r:embed="rId4" cstate="print"/>
            <a:stretch>
              <a:fillRect/>
            </a:stretch>
          </p:blipFill>
          <p:spPr>
            <a:xfrm>
              <a:off x="8079892" y="5809183"/>
              <a:ext cx="324967" cy="369570"/>
            </a:xfrm>
            <a:prstGeom prst="rect">
              <a:avLst/>
            </a:prstGeom>
          </p:spPr>
        </p:pic>
        <p:pic>
          <p:nvPicPr>
            <p:cNvPr id="7" name="object 7"/>
            <p:cNvPicPr/>
            <p:nvPr/>
          </p:nvPicPr>
          <p:blipFill>
            <a:blip r:embed="rId5" cstate="print"/>
            <a:stretch>
              <a:fillRect/>
            </a:stretch>
          </p:blipFill>
          <p:spPr>
            <a:xfrm>
              <a:off x="8403051" y="5798997"/>
              <a:ext cx="1585968" cy="332676"/>
            </a:xfrm>
            <a:prstGeom prst="rect">
              <a:avLst/>
            </a:prstGeom>
          </p:spPr>
        </p:pic>
      </p:grpSp>
      <p:pic>
        <p:nvPicPr>
          <p:cNvPr id="8" name="object 8"/>
          <p:cNvPicPr/>
          <p:nvPr/>
        </p:nvPicPr>
        <p:blipFill>
          <a:blip r:embed="rId6" cstate="print"/>
          <a:stretch>
            <a:fillRect/>
          </a:stretch>
        </p:blipFill>
        <p:spPr>
          <a:xfrm>
            <a:off x="8826885" y="6952078"/>
            <a:ext cx="167582" cy="403859"/>
          </a:xfrm>
          <a:prstGeom prst="rect">
            <a:avLst/>
          </a:prstGeom>
        </p:spPr>
      </p:pic>
      <p:sp>
        <p:nvSpPr>
          <p:cNvPr id="9" name="object 9"/>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19</a:t>
            </a:r>
          </a:p>
        </p:txBody>
      </p:sp>
    </p:spTree>
    <p:extLst>
      <p:ext uri="{BB962C8B-B14F-4D97-AF65-F5344CB8AC3E}">
        <p14:creationId xmlns:p14="http://schemas.microsoft.com/office/powerpoint/2010/main" val="455037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20</a:t>
            </a:r>
          </a:p>
        </p:txBody>
      </p:sp>
    </p:spTree>
    <p:extLst>
      <p:ext uri="{BB962C8B-B14F-4D97-AF65-F5344CB8AC3E}">
        <p14:creationId xmlns:p14="http://schemas.microsoft.com/office/powerpoint/2010/main" val="3781164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21</a:t>
            </a:r>
          </a:p>
        </p:txBody>
      </p:sp>
    </p:spTree>
    <p:extLst>
      <p:ext uri="{BB962C8B-B14F-4D97-AF65-F5344CB8AC3E}">
        <p14:creationId xmlns:p14="http://schemas.microsoft.com/office/powerpoint/2010/main" val="4096093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22</a:t>
            </a:r>
          </a:p>
        </p:txBody>
      </p:sp>
    </p:spTree>
    <p:extLst>
      <p:ext uri="{BB962C8B-B14F-4D97-AF65-F5344CB8AC3E}">
        <p14:creationId xmlns:p14="http://schemas.microsoft.com/office/powerpoint/2010/main" val="2909721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045"/>
            <a:ext cx="10030676" cy="7768590"/>
            <a:chOff x="0" y="2537"/>
            <a:chExt cx="11487150" cy="6473825"/>
          </a:xfrm>
        </p:grpSpPr>
        <p:pic>
          <p:nvPicPr>
            <p:cNvPr id="3" name="object 3"/>
            <p:cNvPicPr/>
            <p:nvPr/>
          </p:nvPicPr>
          <p:blipFill>
            <a:blip r:embed="rId2" cstate="print"/>
            <a:stretch>
              <a:fillRect/>
            </a:stretch>
          </p:blipFill>
          <p:spPr>
            <a:xfrm>
              <a:off x="0" y="2537"/>
              <a:ext cx="11486642" cy="6473825"/>
            </a:xfrm>
            <a:prstGeom prst="rect">
              <a:avLst/>
            </a:prstGeom>
          </p:spPr>
        </p:pic>
        <p:pic>
          <p:nvPicPr>
            <p:cNvPr id="4" name="object 4"/>
            <p:cNvPicPr/>
            <p:nvPr/>
          </p:nvPicPr>
          <p:blipFill>
            <a:blip r:embed="rId3" cstate="print"/>
            <a:stretch>
              <a:fillRect/>
            </a:stretch>
          </p:blipFill>
          <p:spPr>
            <a:xfrm>
              <a:off x="8013192" y="5824728"/>
              <a:ext cx="2414016" cy="621792"/>
            </a:xfrm>
            <a:prstGeom prst="rect">
              <a:avLst/>
            </a:prstGeom>
          </p:spPr>
        </p:pic>
        <p:pic>
          <p:nvPicPr>
            <p:cNvPr id="5" name="object 5"/>
            <p:cNvPicPr/>
            <p:nvPr/>
          </p:nvPicPr>
          <p:blipFill>
            <a:blip r:embed="rId4" cstate="print"/>
            <a:stretch>
              <a:fillRect/>
            </a:stretch>
          </p:blipFill>
          <p:spPr>
            <a:xfrm>
              <a:off x="8113014" y="5950953"/>
              <a:ext cx="1903729" cy="374446"/>
            </a:xfrm>
            <a:prstGeom prst="rect">
              <a:avLst/>
            </a:prstGeom>
          </p:spPr>
        </p:pic>
        <p:sp>
          <p:nvSpPr>
            <p:cNvPr id="6" name="object 6"/>
            <p:cNvSpPr/>
            <p:nvPr/>
          </p:nvSpPr>
          <p:spPr>
            <a:xfrm>
              <a:off x="10151155" y="5954674"/>
              <a:ext cx="167640" cy="312420"/>
            </a:xfrm>
            <a:custGeom>
              <a:avLst/>
              <a:gdLst/>
              <a:ahLst/>
              <a:cxnLst/>
              <a:rect l="l" t="t" r="r" b="b"/>
              <a:pathLst>
                <a:path w="167640" h="312420">
                  <a:moveTo>
                    <a:pt x="76027" y="246456"/>
                  </a:moveTo>
                  <a:lnTo>
                    <a:pt x="63835" y="246456"/>
                  </a:lnTo>
                  <a:lnTo>
                    <a:pt x="58628" y="247014"/>
                  </a:lnTo>
                  <a:lnTo>
                    <a:pt x="38308" y="273469"/>
                  </a:lnTo>
                  <a:lnTo>
                    <a:pt x="38308" y="285826"/>
                  </a:lnTo>
                  <a:lnTo>
                    <a:pt x="63835" y="312318"/>
                  </a:lnTo>
                  <a:lnTo>
                    <a:pt x="76027" y="312318"/>
                  </a:lnTo>
                  <a:lnTo>
                    <a:pt x="101554" y="285826"/>
                  </a:lnTo>
                  <a:lnTo>
                    <a:pt x="101554" y="273469"/>
                  </a:lnTo>
                  <a:lnTo>
                    <a:pt x="76027" y="246456"/>
                  </a:lnTo>
                  <a:close/>
                </a:path>
                <a:path w="167640" h="312420">
                  <a:moveTo>
                    <a:pt x="157429" y="44640"/>
                  </a:moveTo>
                  <a:lnTo>
                    <a:pt x="67264" y="44640"/>
                  </a:lnTo>
                  <a:lnTo>
                    <a:pt x="74503" y="45796"/>
                  </a:lnTo>
                  <a:lnTo>
                    <a:pt x="86822" y="50418"/>
                  </a:lnTo>
                  <a:lnTo>
                    <a:pt x="108285" y="85940"/>
                  </a:lnTo>
                  <a:lnTo>
                    <a:pt x="108285" y="99491"/>
                  </a:lnTo>
                  <a:lnTo>
                    <a:pt x="107396" y="105511"/>
                  </a:lnTo>
                  <a:lnTo>
                    <a:pt x="105618" y="111175"/>
                  </a:lnTo>
                  <a:lnTo>
                    <a:pt x="103967" y="116827"/>
                  </a:lnTo>
                  <a:lnTo>
                    <a:pt x="101300" y="121742"/>
                  </a:lnTo>
                  <a:lnTo>
                    <a:pt x="97490" y="125907"/>
                  </a:lnTo>
                  <a:lnTo>
                    <a:pt x="93807" y="130073"/>
                  </a:lnTo>
                  <a:lnTo>
                    <a:pt x="89108" y="133426"/>
                  </a:lnTo>
                  <a:lnTo>
                    <a:pt x="77678" y="138480"/>
                  </a:lnTo>
                  <a:lnTo>
                    <a:pt x="70820" y="139750"/>
                  </a:lnTo>
                  <a:lnTo>
                    <a:pt x="56469" y="139750"/>
                  </a:lnTo>
                  <a:lnTo>
                    <a:pt x="53675" y="140080"/>
                  </a:lnTo>
                  <a:lnTo>
                    <a:pt x="41414" y="160580"/>
                  </a:lnTo>
                  <a:lnTo>
                    <a:pt x="41518" y="164083"/>
                  </a:lnTo>
                  <a:lnTo>
                    <a:pt x="43515" y="215874"/>
                  </a:lnTo>
                  <a:lnTo>
                    <a:pt x="49357" y="222351"/>
                  </a:lnTo>
                  <a:lnTo>
                    <a:pt x="51262" y="222948"/>
                  </a:lnTo>
                  <a:lnTo>
                    <a:pt x="53929" y="223354"/>
                  </a:lnTo>
                  <a:lnTo>
                    <a:pt x="60533" y="223799"/>
                  </a:lnTo>
                  <a:lnTo>
                    <a:pt x="64724" y="223913"/>
                  </a:lnTo>
                  <a:lnTo>
                    <a:pt x="77424" y="223913"/>
                  </a:lnTo>
                  <a:lnTo>
                    <a:pt x="95458" y="172338"/>
                  </a:lnTo>
                  <a:lnTo>
                    <a:pt x="103366" y="171152"/>
                  </a:lnTo>
                  <a:lnTo>
                    <a:pt x="142657" y="151984"/>
                  </a:lnTo>
                  <a:lnTo>
                    <a:pt x="164647" y="113850"/>
                  </a:lnTo>
                  <a:lnTo>
                    <a:pt x="167594" y="88404"/>
                  </a:lnTo>
                  <a:lnTo>
                    <a:pt x="167257" y="79696"/>
                  </a:lnTo>
                  <a:lnTo>
                    <a:pt x="166229" y="71212"/>
                  </a:lnTo>
                  <a:lnTo>
                    <a:pt x="164487" y="62951"/>
                  </a:lnTo>
                  <a:lnTo>
                    <a:pt x="162006" y="54914"/>
                  </a:lnTo>
                  <a:lnTo>
                    <a:pt x="158839" y="47213"/>
                  </a:lnTo>
                  <a:lnTo>
                    <a:pt x="157429" y="44640"/>
                  </a:lnTo>
                  <a:close/>
                </a:path>
                <a:path w="167640" h="312420">
                  <a:moveTo>
                    <a:pt x="68788" y="0"/>
                  </a:moveTo>
                  <a:lnTo>
                    <a:pt x="61041" y="0"/>
                  </a:lnTo>
                  <a:lnTo>
                    <a:pt x="53548" y="596"/>
                  </a:lnTo>
                  <a:lnTo>
                    <a:pt x="16210" y="9715"/>
                  </a:lnTo>
                  <a:lnTo>
                    <a:pt x="0" y="39958"/>
                  </a:lnTo>
                  <a:lnTo>
                    <a:pt x="208" y="43383"/>
                  </a:lnTo>
                  <a:lnTo>
                    <a:pt x="589" y="46659"/>
                  </a:lnTo>
                  <a:lnTo>
                    <a:pt x="843" y="49923"/>
                  </a:lnTo>
                  <a:lnTo>
                    <a:pt x="6050" y="58927"/>
                  </a:lnTo>
                  <a:lnTo>
                    <a:pt x="8590" y="58927"/>
                  </a:lnTo>
                  <a:lnTo>
                    <a:pt x="10749" y="58191"/>
                  </a:lnTo>
                  <a:lnTo>
                    <a:pt x="13416" y="56705"/>
                  </a:lnTo>
                  <a:lnTo>
                    <a:pt x="16210" y="55219"/>
                  </a:lnTo>
                  <a:lnTo>
                    <a:pt x="51262" y="44640"/>
                  </a:lnTo>
                  <a:lnTo>
                    <a:pt x="157429" y="44640"/>
                  </a:lnTo>
                  <a:lnTo>
                    <a:pt x="154863" y="39958"/>
                  </a:lnTo>
                  <a:lnTo>
                    <a:pt x="122799" y="11194"/>
                  </a:lnTo>
                  <a:lnTo>
                    <a:pt x="81459" y="452"/>
                  </a:lnTo>
                  <a:lnTo>
                    <a:pt x="68788" y="0"/>
                  </a:lnTo>
                  <a:close/>
                </a:path>
              </a:pathLst>
            </a:custGeom>
            <a:solidFill>
              <a:srgbClr val="9BB958"/>
            </a:solidFill>
          </p:spPr>
          <p:txBody>
            <a:bodyPr wrap="square" lIns="0" tIns="0" rIns="0" bIns="0" rtlCol="0"/>
            <a:lstStyle/>
            <a:p>
              <a:endParaRPr smtClean="0">
                <a:solidFill>
                  <a:prstClr val="black"/>
                </a:solidFill>
              </a:endParaRPr>
            </a:p>
          </p:txBody>
        </p:sp>
      </p:grpSp>
      <p:pic>
        <p:nvPicPr>
          <p:cNvPr id="7" name="object 7"/>
          <p:cNvPicPr/>
          <p:nvPr/>
        </p:nvPicPr>
        <p:blipFill>
          <a:blip r:embed="rId5" cstate="print"/>
          <a:stretch>
            <a:fillRect/>
          </a:stretch>
        </p:blipFill>
        <p:spPr>
          <a:xfrm>
            <a:off x="8855716" y="7134179"/>
            <a:ext cx="163019" cy="397642"/>
          </a:xfrm>
          <a:prstGeom prst="rect">
            <a:avLst/>
          </a:prstGeom>
        </p:spPr>
      </p:pic>
      <p:sp>
        <p:nvSpPr>
          <p:cNvPr id="8" name="object 8"/>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23</a:t>
            </a:r>
          </a:p>
        </p:txBody>
      </p:sp>
    </p:spTree>
    <p:extLst>
      <p:ext uri="{BB962C8B-B14F-4D97-AF65-F5344CB8AC3E}">
        <p14:creationId xmlns:p14="http://schemas.microsoft.com/office/powerpoint/2010/main" val="430775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24</a:t>
            </a:r>
          </a:p>
        </p:txBody>
      </p:sp>
    </p:spTree>
    <p:extLst>
      <p:ext uri="{BB962C8B-B14F-4D97-AF65-F5344CB8AC3E}">
        <p14:creationId xmlns:p14="http://schemas.microsoft.com/office/powerpoint/2010/main" val="379816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a:solidFill>
                  <a:srgbClr val="FFFFFF"/>
                </a:solidFill>
                <a:latin typeface="Calibri"/>
                <a:ea typeface="Calibri"/>
                <a:cs typeface="Calibri"/>
                <a:sym typeface="Calibri"/>
              </a:rPr>
              <a:t>DÉPÔT PATRONAL DU 31 MARS 2021</a:t>
            </a:r>
            <a:endParaRPr sz="1400" kern="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4400" kern="0" dirty="0" smtClean="0">
                <a:solidFill>
                  <a:schemeClr val="bg1"/>
                </a:solidFill>
                <a:cs typeface="Arial"/>
                <a:sym typeface="Arial"/>
              </a:rPr>
              <a:t>  ORDRE DU JOUR</a:t>
            </a:r>
            <a:endParaRPr sz="4400" kern="0" dirty="0">
              <a:solidFill>
                <a:schemeClr val="bg1"/>
              </a:solidFill>
              <a:cs typeface="Arial"/>
              <a:sym typeface="Arial"/>
            </a:endParaRPr>
          </a:p>
        </p:txBody>
      </p:sp>
      <p:sp>
        <p:nvSpPr>
          <p:cNvPr id="225" name="Google Shape;225;gd315f95f4d_0_0"/>
          <p:cNvSpPr txBox="1"/>
          <p:nvPr>
            <p:custDataLst>
              <p:tags r:id="rId5"/>
            </p:custDataLst>
          </p:nvPr>
        </p:nvSpPr>
        <p:spPr>
          <a:xfrm>
            <a:off x="231119" y="1670593"/>
            <a:ext cx="9837057" cy="6463278"/>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fr-FR" sz="3200" b="1" kern="0" dirty="0">
                <a:solidFill>
                  <a:srgbClr val="000000"/>
                </a:solidFill>
                <a:cs typeface="Arial"/>
                <a:sym typeface="Arial"/>
              </a:rPr>
              <a:t>ORDRE DU </a:t>
            </a:r>
            <a:r>
              <a:rPr lang="fr-FR" sz="3200" b="1" kern="0" dirty="0" smtClean="0">
                <a:solidFill>
                  <a:srgbClr val="000000"/>
                </a:solidFill>
                <a:cs typeface="Arial"/>
                <a:sym typeface="Arial"/>
              </a:rPr>
              <a:t>JOUR NÉGO</a:t>
            </a:r>
          </a:p>
          <a:p>
            <a:pPr algn="ctr">
              <a:buClr>
                <a:srgbClr val="000000"/>
              </a:buClr>
              <a:buFont typeface="Arial"/>
              <a:buNone/>
            </a:pPr>
            <a:endParaRPr lang="fr-FR" sz="2400" b="1" kern="0" dirty="0">
              <a:solidFill>
                <a:srgbClr val="000000"/>
              </a:solidFill>
              <a:cs typeface="Arial"/>
              <a:sym typeface="Arial"/>
            </a:endParaRPr>
          </a:p>
          <a:p>
            <a:pPr marL="457200" lvl="0" indent="-457200">
              <a:buAutoNum type="arabicPeriod"/>
            </a:pPr>
            <a:r>
              <a:rPr lang="fr-FR" sz="2400" dirty="0" smtClean="0">
                <a:latin typeface="+mj-lt"/>
              </a:rPr>
              <a:t>Mot </a:t>
            </a:r>
            <a:r>
              <a:rPr lang="fr-FR" sz="2400" dirty="0">
                <a:latin typeface="+mj-lt"/>
              </a:rPr>
              <a:t>de </a:t>
            </a:r>
            <a:r>
              <a:rPr lang="fr-FR" sz="2400" dirty="0" smtClean="0">
                <a:latin typeface="+mj-lt"/>
              </a:rPr>
              <a:t>bienvenue</a:t>
            </a:r>
            <a:endParaRPr lang="fr-CA" sz="2400" dirty="0">
              <a:latin typeface="+mj-lt"/>
            </a:endParaRPr>
          </a:p>
          <a:p>
            <a:pPr marL="457200" lvl="0" indent="-457200">
              <a:buAutoNum type="arabicPeriod" startAt="2"/>
            </a:pPr>
            <a:r>
              <a:rPr lang="fr-FR" sz="2400" b="1" dirty="0">
                <a:latin typeface="+mj-lt"/>
              </a:rPr>
              <a:t>A</a:t>
            </a:r>
            <a:r>
              <a:rPr lang="fr-FR" sz="2400" b="1" dirty="0" smtClean="0">
                <a:latin typeface="+mj-lt"/>
              </a:rPr>
              <a:t>doption </a:t>
            </a:r>
            <a:r>
              <a:rPr lang="fr-FR" sz="2400" b="1" dirty="0">
                <a:latin typeface="+mj-lt"/>
              </a:rPr>
              <a:t>de l’ordre du </a:t>
            </a:r>
            <a:r>
              <a:rPr lang="fr-FR" sz="2400" b="1" dirty="0" smtClean="0">
                <a:latin typeface="+mj-lt"/>
              </a:rPr>
              <a:t>jour</a:t>
            </a:r>
          </a:p>
          <a:p>
            <a:pPr marL="457200" lvl="0" indent="-457200">
              <a:buAutoNum type="arabicPeriod" startAt="2"/>
            </a:pPr>
            <a:r>
              <a:rPr lang="fr-FR" sz="2400" dirty="0" smtClean="0">
                <a:latin typeface="+mj-lt"/>
              </a:rPr>
              <a:t>Adoption des comptes rendus des assemblées tenues les:</a:t>
            </a:r>
          </a:p>
          <a:p>
            <a:pPr marL="914400" lvl="1" indent="-457200">
              <a:buAutoNum type="alphaUcParenR"/>
            </a:pPr>
            <a:r>
              <a:rPr lang="fr-FR" sz="2400" dirty="0" smtClean="0">
                <a:latin typeface="+mj-lt"/>
              </a:rPr>
              <a:t>1</a:t>
            </a:r>
            <a:r>
              <a:rPr lang="fr-FR" sz="2400" baseline="30000" dirty="0" smtClean="0">
                <a:latin typeface="+mj-lt"/>
              </a:rPr>
              <a:t>er</a:t>
            </a:r>
            <a:r>
              <a:rPr lang="fr-FR" sz="2400" dirty="0" smtClean="0">
                <a:latin typeface="+mj-lt"/>
              </a:rPr>
              <a:t> au 10 mai 2023</a:t>
            </a:r>
          </a:p>
          <a:p>
            <a:pPr marL="914400" lvl="1" indent="-457200">
              <a:buAutoNum type="alphaUcParenR"/>
            </a:pPr>
            <a:r>
              <a:rPr lang="fr-FR" sz="2400" dirty="0" smtClean="0">
                <a:latin typeface="+mj-lt"/>
              </a:rPr>
              <a:t>21 septembre au 12 octobre 2023</a:t>
            </a:r>
          </a:p>
          <a:p>
            <a:pPr marL="914400" lvl="1" indent="-457200">
              <a:buAutoNum type="alphaUcParenR"/>
            </a:pPr>
            <a:r>
              <a:rPr lang="fr-FR" sz="2400" dirty="0" smtClean="0">
                <a:latin typeface="+mj-lt"/>
              </a:rPr>
              <a:t>16 au 26 octobre 2023</a:t>
            </a:r>
          </a:p>
          <a:p>
            <a:pPr marL="914400" lvl="1" indent="-457200">
              <a:buAutoNum type="alphaUcParenR"/>
            </a:pPr>
            <a:r>
              <a:rPr lang="fr-FR" sz="2400" dirty="0" smtClean="0">
                <a:latin typeface="+mj-lt"/>
              </a:rPr>
              <a:t>27 octobre au 30 octobre 2023</a:t>
            </a:r>
            <a:endParaRPr lang="fr-CA" sz="2400" dirty="0">
              <a:latin typeface="+mj-lt"/>
            </a:endParaRPr>
          </a:p>
          <a:p>
            <a:pPr marL="457200" lvl="0" indent="-457200">
              <a:buAutoNum type="arabicPeriod" startAt="2"/>
            </a:pPr>
            <a:r>
              <a:rPr lang="fr-FR" sz="2400" dirty="0" smtClean="0">
                <a:latin typeface="+mj-lt"/>
              </a:rPr>
              <a:t>Présentation </a:t>
            </a:r>
            <a:r>
              <a:rPr lang="fr-FR" sz="2400" dirty="0">
                <a:latin typeface="+mj-lt"/>
              </a:rPr>
              <a:t>de l’entente de principe (</a:t>
            </a:r>
            <a:r>
              <a:rPr lang="fr-FR" sz="2400" dirty="0" smtClean="0">
                <a:latin typeface="+mj-lt"/>
              </a:rPr>
              <a:t>tables </a:t>
            </a:r>
            <a:r>
              <a:rPr lang="fr-FR" sz="2400" dirty="0">
                <a:latin typeface="+mj-lt"/>
              </a:rPr>
              <a:t>centrale et </a:t>
            </a:r>
            <a:r>
              <a:rPr lang="fr-FR" sz="2400" dirty="0" smtClean="0">
                <a:latin typeface="+mj-lt"/>
              </a:rPr>
              <a:t>sectorielle)</a:t>
            </a:r>
            <a:endParaRPr lang="fr-CA" sz="2400" dirty="0">
              <a:latin typeface="+mj-lt"/>
            </a:endParaRPr>
          </a:p>
          <a:p>
            <a:pPr marL="457200" lvl="0" indent="-457200">
              <a:buAutoNum type="arabicPeriod" startAt="2"/>
            </a:pPr>
            <a:r>
              <a:rPr lang="fr-FR" sz="2400" dirty="0" smtClean="0">
                <a:latin typeface="+mj-lt"/>
              </a:rPr>
              <a:t>Période </a:t>
            </a:r>
            <a:r>
              <a:rPr lang="fr-FR" sz="2400" dirty="0">
                <a:latin typeface="+mj-lt"/>
              </a:rPr>
              <a:t>de questions et </a:t>
            </a:r>
            <a:r>
              <a:rPr lang="fr-FR" sz="2400" dirty="0" smtClean="0">
                <a:latin typeface="+mj-lt"/>
              </a:rPr>
              <a:t>commentaires</a:t>
            </a:r>
            <a:endParaRPr lang="fr-CA" sz="2400" dirty="0">
              <a:latin typeface="+mj-lt"/>
            </a:endParaRPr>
          </a:p>
          <a:p>
            <a:pPr lvl="0"/>
            <a:r>
              <a:rPr lang="fr-FR" sz="2400" dirty="0" smtClean="0">
                <a:latin typeface="+mj-lt"/>
              </a:rPr>
              <a:t>6.  Recommandation </a:t>
            </a:r>
            <a:r>
              <a:rPr lang="fr-FR" sz="2400" dirty="0">
                <a:latin typeface="+mj-lt"/>
              </a:rPr>
              <a:t>de l’adoption de l’entente de principe</a:t>
            </a:r>
            <a:endParaRPr lang="fr-CA" sz="2400" dirty="0">
              <a:latin typeface="+mj-lt"/>
            </a:endParaRPr>
          </a:p>
          <a:p>
            <a:pPr marL="457200" lvl="0" indent="-457200">
              <a:buAutoNum type="arabicPeriod" startAt="7"/>
            </a:pPr>
            <a:r>
              <a:rPr lang="fr-FR" sz="2400" dirty="0" smtClean="0">
                <a:latin typeface="+mj-lt"/>
              </a:rPr>
              <a:t>Vote </a:t>
            </a:r>
            <a:r>
              <a:rPr lang="fr-FR" sz="2400" dirty="0">
                <a:latin typeface="+mj-lt"/>
              </a:rPr>
              <a:t>sur l’entente de </a:t>
            </a:r>
            <a:r>
              <a:rPr lang="fr-FR" sz="2400" dirty="0" smtClean="0">
                <a:latin typeface="+mj-lt"/>
              </a:rPr>
              <a:t>principe (vote secret)</a:t>
            </a:r>
            <a:endParaRPr lang="fr-CA" sz="2400" dirty="0">
              <a:latin typeface="+mj-lt"/>
            </a:endParaRPr>
          </a:p>
          <a:p>
            <a:pPr marL="457200" lvl="0" indent="-457200">
              <a:buAutoNum type="arabicPeriod" startAt="7"/>
            </a:pPr>
            <a:r>
              <a:rPr lang="fr-FR" sz="2400" dirty="0" smtClean="0">
                <a:latin typeface="+mj-lt"/>
              </a:rPr>
              <a:t>Levée </a:t>
            </a:r>
            <a:r>
              <a:rPr lang="fr-FR" sz="2400" dirty="0">
                <a:latin typeface="+mj-lt"/>
              </a:rPr>
              <a:t>de l’assemblée</a:t>
            </a:r>
            <a:endParaRPr lang="fr-CA" sz="2400" dirty="0">
              <a:latin typeface="+mj-lt"/>
            </a:endParaRPr>
          </a:p>
          <a:p>
            <a:pPr algn="ctr">
              <a:buClr>
                <a:srgbClr val="000000"/>
              </a:buClr>
              <a:buFont typeface="Arial"/>
              <a:buNone/>
            </a:pPr>
            <a:endParaRPr lang="fr-FR" sz="2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3</a:t>
            </a:fld>
            <a:endParaRPr lang="fr-CA"/>
          </a:p>
        </p:txBody>
      </p:sp>
      <p:pic>
        <p:nvPicPr>
          <p:cNvPr id="11" name="Google Shape;224;gd315f95f4d_0_0"/>
          <p:cNvPicPr preferRelativeResize="0">
            <a:picLocks noChangeAspect="1"/>
          </p:cNvPicPr>
          <p:nvPr>
            <p:custDataLst>
              <p:tags r:id="rId7"/>
            </p:custDataLst>
          </p:nvPr>
        </p:nvPicPr>
        <p:blipFill>
          <a:blip r:embed="rId10">
            <a:alphaModFix/>
          </a:blip>
          <a:stretch>
            <a:fillRect/>
          </a:stretch>
        </p:blipFill>
        <p:spPr>
          <a:xfrm>
            <a:off x="8102279" y="0"/>
            <a:ext cx="1768175" cy="1269140"/>
          </a:xfrm>
          <a:prstGeom prst="rect">
            <a:avLst/>
          </a:prstGeom>
          <a:solidFill>
            <a:schemeClr val="bg1"/>
          </a:solidFill>
          <a:ln>
            <a:noFill/>
          </a:ln>
        </p:spPr>
      </p:pic>
    </p:spTree>
    <p:extLst>
      <p:ext uri="{BB962C8B-B14F-4D97-AF65-F5344CB8AC3E}">
        <p14:creationId xmlns:p14="http://schemas.microsoft.com/office/powerpoint/2010/main" val="1982785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25</a:t>
            </a:r>
          </a:p>
        </p:txBody>
      </p:sp>
    </p:spTree>
    <p:extLst>
      <p:ext uri="{BB962C8B-B14F-4D97-AF65-F5344CB8AC3E}">
        <p14:creationId xmlns:p14="http://schemas.microsoft.com/office/powerpoint/2010/main" val="3783239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045"/>
            <a:ext cx="10058400" cy="7768590"/>
            <a:chOff x="0" y="2537"/>
            <a:chExt cx="11518900" cy="6473825"/>
          </a:xfrm>
        </p:grpSpPr>
        <p:pic>
          <p:nvPicPr>
            <p:cNvPr id="3" name="object 3"/>
            <p:cNvPicPr/>
            <p:nvPr/>
          </p:nvPicPr>
          <p:blipFill>
            <a:blip r:embed="rId2" cstate="print"/>
            <a:stretch>
              <a:fillRect/>
            </a:stretch>
          </p:blipFill>
          <p:spPr>
            <a:xfrm>
              <a:off x="0" y="2537"/>
              <a:ext cx="11518392" cy="6473825"/>
            </a:xfrm>
            <a:prstGeom prst="rect">
              <a:avLst/>
            </a:prstGeom>
          </p:spPr>
        </p:pic>
        <p:pic>
          <p:nvPicPr>
            <p:cNvPr id="4" name="object 4"/>
            <p:cNvPicPr/>
            <p:nvPr/>
          </p:nvPicPr>
          <p:blipFill>
            <a:blip r:embed="rId3" cstate="print"/>
            <a:stretch>
              <a:fillRect/>
            </a:stretch>
          </p:blipFill>
          <p:spPr>
            <a:xfrm>
              <a:off x="7501128" y="5669278"/>
              <a:ext cx="2429255" cy="682752"/>
            </a:xfrm>
            <a:prstGeom prst="rect">
              <a:avLst/>
            </a:prstGeom>
          </p:spPr>
        </p:pic>
      </p:grpSp>
      <p:sp>
        <p:nvSpPr>
          <p:cNvPr id="5" name="object 5"/>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26</a:t>
            </a:r>
          </a:p>
        </p:txBody>
      </p:sp>
    </p:spTree>
    <p:extLst>
      <p:ext uri="{BB962C8B-B14F-4D97-AF65-F5344CB8AC3E}">
        <p14:creationId xmlns:p14="http://schemas.microsoft.com/office/powerpoint/2010/main" val="4094902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p:nvPr/>
        </p:nvSpPr>
        <p:spPr>
          <a:xfrm>
            <a:off x="9157912" y="7349337"/>
            <a:ext cx="150266" cy="307777"/>
          </a:xfrm>
          <a:prstGeom prst="rect">
            <a:avLst/>
          </a:prstGeom>
        </p:spPr>
        <p:txBody>
          <a:bodyPr vert="horz" wrap="square" lIns="0" tIns="0" rIns="0" bIns="0" rtlCol="0">
            <a:spAutoFit/>
          </a:bodyPr>
          <a:lstStyle/>
          <a:p>
            <a:pPr marL="12700">
              <a:lnSpc>
                <a:spcPts val="1150"/>
              </a:lnSpc>
            </a:pPr>
            <a:r>
              <a:rPr sz="1100" spc="15" dirty="0">
                <a:solidFill>
                  <a:srgbClr val="878787"/>
                </a:solidFill>
                <a:cs typeface="Calibri"/>
              </a:rPr>
              <a:t>29</a:t>
            </a:r>
            <a:endParaRPr sz="1100">
              <a:solidFill>
                <a:prstClr val="black"/>
              </a:solidFill>
              <a:cs typeface="Calibri"/>
            </a:endParaRPr>
          </a:p>
        </p:txBody>
      </p:sp>
    </p:spTree>
    <p:extLst>
      <p:ext uri="{BB962C8B-B14F-4D97-AF65-F5344CB8AC3E}">
        <p14:creationId xmlns:p14="http://schemas.microsoft.com/office/powerpoint/2010/main" val="3732554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6" cstate="print">
            <a:alphaModFix/>
            <a:extLst>
              <a:ext uri="{28A0092B-C50C-407E-A947-70E740481C1C}">
                <a14:useLocalDpi xmlns:a14="http://schemas.microsoft.com/office/drawing/2010/main" val="0"/>
              </a:ext>
            </a:extLst>
          </a:blip>
          <a:stretch>
            <a:fillRect/>
          </a:stretch>
        </p:blipFill>
        <p:spPr>
          <a:xfrm>
            <a:off x="-1346369" y="921174"/>
            <a:ext cx="9158923" cy="7077349"/>
          </a:xfrm>
          <a:prstGeom prst="rect">
            <a:avLst/>
          </a:prstGeom>
        </p:spPr>
      </p:pic>
      <p:sp>
        <p:nvSpPr>
          <p:cNvPr id="6" name="ZoneTexte 5">
            <a:extLst>
              <a:ext uri="{FF2B5EF4-FFF2-40B4-BE49-F238E27FC236}">
                <a16:creationId xmlns="" xmlns:a16="http://schemas.microsoft.com/office/drawing/2014/main" id="{910CA1AF-3354-772B-B823-EEDA202317AF}"/>
              </a:ext>
            </a:extLst>
          </p:cNvPr>
          <p:cNvSpPr txBox="1"/>
          <p:nvPr>
            <p:custDataLst>
              <p:tags r:id="rId2"/>
            </p:custDataLst>
          </p:nvPr>
        </p:nvSpPr>
        <p:spPr>
          <a:xfrm>
            <a:off x="780574" y="921173"/>
            <a:ext cx="8497253" cy="4862870"/>
          </a:xfrm>
          <a:prstGeom prst="rect">
            <a:avLst/>
          </a:prstGeom>
          <a:noFill/>
        </p:spPr>
        <p:txBody>
          <a:bodyPr wrap="square">
            <a:spAutoFit/>
          </a:bodyPr>
          <a:lstStyle/>
          <a:p>
            <a:pPr algn="ctr"/>
            <a:r>
              <a:rPr lang="fr-CA" sz="5400" b="1" dirty="0">
                <a:latin typeface="Arial" panose="020B0604020202020204" pitchFamily="34" charset="0"/>
                <a:cs typeface="Arial" panose="020B0604020202020204" pitchFamily="34" charset="0"/>
              </a:rPr>
              <a:t>Entente de principe</a:t>
            </a:r>
          </a:p>
          <a:p>
            <a:pPr algn="ctr"/>
            <a:r>
              <a:rPr lang="fr-CA" sz="5400" b="1" dirty="0">
                <a:latin typeface="Arial" panose="020B0604020202020204" pitchFamily="34" charset="0"/>
                <a:cs typeface="Arial" panose="020B0604020202020204" pitchFamily="34" charset="0"/>
              </a:rPr>
              <a:t>Table sectorielle</a:t>
            </a:r>
          </a:p>
          <a:p>
            <a:pPr algn="ctr"/>
            <a:endParaRPr lang="fr-CA" sz="4200" b="1" dirty="0">
              <a:latin typeface="Arial" panose="020B0604020202020204" pitchFamily="34" charset="0"/>
              <a:cs typeface="Arial" panose="020B0604020202020204" pitchFamily="34" charset="0"/>
            </a:endParaRPr>
          </a:p>
          <a:p>
            <a:pPr algn="r"/>
            <a:endParaRPr lang="fr-CA" sz="3200" b="1" dirty="0">
              <a:latin typeface="Arial" panose="020B0604020202020204" pitchFamily="34" charset="0"/>
              <a:cs typeface="Arial" panose="020B0604020202020204" pitchFamily="34" charset="0"/>
            </a:endParaRPr>
          </a:p>
          <a:p>
            <a:pPr algn="r"/>
            <a:endParaRPr lang="fr-CA" sz="3200" b="1" dirty="0">
              <a:latin typeface="Arial" panose="020B0604020202020204" pitchFamily="34" charset="0"/>
              <a:cs typeface="Arial" panose="020B0604020202020204" pitchFamily="34" charset="0"/>
            </a:endParaRPr>
          </a:p>
          <a:p>
            <a:pPr algn="r"/>
            <a:r>
              <a:rPr lang="fr-CA" sz="3200" b="1" dirty="0">
                <a:latin typeface="Arial" panose="020B0604020202020204" pitchFamily="34" charset="0"/>
                <a:cs typeface="Arial" panose="020B0604020202020204" pitchFamily="34" charset="0"/>
              </a:rPr>
              <a:t>Assemblées générales</a:t>
            </a:r>
          </a:p>
          <a:p>
            <a:pPr algn="r"/>
            <a:endParaRPr lang="fr-CA" sz="3200" b="1" dirty="0">
              <a:latin typeface="Arial" panose="020B0604020202020204" pitchFamily="34" charset="0"/>
              <a:cs typeface="Arial" panose="020B0604020202020204" pitchFamily="34" charset="0"/>
            </a:endParaRPr>
          </a:p>
          <a:p>
            <a:pPr algn="r"/>
            <a:r>
              <a:rPr lang="fr-CA" sz="3200" b="1" dirty="0" smtClean="0">
                <a:latin typeface="Arial" panose="020B0604020202020204" pitchFamily="34" charset="0"/>
                <a:cs typeface="Arial" panose="020B0604020202020204" pitchFamily="34" charset="0"/>
              </a:rPr>
              <a:t>24 Janvier au 19 </a:t>
            </a:r>
            <a:r>
              <a:rPr lang="fr-CA" sz="3200" b="1" dirty="0">
                <a:latin typeface="Arial" panose="020B0604020202020204" pitchFamily="34" charset="0"/>
                <a:cs typeface="Arial" panose="020B0604020202020204" pitchFamily="34" charset="0"/>
              </a:rPr>
              <a:t>février 2024</a:t>
            </a:r>
          </a:p>
        </p:txBody>
      </p:sp>
      <p:sp>
        <p:nvSpPr>
          <p:cNvPr id="2" name="Espace réservé du numéro de diapositive 1">
            <a:extLst>
              <a:ext uri="{FF2B5EF4-FFF2-40B4-BE49-F238E27FC236}">
                <a16:creationId xmlns="" xmlns:a16="http://schemas.microsoft.com/office/drawing/2014/main" id="{E9663EB1-BAC1-C74B-93ED-BD5D24E73572}"/>
              </a:ext>
            </a:extLst>
          </p:cNvPr>
          <p:cNvSpPr>
            <a:spLocks noGrp="1"/>
          </p:cNvSpPr>
          <p:nvPr>
            <p:ph type="sldNum" sz="quarter" idx="12"/>
            <p:custDataLst>
              <p:tags r:id="rId3"/>
            </p:custDataLst>
          </p:nvPr>
        </p:nvSpPr>
        <p:spPr/>
        <p:txBody>
          <a:bodyPr/>
          <a:lstStyle/>
          <a:p>
            <a:fld id="{18D25734-BAAB-45B8-8828-031302FAFDE5}" type="slidenum">
              <a:rPr lang="fr-CA" smtClean="0"/>
              <a:t>33</a:t>
            </a:fld>
            <a:endParaRPr lang="fr-CA"/>
          </a:p>
        </p:txBody>
      </p:sp>
    </p:spTree>
    <p:extLst>
      <p:ext uri="{BB962C8B-B14F-4D97-AF65-F5344CB8AC3E}">
        <p14:creationId xmlns:p14="http://schemas.microsoft.com/office/powerpoint/2010/main" val="1977595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9FBA8943-A9C9-5A08-82CC-F95F4E8E5702}"/>
              </a:ext>
            </a:extLst>
          </p:cNvPr>
          <p:cNvSpPr>
            <a:spLocks noGrp="1"/>
          </p:cNvSpPr>
          <p:nvPr>
            <p:ph type="sldNum" sz="quarter" idx="12"/>
          </p:nvPr>
        </p:nvSpPr>
        <p:spPr/>
        <p:txBody>
          <a:bodyPr/>
          <a:lstStyle/>
          <a:p>
            <a:fld id="{18D25734-BAAB-45B8-8828-031302FAFDE5}" type="slidenum">
              <a:rPr lang="fr-CA" smtClean="0"/>
              <a:t>34</a:t>
            </a:fld>
            <a:endParaRPr lang="fr-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8" y="3344651"/>
            <a:ext cx="10254854" cy="109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414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PDRH et transfert des connaissances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66290" y="1242808"/>
            <a:ext cx="9111476" cy="3593548"/>
          </a:xfrm>
          <a:prstGeom prst="rect">
            <a:avLst/>
          </a:prstGeom>
          <a:noFill/>
        </p:spPr>
        <p:txBody>
          <a:bodyPr wrap="square">
            <a:spAutoFit/>
          </a:bodyPr>
          <a:lstStyle/>
          <a:p>
            <a:pPr algn="just">
              <a:spcAft>
                <a:spcPts val="1100"/>
              </a:spcAft>
            </a:pPr>
            <a:endParaRPr lang="fr-CA"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endParaRPr lang="fr-CA" b="1" dirty="0">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effectLst/>
                <a:latin typeface="Arial" panose="020B0604020202020204" pitchFamily="34" charset="0"/>
                <a:ea typeface="Times New Roman" panose="02020603050405020304" pitchFamily="18" charset="0"/>
                <a:cs typeface="Arial" panose="020B0604020202020204" pitchFamily="34" charset="0"/>
              </a:rPr>
              <a:t>Augmentation du budget pour la formation et le développement des compétences du personnel de la catégorie 3 </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pPr>
            <a:endParaRPr lang="fr-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C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budget de développement des ressources humaines prévu au paragraphe 13.01 de la convention collective de la catégorie 3 pour le </a:t>
            </a:r>
            <a:r>
              <a:rPr lang="fr-CA" dirty="0">
                <a:effectLst/>
                <a:latin typeface="Arial" panose="020B0604020202020204" pitchFamily="34" charset="0"/>
                <a:ea typeface="Calibri" panose="020F0502020204030204" pitchFamily="34" charset="0"/>
                <a:cs typeface="Times New Roman" panose="02020603050405020304" pitchFamily="18" charset="0"/>
              </a:rPr>
              <a:t>personnel de bureau, des techniciens et des professionnels de l’administration sera de 0,55 % de la masse salariale</a:t>
            </a:r>
            <a:r>
              <a:rPr lang="fr-CA" dirty="0">
                <a:effectLst/>
                <a:latin typeface="Calibri" panose="020F0502020204030204" pitchFamily="34" charset="0"/>
                <a:ea typeface="Calibri" panose="020F0502020204030204" pitchFamily="34" charset="0"/>
                <a:cs typeface="Arial" panose="020B0604020202020204" pitchFamily="34" charset="0"/>
              </a:rPr>
              <a:t>.</a:t>
            </a:r>
            <a:endParaRPr lang="fr-CA"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6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35</a:t>
            </a:fld>
            <a:endParaRPr lang="fr-CA"/>
          </a:p>
        </p:txBody>
      </p:sp>
    </p:spTree>
    <p:extLst>
      <p:ext uri="{BB962C8B-B14F-4D97-AF65-F5344CB8AC3E}">
        <p14:creationId xmlns:p14="http://schemas.microsoft.com/office/powerpoint/2010/main" val="3937958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PDRH et transfert des connaissances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66290" y="1242808"/>
            <a:ext cx="9111476" cy="5639814"/>
          </a:xfrm>
          <a:prstGeom prst="rect">
            <a:avLst/>
          </a:prstGeom>
          <a:noFill/>
        </p:spPr>
        <p:txBody>
          <a:bodyPr wrap="square">
            <a:spAutoFit/>
          </a:bodyPr>
          <a:lstStyle/>
          <a:p>
            <a:pPr algn="just"/>
            <a:r>
              <a:rPr lang="fr-CA" b="1" dirty="0">
                <a:latin typeface="Arial" panose="020B0604020202020204" pitchFamily="34" charset="0"/>
                <a:ea typeface="Times New Roman" panose="02020603050405020304" pitchFamily="18" charset="0"/>
                <a:cs typeface="Arial" panose="020B0604020202020204" pitchFamily="34" charset="0"/>
              </a:rPr>
              <a:t>Nouveau b</a:t>
            </a:r>
            <a:r>
              <a:rPr lang="fr-CA" b="1" dirty="0">
                <a:effectLst/>
                <a:latin typeface="Arial" panose="020B0604020202020204" pitchFamily="34" charset="0"/>
                <a:ea typeface="Times New Roman" panose="02020603050405020304" pitchFamily="18" charset="0"/>
                <a:cs typeface="Arial" panose="020B0604020202020204" pitchFamily="34" charset="0"/>
              </a:rPr>
              <a:t>udget annuel dédié à la formation et à l’encadrement professionnel pour les personnes salariées ayant moins de deux (2) ans de pratique </a:t>
            </a:r>
          </a:p>
          <a:p>
            <a:pPr algn="just"/>
            <a:r>
              <a:rPr lang="fr-CA" sz="1600" dirty="0">
                <a:effectLst/>
                <a:latin typeface="Arial" panose="020B0604020202020204" pitchFamily="34" charset="0"/>
                <a:ea typeface="Times New Roman" panose="02020603050405020304" pitchFamily="18" charset="0"/>
                <a:cs typeface="Arial" panose="020B0604020202020204" pitchFamily="34" charset="0"/>
              </a:rPr>
              <a:t> </a:t>
            </a:r>
            <a:endParaRPr lang="fr-CA" sz="1600"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pPr>
            <a:r>
              <a:rPr lang="fr-CA" dirty="0">
                <a:latin typeface="Arial" panose="020B0604020202020204" pitchFamily="34" charset="0"/>
                <a:ea typeface="Calibri" panose="020F0502020204030204" pitchFamily="34" charset="0"/>
                <a:cs typeface="Times New Roman" panose="02020603050405020304" pitchFamily="18" charset="0"/>
              </a:rPr>
              <a:t>U</a:t>
            </a:r>
            <a:r>
              <a:rPr lang="fr-CA" dirty="0">
                <a:effectLst/>
                <a:latin typeface="Arial" panose="020B0604020202020204" pitchFamily="34" charset="0"/>
                <a:ea typeface="Calibri" panose="020F0502020204030204" pitchFamily="34" charset="0"/>
                <a:cs typeface="Times New Roman" panose="02020603050405020304" pitchFamily="18" charset="0"/>
              </a:rPr>
              <a:t>n budget annuel local pour la durée de la convention collective dédié à la formation et à l’encadrement professionnel des personnes </a:t>
            </a:r>
            <a:r>
              <a:rPr lang="fr-C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salariées ayant moins de deux (2) ans de pratique dans leur emploi et qui sont affectées à la réadaptation, aux soins ou à la surveillance des personnes bénéficiaires équivalent à :</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indent="450215">
              <a:spcAft>
                <a:spcPts val="600"/>
              </a:spcAft>
            </a:pPr>
            <a:r>
              <a:rPr lang="fr-C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0,19 %* pour la catégorie 1;</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indent="450215">
              <a:spcAft>
                <a:spcPts val="600"/>
              </a:spcAft>
            </a:pPr>
            <a:r>
              <a:rPr lang="fr-C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0,10 %* pour la catégorie 2;</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indent="450215">
              <a:spcAft>
                <a:spcPts val="600"/>
              </a:spcAft>
            </a:pPr>
            <a:r>
              <a:rPr lang="fr-C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0,19 %* pour la catégorie 4.</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dirty="0">
                <a:effectLst/>
                <a:latin typeface="Arial" panose="020B0604020202020204" pitchFamily="34" charset="0"/>
                <a:ea typeface="Calibri" panose="020F0502020204030204" pitchFamily="34" charset="0"/>
              </a:rPr>
              <a:t>Si au cours d’une année, l’employeur n’engage pas tout le montant ainsi déterminé, le reste s’ajoute au montant qu’il doit affecter à ces activités l’année suivante.</a:t>
            </a:r>
            <a:endParaRPr lang="fr-CA" dirty="0">
              <a:effectLst/>
              <a:latin typeface="Calibri" panose="020F0502020204030204" pitchFamily="34" charset="0"/>
              <a:ea typeface="Calibri" panose="020F0502020204030204" pitchFamily="34" charset="0"/>
            </a:endParaRPr>
          </a:p>
          <a:p>
            <a:pPr algn="just"/>
            <a:endParaRPr lang="fr-CA"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fr-C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parties doivent convenir, par arrangement local, de l’utilisation de ce budget dédié. </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600" dirty="0">
              <a:effectLst/>
              <a:latin typeface="Arial" panose="020B0604020202020204" pitchFamily="34" charset="0"/>
              <a:ea typeface="Times New Roman" panose="02020603050405020304" pitchFamily="18" charset="0"/>
            </a:endParaRPr>
          </a:p>
          <a:p>
            <a:r>
              <a:rPr lang="fr-CA" sz="1400" i="1" dirty="0" smtClean="0">
                <a:latin typeface="Arial" panose="020B0604020202020204" pitchFamily="34" charset="0"/>
                <a:ea typeface="Times New Roman" panose="02020603050405020304" pitchFamily="18" charset="0"/>
              </a:rPr>
              <a:t>* </a:t>
            </a:r>
            <a:r>
              <a:rPr lang="fr-CA" sz="1400" i="1" dirty="0" smtClean="0">
                <a:effectLst/>
                <a:latin typeface="Arial" panose="020B0604020202020204" pitchFamily="34" charset="0"/>
                <a:ea typeface="Times New Roman" panose="02020603050405020304" pitchFamily="18" charset="0"/>
              </a:rPr>
              <a:t>En </a:t>
            </a:r>
            <a:r>
              <a:rPr lang="fr-CA" sz="1400" i="1" dirty="0">
                <a:effectLst/>
                <a:latin typeface="Arial" panose="020B0604020202020204" pitchFamily="34" charset="0"/>
                <a:ea typeface="Times New Roman" panose="02020603050405020304" pitchFamily="18" charset="0"/>
              </a:rPr>
              <a:t>pourcentage de la masse salariale du personnel salarié de ces catégories qui </a:t>
            </a:r>
            <a:r>
              <a:rPr lang="fr-CA" sz="1400" i="1" dirty="0">
                <a:latin typeface="Arial" panose="020B0604020202020204" pitchFamily="34" charset="0"/>
                <a:ea typeface="Times New Roman" panose="02020603050405020304" pitchFamily="18" charset="0"/>
              </a:rPr>
              <a:t>est</a:t>
            </a:r>
            <a:r>
              <a:rPr lang="fr-CA" sz="1400" i="1" dirty="0">
                <a:effectLst/>
                <a:latin typeface="Arial" panose="020B0604020202020204" pitchFamily="34" charset="0"/>
                <a:ea typeface="Times New Roman" panose="02020603050405020304" pitchFamily="18" charset="0"/>
              </a:rPr>
              <a:t> </a:t>
            </a:r>
            <a:r>
              <a:rPr lang="fr-CA" sz="1400" i="1" dirty="0" smtClean="0">
                <a:effectLst/>
                <a:latin typeface="Arial" panose="020B0604020202020204" pitchFamily="34" charset="0"/>
                <a:ea typeface="Times New Roman" panose="02020603050405020304" pitchFamily="18" charset="0"/>
              </a:rPr>
              <a:t>affecté </a:t>
            </a:r>
            <a:r>
              <a:rPr lang="fr-CA" sz="1400" i="1" dirty="0">
                <a:effectLst/>
                <a:latin typeface="Arial" panose="020B0604020202020204" pitchFamily="34" charset="0"/>
                <a:ea typeface="Times New Roman" panose="02020603050405020304" pitchFamily="18" charset="0"/>
              </a:rPr>
              <a:t>à la réadaptation, </a:t>
            </a:r>
            <a:r>
              <a:rPr lang="fr-CA" sz="1400" i="1" dirty="0" smtClean="0">
                <a:effectLst/>
                <a:latin typeface="Arial" panose="020B0604020202020204" pitchFamily="34" charset="0"/>
                <a:ea typeface="Times New Roman" panose="02020603050405020304" pitchFamily="18" charset="0"/>
              </a:rPr>
              <a:t> aux </a:t>
            </a:r>
            <a:r>
              <a:rPr lang="fr-CA" sz="1400" i="1" dirty="0">
                <a:effectLst/>
                <a:latin typeface="Arial" panose="020B0604020202020204" pitchFamily="34" charset="0"/>
                <a:ea typeface="Times New Roman" panose="02020603050405020304" pitchFamily="18" charset="0"/>
              </a:rPr>
              <a:t>soins ou à la surveillance des personnes bénéficiaires.</a:t>
            </a:r>
            <a:endParaRPr lang="fr-CA" sz="1400" i="1" dirty="0">
              <a:effectLst/>
              <a:latin typeface="Times New Roman" panose="02020603050405020304" pitchFamily="18" charset="0"/>
              <a:ea typeface="Times New Roman" panose="02020603050405020304" pitchFamily="18" charset="0"/>
            </a:endParaRPr>
          </a:p>
          <a:p>
            <a:pPr lvl="0" algn="just">
              <a:lnSpc>
                <a:spcPct val="107000"/>
              </a:lnSpc>
              <a:spcAft>
                <a:spcPts val="800"/>
              </a:spcAft>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6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36</a:t>
            </a:fld>
            <a:endParaRPr lang="fr-CA"/>
          </a:p>
        </p:txBody>
      </p:sp>
    </p:spTree>
    <p:extLst>
      <p:ext uri="{BB962C8B-B14F-4D97-AF65-F5344CB8AC3E}">
        <p14:creationId xmlns:p14="http://schemas.microsoft.com/office/powerpoint/2010/main" val="2794281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37</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307727"/>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6"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3"/>
            </p:custDataLst>
          </p:nvPr>
        </p:nvSpPr>
        <p:spPr>
          <a:xfrm>
            <a:off x="566290" y="1184695"/>
            <a:ext cx="9111476" cy="738664"/>
          </a:xfrm>
          <a:prstGeom prst="rect">
            <a:avLst/>
          </a:prstGeom>
          <a:noFill/>
        </p:spPr>
        <p:txBody>
          <a:bodyPr wrap="square">
            <a:spAutoFit/>
          </a:bodyPr>
          <a:lstStyle/>
          <a:p>
            <a:endParaRPr lang="fr-CA" b="1" dirty="0">
              <a:effectLst/>
              <a:latin typeface="Arial" panose="020B0604020202020204" pitchFamily="34" charset="0"/>
              <a:ea typeface="Times New Roman" panose="02020603050405020304" pitchFamily="18" charset="0"/>
              <a:cs typeface="Arial" panose="020B0604020202020204" pitchFamily="34" charset="0"/>
            </a:endParaRPr>
          </a:p>
          <a:p>
            <a:endParaRPr lang="fr-CA"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 xmlns:a16="http://schemas.microsoft.com/office/drawing/2014/main" id="{F66B573A-3F31-3F0F-0B64-D1B4C3BB96F5}"/>
              </a:ext>
            </a:extLst>
          </p:cNvPr>
          <p:cNvSpPr>
            <a:spLocks noGrp="1"/>
          </p:cNvSpPr>
          <p:nvPr>
            <p:ph type="sldNum" sz="quarter" idx="12"/>
            <p:custDataLst>
              <p:tags r:id="rId4"/>
            </p:custDataLst>
          </p:nvPr>
        </p:nvSpPr>
        <p:spPr/>
        <p:txBody>
          <a:bodyPr/>
          <a:lstStyle/>
          <a:p>
            <a:fld id="{18D25734-BAAB-45B8-8828-031302FAFDE5}" type="slidenum">
              <a:rPr lang="fr-CA" smtClean="0"/>
              <a:t>38</a:t>
            </a:fld>
            <a:endParaRPr lang="fr-CA"/>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08" y="3344651"/>
            <a:ext cx="10254854" cy="109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18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Déjudiciarisation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66290" y="1739493"/>
            <a:ext cx="9111476" cy="4371453"/>
          </a:xfrm>
          <a:prstGeom prst="rect">
            <a:avLst/>
          </a:prstGeom>
          <a:noFill/>
        </p:spPr>
        <p:txBody>
          <a:bodyPr wrap="square">
            <a:spAutoFit/>
          </a:bodyPr>
          <a:lstStyle/>
          <a:p>
            <a:r>
              <a:rPr lang="fr-CA" sz="1800" b="1" dirty="0">
                <a:effectLst/>
                <a:latin typeface="Arial" panose="020B0604020202020204" pitchFamily="34" charset="0"/>
                <a:ea typeface="Times New Roman" panose="02020603050405020304" pitchFamily="18" charset="0"/>
                <a:cs typeface="Arial" panose="020B0604020202020204" pitchFamily="34" charset="0"/>
              </a:rPr>
              <a:t>Introduction de la médiation-arbitrage à l’article 11 de la convention collective</a:t>
            </a:r>
          </a:p>
          <a:p>
            <a:endParaRPr lang="fr-CA" sz="1800" b="1"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Times New Roman" panose="02020603050405020304" pitchFamily="18" charset="0"/>
                <a:cs typeface="Arial" panose="020B0604020202020204" pitchFamily="34" charset="0"/>
              </a:rPr>
              <a:t>Un processus volontaire;</a:t>
            </a:r>
          </a:p>
          <a:p>
            <a:pPr marL="285750" indent="-285750">
              <a:buFont typeface="Arial" panose="020B0604020202020204" pitchFamily="34" charset="0"/>
              <a:buChar char="•"/>
            </a:pPr>
            <a:endParaRPr lang="fr-CA"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Times New Roman" panose="02020603050405020304" pitchFamily="18" charset="0"/>
                <a:cs typeface="Arial" panose="020B0604020202020204" pitchFamily="34" charset="0"/>
              </a:rPr>
              <a:t>Liste des médiateurs-arbitres ou au choix des parties locales;</a:t>
            </a:r>
          </a:p>
          <a:p>
            <a:pPr marL="285750" indent="-285750">
              <a:buFont typeface="Arial" panose="020B0604020202020204" pitchFamily="34" charset="0"/>
              <a:buChar char="•"/>
            </a:pPr>
            <a:endParaRPr lang="fr-CA"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Times New Roman" panose="02020603050405020304" pitchFamily="18" charset="0"/>
                <a:cs typeface="Arial" panose="020B0604020202020204" pitchFamily="34" charset="0"/>
              </a:rPr>
              <a:t>S</a:t>
            </a:r>
            <a:r>
              <a:rPr lang="fr-CA" sz="1800" dirty="0">
                <a:effectLst/>
                <a:latin typeface="Arial" panose="020B0604020202020204" pitchFamily="34" charset="0"/>
                <a:ea typeface="Times New Roman" panose="02020603050405020304" pitchFamily="18" charset="0"/>
                <a:cs typeface="Arial" panose="020B0604020202020204" pitchFamily="34" charset="0"/>
              </a:rPr>
              <a:t>i la médiation-arbitrage ne permet pas de convenir d’une entente, les parties reconnaissent le médiateur-arbitre valablement saisi du ou des griefs et habile à en disposer au fond;</a:t>
            </a:r>
          </a:p>
          <a:p>
            <a:pPr marL="285750" indent="-285750">
              <a:buFont typeface="Arial" panose="020B0604020202020204" pitchFamily="34" charset="0"/>
              <a:buChar char="•"/>
            </a:pPr>
            <a:endParaRPr lang="fr-CA"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fr-CA" sz="1800" dirty="0">
                <a:effectLst/>
                <a:latin typeface="Arial" panose="020B0604020202020204" pitchFamily="34" charset="0"/>
                <a:ea typeface="Times New Roman" panose="02020603050405020304" pitchFamily="18" charset="0"/>
                <a:cs typeface="Arial" panose="020B0604020202020204" pitchFamily="34" charset="0"/>
              </a:rPr>
              <a:t>Les frais partagés à parts égales entre les parties.</a:t>
            </a:r>
          </a:p>
          <a:p>
            <a:endParaRPr lang="fr-CA" sz="3200" i="1" dirty="0"/>
          </a:p>
          <a:p>
            <a:pPr lvl="0">
              <a:lnSpc>
                <a:spcPct val="115000"/>
              </a:lnSpc>
              <a:spcAft>
                <a:spcPts val="800"/>
              </a:spcAft>
            </a:pPr>
            <a:endParaRPr lang="fr-CA" dirty="0">
              <a:latin typeface="Arial" panose="020B0604020202020204" pitchFamily="34" charset="0"/>
              <a:ea typeface="Calibri" panose="020F0502020204030204" pitchFamily="34" charset="0"/>
              <a:cs typeface="Times New Roman" panose="02020603050405020304" pitchFamily="18" charset="0"/>
            </a:endParaRPr>
          </a:p>
          <a:p>
            <a:pPr lvl="0">
              <a:lnSpc>
                <a:spcPct val="115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 xmlns:a16="http://schemas.microsoft.com/office/drawing/2014/main" id="{F66B573A-3F31-3F0F-0B64-D1B4C3BB96F5}"/>
              </a:ext>
            </a:extLst>
          </p:cNvPr>
          <p:cNvSpPr>
            <a:spLocks noGrp="1"/>
          </p:cNvSpPr>
          <p:nvPr>
            <p:ph type="sldNum" sz="quarter" idx="12"/>
            <p:custDataLst>
              <p:tags r:id="rId5"/>
            </p:custDataLst>
          </p:nvPr>
        </p:nvSpPr>
        <p:spPr/>
        <p:txBody>
          <a:bodyPr/>
          <a:lstStyle/>
          <a:p>
            <a:fld id="{18D25734-BAAB-45B8-8828-031302FAFDE5}" type="slidenum">
              <a:rPr lang="fr-CA" smtClean="0"/>
              <a:t>39</a:t>
            </a:fld>
            <a:endParaRPr lang="fr-CA"/>
          </a:p>
        </p:txBody>
      </p:sp>
    </p:spTree>
    <p:extLst>
      <p:ext uri="{BB962C8B-B14F-4D97-AF65-F5344CB8AC3E}">
        <p14:creationId xmlns:p14="http://schemas.microsoft.com/office/powerpoint/2010/main" val="1930948930"/>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8"/>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a:solidFill>
                  <a:srgbClr val="FFFFFF"/>
                </a:solidFill>
                <a:latin typeface="Calibri"/>
                <a:ea typeface="Calibri"/>
                <a:cs typeface="Calibri"/>
                <a:sym typeface="Calibri"/>
              </a:rPr>
              <a:t>DÉPÔT PATRONAL DU 31 MARS 2021</a:t>
            </a:r>
            <a:endParaRPr sz="1400" kern="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125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3600" b="1" kern="0" dirty="0" smtClean="0">
                <a:solidFill>
                  <a:schemeClr val="bg1"/>
                </a:solidFill>
                <a:cs typeface="Arial"/>
                <a:sym typeface="Arial"/>
              </a:rPr>
              <a:t>ADOPTION DE L’ORDRE DU JOUR    </a:t>
            </a:r>
            <a:endParaRPr sz="3600" b="1" kern="0" dirty="0">
              <a:solidFill>
                <a:schemeClr val="bg1"/>
              </a:solidFill>
              <a:cs typeface="Arial"/>
              <a:sym typeface="Arial"/>
            </a:endParaRPr>
          </a:p>
        </p:txBody>
      </p:sp>
      <p:sp>
        <p:nvSpPr>
          <p:cNvPr id="225" name="Google Shape;225;gd315f95f4d_0_0"/>
          <p:cNvSpPr txBox="1"/>
          <p:nvPr>
            <p:custDataLst>
              <p:tags r:id="rId5"/>
            </p:custDataLst>
          </p:nvPr>
        </p:nvSpPr>
        <p:spPr>
          <a:xfrm>
            <a:off x="220126" y="2347347"/>
            <a:ext cx="9625250" cy="1538853"/>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fr-FR" sz="2400" b="1" kern="0" dirty="0" smtClean="0">
                <a:solidFill>
                  <a:srgbClr val="000000"/>
                </a:solidFill>
                <a:cs typeface="Arial"/>
                <a:sym typeface="Arial"/>
              </a:rPr>
              <a:t>Il est proposé par Anna Lauzon appuyé par Annie Bertrand d’adopter l’ordre du jour tel que présenté.</a:t>
            </a:r>
            <a:endParaRPr lang="fr-FR" sz="2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4</a:t>
            </a:fld>
            <a:endParaRPr lang="fr-CA"/>
          </a:p>
        </p:txBody>
      </p:sp>
      <p:pic>
        <p:nvPicPr>
          <p:cNvPr id="10" name="Google Shape;224;gd315f95f4d_0_0"/>
          <p:cNvPicPr preferRelativeResize="0">
            <a:picLocks noChangeAspect="1"/>
          </p:cNvPicPr>
          <p:nvPr>
            <p:custDataLst>
              <p:tags r:id="rId7"/>
            </p:custDataLst>
          </p:nvPr>
        </p:nvPicPr>
        <p:blipFill>
          <a:blip r:embed="rId10">
            <a:alphaModFix/>
          </a:blip>
          <a:stretch>
            <a:fillRect/>
          </a:stretch>
        </p:blipFill>
        <p:spPr>
          <a:xfrm>
            <a:off x="8102279" y="0"/>
            <a:ext cx="1768175" cy="1269140"/>
          </a:xfrm>
          <a:prstGeom prst="rect">
            <a:avLst/>
          </a:prstGeom>
          <a:solidFill>
            <a:schemeClr val="bg1"/>
          </a:solidFill>
          <a:ln>
            <a:noFill/>
          </a:ln>
        </p:spPr>
      </p:pic>
    </p:spTree>
    <p:extLst>
      <p:ext uri="{BB962C8B-B14F-4D97-AF65-F5344CB8AC3E}">
        <p14:creationId xmlns:p14="http://schemas.microsoft.com/office/powerpoint/2010/main" val="2176921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367548" y="-1"/>
            <a:ext cx="10244057" cy="1083968"/>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t>Déjudiciarisation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059E8ABE-1D50-4F39-4538-13131D67DA1F}"/>
              </a:ext>
            </a:extLst>
          </p:cNvPr>
          <p:cNvSpPr txBox="1"/>
          <p:nvPr>
            <p:custDataLst>
              <p:tags r:id="rId4"/>
            </p:custDataLst>
          </p:nvPr>
        </p:nvSpPr>
        <p:spPr>
          <a:xfrm>
            <a:off x="495229" y="1083967"/>
            <a:ext cx="9258704" cy="4920834"/>
          </a:xfrm>
          <a:prstGeom prst="rect">
            <a:avLst/>
          </a:prstGeom>
          <a:noFill/>
        </p:spPr>
        <p:txBody>
          <a:bodyPr wrap="square">
            <a:spAutoFit/>
          </a:bodyPr>
          <a:lstStyle/>
          <a:p>
            <a:pPr lvl="0" algn="just">
              <a:lnSpc>
                <a:spcPct val="115000"/>
              </a:lnSpc>
              <a:spcAft>
                <a:spcPts val="800"/>
              </a:spcAft>
            </a:pPr>
            <a:endParaRPr lang="fr-CA" b="1" dirty="0">
              <a:effectLst/>
              <a:latin typeface="Arial" panose="020B0604020202020204" pitchFamily="34" charset="0"/>
              <a:ea typeface="Calibri" panose="020F0502020204030204" pitchFamily="34" charset="0"/>
              <a:cs typeface="Times New Roman" panose="02020603050405020304" pitchFamily="18" charset="0"/>
            </a:endParaRPr>
          </a:p>
          <a:p>
            <a:r>
              <a:rPr lang="fr-CA" sz="1800" b="1" dirty="0">
                <a:effectLst/>
                <a:latin typeface="Arial" panose="020B0604020202020204" pitchFamily="34" charset="0"/>
                <a:ea typeface="Times New Roman" panose="02020603050405020304" pitchFamily="18" charset="0"/>
                <a:cs typeface="Arial" panose="020B0604020202020204" pitchFamily="34" charset="0"/>
              </a:rPr>
              <a:t>Lettre d’entente relative à la déjudiciarisation des relations de travail</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Aft>
                <a:spcPts val="800"/>
              </a:spcAft>
            </a:pPr>
            <a:endParaRPr lang="fr-CA"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fr-CA" b="1" dirty="0">
                <a:effectLst/>
                <a:latin typeface="Arial" panose="020B0604020202020204" pitchFamily="34" charset="0"/>
                <a:ea typeface="Calibri" panose="020F0502020204030204" pitchFamily="34" charset="0"/>
                <a:cs typeface="Times New Roman" panose="02020603050405020304" pitchFamily="18" charset="0"/>
              </a:rPr>
              <a:t>Comité de travail local</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CA" dirty="0">
                <a:effectLst/>
                <a:latin typeface="Arial" panose="020B0604020202020204" pitchFamily="34" charset="0"/>
                <a:ea typeface="Times New Roman" panose="02020603050405020304" pitchFamily="18" charset="0"/>
                <a:cs typeface="Arial" panose="020B0604020202020204" pitchFamily="34" charset="0"/>
              </a:rPr>
              <a:t>Les parties nationales proposent aux parties locales de mettre sur pied un comité de travail afin d’entreprendre un processus intensif de règlement des litiges et des griefs découlant des dispositions nationales de la convention collective et des stipulations négociées et agrées à l’échelle locale en vigueur, antérieurs au (date d’entrée en vigueur des nouvelles dispositions nationales de la convention collective).</a:t>
            </a:r>
          </a:p>
          <a:p>
            <a:pPr algn="just">
              <a:lnSpc>
                <a:spcPct val="115000"/>
              </a:lnSpc>
            </a:pPr>
            <a:endParaRPr lang="fr-CA"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800"/>
              </a:spcAft>
            </a:pPr>
            <a:r>
              <a:rPr lang="fr-CA" b="1" dirty="0">
                <a:effectLst/>
                <a:latin typeface="Arial" panose="020B0604020202020204" pitchFamily="34" charset="0"/>
                <a:ea typeface="Calibri" panose="020F0502020204030204" pitchFamily="34" charset="0"/>
                <a:cs typeface="Times New Roman" panose="02020603050405020304" pitchFamily="18" charset="0"/>
              </a:rPr>
              <a:t>Médiation-arbitrage</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CA" dirty="0">
                <a:effectLst/>
                <a:latin typeface="Arial" panose="020B0604020202020204" pitchFamily="34" charset="0"/>
                <a:ea typeface="Times New Roman" panose="02020603050405020304" pitchFamily="18" charset="0"/>
                <a:cs typeface="Arial" panose="020B0604020202020204" pitchFamily="34" charset="0"/>
              </a:rPr>
              <a:t>Les parties nationales invitent les parties locales à utiliser la procédure de médiation-arbitrage prévue à l’article 11 des dispositions nationales de la convention collective ou tout autre mode de règlement alternatif des litiges. </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 xmlns:a16="http://schemas.microsoft.com/office/drawing/2014/main" id="{581FBA7E-E725-B7B2-1F85-6AD6ECC43493}"/>
              </a:ext>
            </a:extLst>
          </p:cNvPr>
          <p:cNvSpPr>
            <a:spLocks noGrp="1"/>
          </p:cNvSpPr>
          <p:nvPr>
            <p:ph type="sldNum" sz="quarter" idx="12"/>
            <p:custDataLst>
              <p:tags r:id="rId5"/>
            </p:custDataLst>
          </p:nvPr>
        </p:nvSpPr>
        <p:spPr/>
        <p:txBody>
          <a:bodyPr/>
          <a:lstStyle/>
          <a:p>
            <a:fld id="{18D25734-BAAB-45B8-8828-031302FAFDE5}" type="slidenum">
              <a:rPr lang="fr-CA" smtClean="0"/>
              <a:t>40</a:t>
            </a:fld>
            <a:endParaRPr lang="fr-CA"/>
          </a:p>
        </p:txBody>
      </p:sp>
    </p:spTree>
    <p:extLst>
      <p:ext uri="{BB962C8B-B14F-4D97-AF65-F5344CB8AC3E}">
        <p14:creationId xmlns:p14="http://schemas.microsoft.com/office/powerpoint/2010/main" val="2305247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367548" y="-1"/>
            <a:ext cx="10244057" cy="1083968"/>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t>Déjudiciarisation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059E8ABE-1D50-4F39-4538-13131D67DA1F}"/>
              </a:ext>
            </a:extLst>
          </p:cNvPr>
          <p:cNvSpPr txBox="1"/>
          <p:nvPr>
            <p:custDataLst>
              <p:tags r:id="rId4"/>
            </p:custDataLst>
          </p:nvPr>
        </p:nvSpPr>
        <p:spPr>
          <a:xfrm>
            <a:off x="486558" y="1330179"/>
            <a:ext cx="9258704" cy="3702039"/>
          </a:xfrm>
          <a:prstGeom prst="rect">
            <a:avLst/>
          </a:prstGeom>
          <a:noFill/>
        </p:spPr>
        <p:txBody>
          <a:bodyPr wrap="square">
            <a:spAutoFit/>
          </a:bodyPr>
          <a:lstStyle/>
          <a:p>
            <a:pPr lvl="0" algn="just">
              <a:lnSpc>
                <a:spcPct val="115000"/>
              </a:lnSpc>
              <a:spcAft>
                <a:spcPts val="800"/>
              </a:spcAft>
            </a:pPr>
            <a:r>
              <a:rPr lang="fr-CA" i="1" dirty="0">
                <a:latin typeface="Arial" panose="020B0604020202020204" pitchFamily="34" charset="0"/>
                <a:ea typeface="Calibri" panose="020F0502020204030204" pitchFamily="34" charset="0"/>
                <a:cs typeface="Times New Roman" panose="02020603050405020304" pitchFamily="18" charset="0"/>
              </a:rPr>
              <a:t>(suite)</a:t>
            </a:r>
          </a:p>
          <a:p>
            <a:pPr lvl="0" algn="just">
              <a:lnSpc>
                <a:spcPct val="115000"/>
              </a:lnSpc>
              <a:spcAft>
                <a:spcPts val="800"/>
              </a:spcAft>
            </a:pPr>
            <a:endParaRPr lang="fr-CA" i="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fr-CA" b="1" dirty="0">
                <a:effectLst/>
                <a:latin typeface="Arial" panose="020B0604020202020204" pitchFamily="34" charset="0"/>
                <a:ea typeface="Calibri" panose="020F0502020204030204" pitchFamily="34" charset="0"/>
                <a:cs typeface="Times New Roman" panose="02020603050405020304" pitchFamily="18" charset="0"/>
              </a:rPr>
              <a:t>Suivi national</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CA" dirty="0">
                <a:effectLst/>
                <a:latin typeface="Arial" panose="020B0604020202020204" pitchFamily="34" charset="0"/>
                <a:ea typeface="Times New Roman" panose="02020603050405020304" pitchFamily="18" charset="0"/>
                <a:cs typeface="Arial" panose="020B0604020202020204" pitchFamily="34" charset="0"/>
              </a:rPr>
              <a:t>Les parties nationales conviennent de soumettre les travaux suivants au comité national permanent de négociation :</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marL="450215">
              <a:lnSpc>
                <a:spcPct val="115000"/>
              </a:lnSpc>
            </a:pPr>
            <a:r>
              <a:rPr lang="fr-CA" dirty="0">
                <a:effectLst/>
                <a:latin typeface="Arial" panose="020B0604020202020204" pitchFamily="34" charset="0"/>
                <a:ea typeface="Times New Roman" panose="02020603050405020304" pitchFamily="18" charset="0"/>
                <a:cs typeface="Arial" panose="020B0604020202020204" pitchFamily="34" charset="0"/>
              </a:rPr>
              <a:t> </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just">
              <a:lnSpc>
                <a:spcPct val="107000"/>
              </a:lnSpc>
              <a:spcAft>
                <a:spcPts val="800"/>
              </a:spcAft>
              <a:buFont typeface="+mj-lt"/>
              <a:buAutoNum type="alphaLcPeriod"/>
            </a:pPr>
            <a:r>
              <a:rPr lang="fr-CA" dirty="0">
                <a:effectLst/>
                <a:latin typeface="Arial" panose="020B0604020202020204" pitchFamily="34" charset="0"/>
                <a:ea typeface="Times New Roman" panose="02020603050405020304" pitchFamily="18" charset="0"/>
                <a:cs typeface="Arial" panose="020B0604020202020204" pitchFamily="34" charset="0"/>
              </a:rPr>
              <a:t>Analyser les effets des nouvelles dispositions nationales de la convention collective en matière de déjudiciarisation;</a:t>
            </a:r>
          </a:p>
          <a:p>
            <a:pPr marL="800100" lvl="1" indent="-342900" algn="just">
              <a:lnSpc>
                <a:spcPct val="107000"/>
              </a:lnSpc>
              <a:spcAft>
                <a:spcPts val="800"/>
              </a:spcAft>
              <a:buFont typeface="+mj-lt"/>
              <a:buAutoNum type="alphaLcPeriod"/>
            </a:pPr>
            <a:r>
              <a:rPr lang="fr-CA" dirty="0">
                <a:effectLst/>
                <a:latin typeface="Arial" panose="020B0604020202020204" pitchFamily="34" charset="0"/>
                <a:ea typeface="Times New Roman" panose="02020603050405020304" pitchFamily="18" charset="0"/>
                <a:cs typeface="Arial" panose="020B0604020202020204" pitchFamily="34" charset="0"/>
              </a:rPr>
              <a:t>Convenir des indicateurs;</a:t>
            </a:r>
          </a:p>
          <a:p>
            <a:pPr marL="800100" lvl="1" indent="-342900" algn="just">
              <a:lnSpc>
                <a:spcPct val="107000"/>
              </a:lnSpc>
              <a:spcAft>
                <a:spcPts val="800"/>
              </a:spcAft>
              <a:buFont typeface="+mj-lt"/>
              <a:buAutoNum type="alphaLcPeriod"/>
            </a:pPr>
            <a:r>
              <a:rPr lang="fr-CA" dirty="0">
                <a:effectLst/>
                <a:latin typeface="Arial" panose="020B0604020202020204" pitchFamily="34" charset="0"/>
                <a:ea typeface="Times New Roman" panose="02020603050405020304" pitchFamily="18" charset="0"/>
                <a:cs typeface="Arial" panose="020B0604020202020204" pitchFamily="34" charset="0"/>
              </a:rPr>
              <a:t>Produire des recommandations aux parties nationales négociantes.</a:t>
            </a:r>
            <a:endParaRPr lang="fr-CA" dirty="0"/>
          </a:p>
        </p:txBody>
      </p:sp>
      <p:sp>
        <p:nvSpPr>
          <p:cNvPr id="4" name="Espace réservé du numéro de diapositive 3">
            <a:extLst>
              <a:ext uri="{FF2B5EF4-FFF2-40B4-BE49-F238E27FC236}">
                <a16:creationId xmlns="" xmlns:a16="http://schemas.microsoft.com/office/drawing/2014/main" id="{B1629068-EE03-70C9-FF95-E6FCC6A7B473}"/>
              </a:ext>
            </a:extLst>
          </p:cNvPr>
          <p:cNvSpPr>
            <a:spLocks noGrp="1"/>
          </p:cNvSpPr>
          <p:nvPr>
            <p:ph type="sldNum" sz="quarter" idx="12"/>
            <p:custDataLst>
              <p:tags r:id="rId5"/>
            </p:custDataLst>
          </p:nvPr>
        </p:nvSpPr>
        <p:spPr/>
        <p:txBody>
          <a:bodyPr/>
          <a:lstStyle/>
          <a:p>
            <a:fld id="{18D25734-BAAB-45B8-8828-031302FAFDE5}" type="slidenum">
              <a:rPr lang="fr-CA" smtClean="0"/>
              <a:t>41</a:t>
            </a:fld>
            <a:endParaRPr lang="fr-CA"/>
          </a:p>
        </p:txBody>
      </p:sp>
    </p:spTree>
    <p:extLst>
      <p:ext uri="{BB962C8B-B14F-4D97-AF65-F5344CB8AC3E}">
        <p14:creationId xmlns:p14="http://schemas.microsoft.com/office/powerpoint/2010/main" val="1084384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8"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367548" y="-1"/>
            <a:ext cx="10244057" cy="1083968"/>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t>Déjudiciarisation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059E8ABE-1D50-4F39-4538-13131D67DA1F}"/>
              </a:ext>
            </a:extLst>
          </p:cNvPr>
          <p:cNvSpPr txBox="1"/>
          <p:nvPr>
            <p:custDataLst>
              <p:tags r:id="rId4"/>
            </p:custDataLst>
          </p:nvPr>
        </p:nvSpPr>
        <p:spPr>
          <a:xfrm>
            <a:off x="399848" y="1373838"/>
            <a:ext cx="9258704" cy="4867110"/>
          </a:xfrm>
          <a:prstGeom prst="rect">
            <a:avLst/>
          </a:prstGeom>
          <a:noFill/>
        </p:spPr>
        <p:txBody>
          <a:bodyPr wrap="square">
            <a:spAutoFit/>
          </a:bodyPr>
          <a:lstStyle/>
          <a:p>
            <a:r>
              <a:rPr lang="fr-CA" b="1" dirty="0">
                <a:effectLst/>
                <a:latin typeface="Arial" panose="020B0604020202020204" pitchFamily="34" charset="0"/>
                <a:ea typeface="Times New Roman" panose="02020603050405020304" pitchFamily="18" charset="0"/>
                <a:cs typeface="Arial" panose="020B0604020202020204" pitchFamily="34" charset="0"/>
              </a:rPr>
              <a:t>Lettre d’entente relative au nouveau système d’information des ressources humaines du RSSS</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pPr>
            <a:endParaRPr lang="fr-CA"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fr-CA" dirty="0">
                <a:effectLst/>
                <a:latin typeface="Arial" panose="020B0604020202020204" pitchFamily="34" charset="0"/>
                <a:ea typeface="Calibri" panose="020F0502020204030204" pitchFamily="34" charset="0"/>
                <a:cs typeface="Times New Roman" panose="02020603050405020304" pitchFamily="18" charset="0"/>
              </a:rPr>
              <a:t>Qu’il est déjà prévu une période transitoire pour permettre de faire l’acquisition et l’implantation d’un système d’information des ressources humaines;</a:t>
            </a:r>
          </a:p>
          <a:p>
            <a:pPr marL="342900" lvl="0" indent="-342900" algn="just">
              <a:lnSpc>
                <a:spcPct val="115000"/>
              </a:lnSpc>
              <a:buFont typeface="+mj-lt"/>
              <a:buAutoNum type="alphaLcParenR"/>
            </a:pPr>
            <a:r>
              <a:rPr lang="fr-CA" dirty="0">
                <a:effectLst/>
                <a:latin typeface="Arial" panose="020B0604020202020204" pitchFamily="34" charset="0"/>
                <a:ea typeface="Calibri" panose="020F0502020204030204" pitchFamily="34" charset="0"/>
                <a:cs typeface="Times New Roman" panose="02020603050405020304" pitchFamily="18" charset="0"/>
              </a:rPr>
              <a:t>Pendant cette période, le CPNSSS informe la FSSS-CSN de l’évolution des étapes du projet d’acquisition et d’implantation dudit système d’information;</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lphaLcParenR"/>
            </a:pPr>
            <a:r>
              <a:rPr lang="fr-CA" dirty="0">
                <a:effectLst/>
                <a:latin typeface="Arial" panose="020B0604020202020204" pitchFamily="34" charset="0"/>
                <a:ea typeface="Calibri" panose="020F0502020204030204" pitchFamily="34" charset="0"/>
                <a:cs typeface="Times New Roman" panose="02020603050405020304" pitchFamily="18" charset="0"/>
              </a:rPr>
              <a:t>Pendant cette période, pour les syndicats locaux n’ayant actuellement aucun accès au système d’information des ressources humaines de leur employeur, les parties nationales recommandent aux établissements, si la technologie ou le système d’information le permet, de faciliter l’accès à la partie syndicale au module horaire, et ce, sans frais pour l’Employeur, sous réserve des obligations imposées à l’Employeur découlant de la Loi modernisant des dispositions législatives en matière de protection des renseignements personnels.</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 xmlns:a16="http://schemas.microsoft.com/office/drawing/2014/main" id="{7F2710BA-E211-9B6D-D59E-86DE24F4120E}"/>
              </a:ext>
            </a:extLst>
          </p:cNvPr>
          <p:cNvSpPr>
            <a:spLocks noGrp="1"/>
          </p:cNvSpPr>
          <p:nvPr>
            <p:ph type="sldNum" sz="quarter" idx="12"/>
            <p:custDataLst>
              <p:tags r:id="rId5"/>
            </p:custDataLst>
          </p:nvPr>
        </p:nvSpPr>
        <p:spPr/>
        <p:txBody>
          <a:bodyPr/>
          <a:lstStyle/>
          <a:p>
            <a:fld id="{18D25734-BAAB-45B8-8828-031302FAFDE5}" type="slidenum">
              <a:rPr lang="fr-CA" smtClean="0"/>
              <a:t>42</a:t>
            </a:fld>
            <a:endParaRPr lang="fr-CA"/>
          </a:p>
        </p:txBody>
      </p:sp>
    </p:spTree>
    <p:extLst>
      <p:ext uri="{BB962C8B-B14F-4D97-AF65-F5344CB8AC3E}">
        <p14:creationId xmlns:p14="http://schemas.microsoft.com/office/powerpoint/2010/main" val="97343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Déjudiciarisation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966178" y="1149379"/>
            <a:ext cx="8916201" cy="5460674"/>
          </a:xfrm>
          <a:prstGeom prst="rect">
            <a:avLst/>
          </a:prstGeom>
          <a:noFill/>
        </p:spPr>
        <p:txBody>
          <a:bodyPr wrap="square">
            <a:spAutoFit/>
          </a:bodyPr>
          <a:lstStyle/>
          <a:p>
            <a:pPr lvl="0" algn="just">
              <a:lnSpc>
                <a:spcPct val="115000"/>
              </a:lnSpc>
              <a:spcAft>
                <a:spcPts val="800"/>
              </a:spcAft>
            </a:pPr>
            <a:r>
              <a:rPr lang="fr-CA" b="1" dirty="0">
                <a:effectLst/>
                <a:latin typeface="Arial" panose="020B0604020202020204" pitchFamily="34" charset="0"/>
                <a:ea typeface="Times New Roman" panose="02020603050405020304" pitchFamily="18" charset="0"/>
                <a:cs typeface="Times New Roman" panose="02020603050405020304" pitchFamily="18" charset="0"/>
              </a:rPr>
              <a:t>Informations transmises aux syndicats</a:t>
            </a:r>
            <a:endParaRPr lang="fr-CA"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800"/>
              </a:spcAft>
              <a:buFont typeface="Arial" panose="020B0604020202020204" pitchFamily="34" charset="0"/>
              <a:buChar char="•"/>
            </a:pPr>
            <a:r>
              <a:rPr lang="fr-CA" dirty="0">
                <a:effectLst/>
                <a:latin typeface="Arial" panose="020B0604020202020204" pitchFamily="34" charset="0"/>
                <a:ea typeface="Calibri" panose="020F0502020204030204" pitchFamily="34" charset="0"/>
                <a:cs typeface="Times New Roman" panose="02020603050405020304" pitchFamily="18" charset="0"/>
              </a:rPr>
              <a:t>Modifier le paragraphe 6.07 de la façon suivante :</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fr-CA" dirty="0">
                <a:effectLst/>
                <a:latin typeface="Arial" panose="020B0604020202020204" pitchFamily="34" charset="0"/>
                <a:ea typeface="Times New Roman" panose="02020603050405020304" pitchFamily="18" charset="0"/>
                <a:cs typeface="Arial" panose="020B0604020202020204" pitchFamily="34" charset="0"/>
              </a:rPr>
              <a:t>« 6.07 L’employeur fournit au syndicat une (1) fois par mois, en double exemplaire, une liste des nouvelles personnes salariées, en indiquant les renseignements suivants : date d’embauchage, adresse, </a:t>
            </a:r>
            <a:r>
              <a:rPr lang="fr-CA" b="1" dirty="0">
                <a:effectLst/>
                <a:latin typeface="Arial" panose="020B0604020202020204" pitchFamily="34" charset="0"/>
                <a:ea typeface="Times New Roman" panose="02020603050405020304" pitchFamily="18" charset="0"/>
                <a:cs typeface="Arial" panose="020B0604020202020204" pitchFamily="34" charset="0"/>
              </a:rPr>
              <a:t>adresse de courrier électronique</a:t>
            </a:r>
            <a:r>
              <a:rPr lang="fr-CA" dirty="0">
                <a:effectLst/>
                <a:latin typeface="Arial" panose="020B0604020202020204" pitchFamily="34" charset="0"/>
                <a:ea typeface="Times New Roman" panose="02020603050405020304" pitchFamily="18" charset="0"/>
                <a:cs typeface="Arial" panose="020B0604020202020204" pitchFamily="34" charset="0"/>
              </a:rPr>
              <a:t>, </a:t>
            </a:r>
            <a:r>
              <a:rPr lang="fr-CA" b="1" dirty="0">
                <a:effectLst/>
                <a:latin typeface="Arial" panose="020B0604020202020204" pitchFamily="34" charset="0"/>
                <a:ea typeface="Times New Roman" panose="02020603050405020304" pitchFamily="18" charset="0"/>
                <a:cs typeface="Arial" panose="020B0604020202020204" pitchFamily="34" charset="0"/>
              </a:rPr>
              <a:t>lorsque cette information est disponible</a:t>
            </a:r>
            <a:r>
              <a:rPr lang="fr-CA" dirty="0">
                <a:effectLst/>
                <a:latin typeface="Arial" panose="020B0604020202020204" pitchFamily="34" charset="0"/>
                <a:ea typeface="Times New Roman" panose="02020603050405020304" pitchFamily="18" charset="0"/>
                <a:cs typeface="Arial" panose="020B0604020202020204" pitchFamily="34" charset="0"/>
              </a:rPr>
              <a:t>, titre d’emploi, service, salaire, numéro d’employé, </a:t>
            </a:r>
            <a:r>
              <a:rPr lang="fr-CA" strike="sngStrike" dirty="0">
                <a:effectLst/>
                <a:latin typeface="Arial" panose="020B0604020202020204" pitchFamily="34" charset="0"/>
                <a:ea typeface="Times New Roman" panose="02020603050405020304" pitchFamily="18" charset="0"/>
                <a:cs typeface="Arial" panose="020B0604020202020204" pitchFamily="34" charset="0"/>
              </a:rPr>
              <a:t>numéro d’assurance sociale</a:t>
            </a:r>
            <a:r>
              <a:rPr lang="fr-CA" dirty="0">
                <a:effectLst/>
                <a:latin typeface="Arial" panose="020B0604020202020204" pitchFamily="34" charset="0"/>
                <a:ea typeface="Times New Roman" panose="02020603050405020304" pitchFamily="18" charset="0"/>
                <a:cs typeface="Arial" panose="020B0604020202020204" pitchFamily="34" charset="0"/>
              </a:rPr>
              <a:t>, statut ainsi qu’une liste indiquant la date des départs. La liste des départs doit inclure le service où travaillait la personne salariée.</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fr-CA"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r>
              <a:rPr lang="fr-CA" b="1" dirty="0">
                <a:effectLst/>
                <a:latin typeface="Arial" panose="020B0604020202020204" pitchFamily="34" charset="0"/>
                <a:ea typeface="Times New Roman" panose="02020603050405020304" pitchFamily="18" charset="0"/>
                <a:cs typeface="Times New Roman" panose="02020603050405020304" pitchFamily="18" charset="0"/>
              </a:rPr>
              <a:t>Élargissement des griefs à être traités par le biais de la conférence préparatoire</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a:lnSpc>
                <a:spcPct val="115000"/>
              </a:lnSpc>
              <a:spcAft>
                <a:spcPts val="800"/>
              </a:spcAft>
              <a:buFont typeface="Arial" panose="020B0604020202020204" pitchFamily="34" charset="0"/>
              <a:buChar char="•"/>
            </a:pPr>
            <a:r>
              <a:rPr lang="fr-CA" dirty="0">
                <a:effectLst/>
                <a:latin typeface="Arial" panose="020B0604020202020204" pitchFamily="34" charset="0"/>
                <a:ea typeface="Calibri" panose="020F0502020204030204" pitchFamily="34" charset="0"/>
                <a:cs typeface="Times New Roman" panose="02020603050405020304" pitchFamily="18" charset="0"/>
              </a:rPr>
              <a:t>Modifier le paragraphe 11.16 des dispositions nationales de la convention collective portant sur la conférence préparatoire afin que l’ensemble des griefs soient visés par celle-ci.</a:t>
            </a:r>
          </a:p>
          <a:p>
            <a:pPr marL="538163"/>
            <a:endParaRPr lang="fr-CA" dirty="0"/>
          </a:p>
        </p:txBody>
      </p:sp>
      <p:sp>
        <p:nvSpPr>
          <p:cNvPr id="4" name="Espace réservé du numéro de diapositive 3">
            <a:extLst>
              <a:ext uri="{FF2B5EF4-FFF2-40B4-BE49-F238E27FC236}">
                <a16:creationId xmlns="" xmlns:a16="http://schemas.microsoft.com/office/drawing/2014/main" id="{6587119D-3711-1F49-A835-C1B704F7DFC3}"/>
              </a:ext>
            </a:extLst>
          </p:cNvPr>
          <p:cNvSpPr>
            <a:spLocks noGrp="1"/>
          </p:cNvSpPr>
          <p:nvPr>
            <p:ph type="sldNum" sz="quarter" idx="12"/>
            <p:custDataLst>
              <p:tags r:id="rId5"/>
            </p:custDataLst>
          </p:nvPr>
        </p:nvSpPr>
        <p:spPr/>
        <p:txBody>
          <a:bodyPr/>
          <a:lstStyle/>
          <a:p>
            <a:fld id="{18D25734-BAAB-45B8-8828-031302FAFDE5}" type="slidenum">
              <a:rPr lang="fr-CA" smtClean="0"/>
              <a:t>43</a:t>
            </a:fld>
            <a:endParaRPr lang="fr-CA"/>
          </a:p>
        </p:txBody>
      </p:sp>
    </p:spTree>
    <p:extLst>
      <p:ext uri="{BB962C8B-B14F-4D97-AF65-F5344CB8AC3E}">
        <p14:creationId xmlns:p14="http://schemas.microsoft.com/office/powerpoint/2010/main" val="1633376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Déjudiciarisation</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51878" y="1109971"/>
            <a:ext cx="8916201" cy="3609321"/>
          </a:xfrm>
          <a:prstGeom prst="rect">
            <a:avLst/>
          </a:prstGeom>
          <a:noFill/>
        </p:spPr>
        <p:txBody>
          <a:bodyPr wrap="square">
            <a:spAutoFit/>
          </a:bodyPr>
          <a:lstStyle/>
          <a:p>
            <a:pPr algn="just">
              <a:spcAft>
                <a:spcPts val="1100"/>
              </a:spcAft>
            </a:pPr>
            <a:endParaRPr lang="fr-CA"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effectLst/>
                <a:latin typeface="Arial" panose="020B0604020202020204" pitchFamily="34" charset="0"/>
                <a:ea typeface="Times New Roman" panose="02020603050405020304" pitchFamily="18" charset="0"/>
                <a:cs typeface="Arial" panose="020B0604020202020204" pitchFamily="34" charset="0"/>
              </a:rPr>
              <a:t>Harmonisation du délai pour déposer toute plainte de harcèlement psychologique avec la </a:t>
            </a:r>
            <a:r>
              <a:rPr lang="fr-CA" b="1" i="1" dirty="0">
                <a:effectLst/>
                <a:latin typeface="Arial" panose="020B0604020202020204" pitchFamily="34" charset="0"/>
                <a:ea typeface="Times New Roman" panose="02020603050405020304" pitchFamily="18" charset="0"/>
                <a:cs typeface="Arial" panose="020B0604020202020204" pitchFamily="34" charset="0"/>
              </a:rPr>
              <a:t>Loi sur les normes du travail</a:t>
            </a:r>
            <a:r>
              <a:rPr lang="fr-CA" b="1" dirty="0">
                <a:effectLst/>
                <a:latin typeface="Arial" panose="020B0604020202020204" pitchFamily="34" charset="0"/>
                <a:ea typeface="Times New Roman" panose="02020603050405020304" pitchFamily="18" charset="0"/>
                <a:cs typeface="Arial" panose="020B0604020202020204" pitchFamily="34" charset="0"/>
              </a:rPr>
              <a:t> </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07000"/>
              </a:lnSpc>
              <a:spcAft>
                <a:spcPts val="1100"/>
              </a:spcAft>
            </a:pPr>
            <a:r>
              <a:rPr lang="fr-CA" dirty="0">
                <a:effectLst/>
                <a:latin typeface="Arial" panose="020B0604020202020204" pitchFamily="34" charset="0"/>
                <a:ea typeface="Calibri" panose="020F0502020204030204" pitchFamily="34" charset="0"/>
                <a:cs typeface="Times New Roman" panose="02020603050405020304" pitchFamily="18" charset="0"/>
              </a:rPr>
              <a:t>Modifier le délai de 90 jours prévu aux paragraphes 3.09 et 10.01 de la convention collective pour un délai de deux (2) ans.</a:t>
            </a:r>
          </a:p>
          <a:p>
            <a:pPr lvl="0" algn="just">
              <a:lnSpc>
                <a:spcPct val="107000"/>
              </a:lnSpc>
              <a:spcAft>
                <a:spcPts val="1100"/>
              </a:spcAft>
            </a:pP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b="1" dirty="0">
                <a:effectLst/>
                <a:latin typeface="Arial" panose="020B0604020202020204" pitchFamily="34" charset="0"/>
                <a:ea typeface="Times New Roman" panose="02020603050405020304" pitchFamily="18" charset="0"/>
                <a:cs typeface="Arial" panose="020B0604020202020204" pitchFamily="34" charset="0"/>
              </a:rPr>
              <a:t>Comité de travail national sur les litiges et griefs de la crise sanitaire</a:t>
            </a:r>
            <a:endParaRPr lang="fr-CA" b="1"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fr-CA" dirty="0">
                <a:effectLst/>
                <a:latin typeface="Arial" panose="020B0604020202020204" pitchFamily="34" charset="0"/>
                <a:ea typeface="Calibri" panose="020F0502020204030204" pitchFamily="34" charset="0"/>
                <a:cs typeface="Times New Roman" panose="02020603050405020304" pitchFamily="18" charset="0"/>
              </a:rPr>
              <a:t>Créer un comité de travail national portant sur le règlement des litiges et des griefs relatifs à la crise sanitaire par les parties nationales.</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marL="538163"/>
            <a:endParaRPr lang="fr-CA" dirty="0"/>
          </a:p>
        </p:txBody>
      </p:sp>
      <p:sp>
        <p:nvSpPr>
          <p:cNvPr id="4" name="Espace réservé du numéro de diapositive 3">
            <a:extLst>
              <a:ext uri="{FF2B5EF4-FFF2-40B4-BE49-F238E27FC236}">
                <a16:creationId xmlns="" xmlns:a16="http://schemas.microsoft.com/office/drawing/2014/main" id="{6587119D-3711-1F49-A835-C1B704F7DFC3}"/>
              </a:ext>
            </a:extLst>
          </p:cNvPr>
          <p:cNvSpPr>
            <a:spLocks noGrp="1"/>
          </p:cNvSpPr>
          <p:nvPr>
            <p:ph type="sldNum" sz="quarter" idx="12"/>
            <p:custDataLst>
              <p:tags r:id="rId5"/>
            </p:custDataLst>
          </p:nvPr>
        </p:nvSpPr>
        <p:spPr/>
        <p:txBody>
          <a:bodyPr/>
          <a:lstStyle/>
          <a:p>
            <a:fld id="{18D25734-BAAB-45B8-8828-031302FAFDE5}" type="slidenum">
              <a:rPr lang="fr-CA" smtClean="0"/>
              <a:t>44</a:t>
            </a:fld>
            <a:endParaRPr lang="fr-CA" dirty="0"/>
          </a:p>
        </p:txBody>
      </p:sp>
    </p:spTree>
    <p:extLst>
      <p:ext uri="{BB962C8B-B14F-4D97-AF65-F5344CB8AC3E}">
        <p14:creationId xmlns:p14="http://schemas.microsoft.com/office/powerpoint/2010/main" val="3241200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45</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354884"/>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6"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85657" y="3425124"/>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numéro de diapositive 3">
            <a:extLst>
              <a:ext uri="{FF2B5EF4-FFF2-40B4-BE49-F238E27FC236}">
                <a16:creationId xmlns="" xmlns:a16="http://schemas.microsoft.com/office/drawing/2014/main" id="{0090C044-ED90-3272-6A3B-2F184400F97E}"/>
              </a:ext>
            </a:extLst>
          </p:cNvPr>
          <p:cNvSpPr>
            <a:spLocks noGrp="1"/>
          </p:cNvSpPr>
          <p:nvPr>
            <p:ph type="sldNum" sz="quarter" idx="12"/>
            <p:custDataLst>
              <p:tags r:id="rId4"/>
            </p:custDataLst>
          </p:nvPr>
        </p:nvSpPr>
        <p:spPr/>
        <p:txBody>
          <a:bodyPr/>
          <a:lstStyle/>
          <a:p>
            <a:fld id="{18D25734-BAAB-45B8-8828-031302FAFDE5}" type="slidenum">
              <a:rPr lang="fr-CA" smtClean="0"/>
              <a:t>46</a:t>
            </a:fld>
            <a:endParaRPr lang="fr-CA"/>
          </a:p>
        </p:txBody>
      </p:sp>
    </p:spTree>
    <p:extLst>
      <p:ext uri="{BB962C8B-B14F-4D97-AF65-F5344CB8AC3E}">
        <p14:creationId xmlns:p14="http://schemas.microsoft.com/office/powerpoint/2010/main" val="202489730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7"/>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201117"/>
            <a:ext cx="8842274" cy="5632311"/>
          </a:xfrm>
          <a:prstGeom prst="rect">
            <a:avLst/>
          </a:prstGeom>
          <a:noFill/>
        </p:spPr>
        <p:txBody>
          <a:bodyPr wrap="square">
            <a:spAutoFit/>
          </a:bodyPr>
          <a:lstStyle/>
          <a:p>
            <a:r>
              <a:rPr lang="fr-CA" sz="1700" b="1" dirty="0">
                <a:effectLst/>
                <a:latin typeface="Arial" panose="020B0604020202020204" pitchFamily="34" charset="0"/>
                <a:ea typeface="Arial" panose="020B0604020202020204" pitchFamily="34" charset="0"/>
                <a:cs typeface="Arial" panose="020B0604020202020204" pitchFamily="34" charset="0"/>
              </a:rPr>
              <a:t>Introduction d’une lettre d’entente sur l’autogestion des horaires de travail</a:t>
            </a:r>
          </a:p>
          <a:p>
            <a:endParaRPr lang="fr-CA" sz="900" b="1" kern="100" dirty="0">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CA" sz="1700" kern="100" dirty="0">
                <a:effectLst/>
                <a:latin typeface="Arial" panose="020B0604020202020204" pitchFamily="34" charset="0"/>
                <a:ea typeface="Times New Roman" panose="02020603050405020304" pitchFamily="18" charset="0"/>
                <a:cs typeface="Arial" panose="020B0604020202020204" pitchFamily="34" charset="0"/>
              </a:rPr>
              <a:t>L’objectif de la présente lettre d’entente est de favoriser l’engagement des personnes</a:t>
            </a:r>
            <a:r>
              <a:rPr lang="fr-CA" sz="17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CA" sz="1700" kern="100" dirty="0">
                <a:effectLst/>
                <a:latin typeface="Arial" panose="020B0604020202020204" pitchFamily="34" charset="0"/>
                <a:ea typeface="Times New Roman" panose="02020603050405020304" pitchFamily="18" charset="0"/>
                <a:cs typeface="Arial" panose="020B0604020202020204" pitchFamily="34" charset="0"/>
              </a:rPr>
              <a:t>salariées dans la confection et la gestion de leur horaire, afin d’améliorer la prévisibilité et la stabilité de celui-ci, la continuité des soins et services, tout en améliorant leur conciliation famille-travail-études.</a:t>
            </a:r>
          </a:p>
          <a:p>
            <a:endParaRPr lang="fr-CA" sz="600" kern="1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fr-CA" sz="1700" dirty="0">
                <a:effectLst/>
                <a:latin typeface="Arial" panose="020B0604020202020204" pitchFamily="34" charset="0"/>
                <a:ea typeface="Times New Roman" panose="02020603050405020304" pitchFamily="18" charset="0"/>
                <a:cs typeface="Arial" panose="020B0604020202020204" pitchFamily="34" charset="0"/>
              </a:rPr>
              <a:t>Il s’agit d’un mode volontaire de gestion partagée des horaires, agile et proactif, impliquant la participation et la responsabilisation des</a:t>
            </a:r>
            <a:r>
              <a:rPr lang="fr-CA" sz="17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CA" sz="1700" dirty="0">
                <a:effectLst/>
                <a:latin typeface="Arial" panose="020B0604020202020204" pitchFamily="34" charset="0"/>
                <a:ea typeface="Times New Roman" panose="02020603050405020304" pitchFamily="18" charset="0"/>
                <a:cs typeface="Arial" panose="020B0604020202020204" pitchFamily="34" charset="0"/>
              </a:rPr>
              <a:t>personnes salariées dans la planification de leurs horaires de travail.</a:t>
            </a:r>
          </a:p>
          <a:p>
            <a:endParaRPr lang="fr-CA" sz="6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fr-CA" sz="1600" dirty="0">
                <a:latin typeface="Arial" panose="020B0604020202020204" pitchFamily="34" charset="0"/>
                <a:ea typeface="Times New Roman" panose="02020603050405020304" pitchFamily="18" charset="0"/>
                <a:cs typeface="Arial" panose="020B0604020202020204" pitchFamily="34" charset="0"/>
              </a:rPr>
              <a:t>C</a:t>
            </a:r>
            <a:r>
              <a:rPr lang="fr-CA" sz="1600" dirty="0">
                <a:effectLst/>
                <a:latin typeface="Arial" panose="020B0604020202020204" pitchFamily="34" charset="0"/>
                <a:ea typeface="Times New Roman" panose="02020603050405020304" pitchFamily="18" charset="0"/>
                <a:cs typeface="Arial" panose="020B0604020202020204" pitchFamily="34" charset="0"/>
              </a:rPr>
              <a:t>ette</a:t>
            </a:r>
            <a:r>
              <a:rPr lang="fr-CA" sz="1700" dirty="0">
                <a:effectLst/>
                <a:latin typeface="Arial" panose="020B0604020202020204" pitchFamily="34" charset="0"/>
                <a:ea typeface="Times New Roman" panose="02020603050405020304" pitchFamily="18" charset="0"/>
                <a:cs typeface="Arial" panose="020B0604020202020204" pitchFamily="34" charset="0"/>
              </a:rPr>
              <a:t> approche instaure des mesures qui permettent à une personne salariée de participer à l’élaboration et à la modification de son horaire de travail, tout en tenant compte des besoins des autres membres de l’équipe de travail et des besoins du service et unités de soins. </a:t>
            </a:r>
          </a:p>
          <a:p>
            <a:endParaRPr lang="fr-CA" sz="700" dirty="0">
              <a:latin typeface="Arial" panose="020B0604020202020204" pitchFamily="34" charset="0"/>
              <a:cs typeface="Arial" panose="020B0604020202020204" pitchFamily="34" charset="0"/>
            </a:endParaRPr>
          </a:p>
          <a:p>
            <a:r>
              <a:rPr lang="fr-CA" sz="1700" u="sng" dirty="0">
                <a:latin typeface="Arial" panose="020B0604020202020204" pitchFamily="34" charset="0"/>
                <a:cs typeface="Arial" panose="020B0604020202020204" pitchFamily="34" charset="0"/>
              </a:rPr>
              <a:t>Composition de l’équipe </a:t>
            </a:r>
          </a:p>
          <a:p>
            <a:endParaRPr lang="fr-CA" sz="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1700" kern="100" dirty="0">
                <a:effectLst/>
                <a:latin typeface="Arial" panose="020B0604020202020204" pitchFamily="34" charset="0"/>
                <a:ea typeface="Times New Roman" panose="02020603050405020304" pitchFamily="18" charset="0"/>
                <a:cs typeface="Arial" panose="020B0604020202020204" pitchFamily="34" charset="0"/>
              </a:rPr>
              <a:t>Le processus d’autogestion des horaires (ci-après «autogestion») inclut les personnes salariées titulaires de postes d’un même titre d’emploi. Ce processus inclut également les personnes salariées de ce titre d’emploi de l’équipe volante et à temps partiels occasionnels lorsqu’elles sont affectées pour la durée de la période de l’horaire, dans le service ou unité de soins autogéré.</a:t>
            </a:r>
          </a:p>
          <a:p>
            <a:endParaRPr lang="fr-CA" sz="1700"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0090C044-ED90-3272-6A3B-2F184400F97E}"/>
              </a:ext>
            </a:extLst>
          </p:cNvPr>
          <p:cNvSpPr>
            <a:spLocks noGrp="1"/>
          </p:cNvSpPr>
          <p:nvPr>
            <p:ph type="sldNum" sz="quarter" idx="12"/>
            <p:custDataLst>
              <p:tags r:id="rId5"/>
            </p:custDataLst>
          </p:nvPr>
        </p:nvSpPr>
        <p:spPr/>
        <p:txBody>
          <a:bodyPr/>
          <a:lstStyle/>
          <a:p>
            <a:fld id="{18D25734-BAAB-45B8-8828-031302FAFDE5}" type="slidenum">
              <a:rPr lang="fr-CA" smtClean="0"/>
              <a:t>47</a:t>
            </a:fld>
            <a:endParaRPr lang="fr-CA"/>
          </a:p>
        </p:txBody>
      </p:sp>
    </p:spTree>
    <p:extLst>
      <p:ext uri="{BB962C8B-B14F-4D97-AF65-F5344CB8AC3E}">
        <p14:creationId xmlns:p14="http://schemas.microsoft.com/office/powerpoint/2010/main" val="2658285118"/>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7"/>
            <a:ext cx="8842274" cy="4801314"/>
          </a:xfrm>
          <a:prstGeom prst="rect">
            <a:avLst/>
          </a:prstGeom>
          <a:noFill/>
        </p:spPr>
        <p:txBody>
          <a:bodyPr wrap="square">
            <a:spAutoFit/>
          </a:bodyPr>
          <a:lstStyle/>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Préalablement au déploiement de l’autogestion des horaires pour un titre d’emploi dans un service ou une unité de soins, l’employeur avise le syndicat local du déploiement de l’autogestion. Le syndicat local peut s’assurer de l’adhésion volontaire de l’équipe en autogestion.</a:t>
            </a:r>
            <a:endParaRPr lang="fr-CA" sz="1800" dirty="0">
              <a:effectLst/>
              <a:latin typeface="Arial" panose="020B0604020202020204" pitchFamily="34" charset="0"/>
              <a:ea typeface="Times New Roman" panose="02020603050405020304" pitchFamily="18" charset="0"/>
              <a:cs typeface="Arial" panose="020B0604020202020204" pitchFamily="34" charset="0"/>
            </a:endParaRPr>
          </a:p>
          <a:p>
            <a:pPr marL="228600" algn="just"/>
            <a:endParaRPr lang="fr-CA" sz="1800" kern="100" dirty="0">
              <a:effectLst/>
              <a:latin typeface="Arial" panose="020B0604020202020204" pitchFamily="34" charset="0"/>
              <a:ea typeface="Arial" panose="020B0604020202020204" pitchFamily="34" charset="0"/>
              <a:cs typeface="Arial" panose="020B0604020202020204" pitchFamily="34" charset="0"/>
            </a:endParaRPr>
          </a:p>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Les principales étapes de l’autogestion sont, notamment :</a:t>
            </a:r>
            <a:endParaRPr lang="fr-CA" dirty="0">
              <a:latin typeface="Arial" panose="020B0604020202020204" pitchFamily="34" charset="0"/>
              <a:ea typeface="Arial" panose="020B0604020202020204" pitchFamily="34" charset="0"/>
              <a:cs typeface="Times New Roman" panose="02020603050405020304" pitchFamily="18" charset="0"/>
            </a:endParaRPr>
          </a:p>
          <a:p>
            <a:pPr marL="228600" algn="just"/>
            <a:endParaRPr lang="fr-CA" sz="1800" kern="100" dirty="0">
              <a:effectLst/>
              <a:latin typeface="Arial" panose="020B0604020202020204" pitchFamily="34" charset="0"/>
              <a:ea typeface="Times New Roman" panose="02020603050405020304" pitchFamily="18"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Times New Roman" panose="02020603050405020304" pitchFamily="18" charset="0"/>
                <a:cs typeface="Arial" panose="020B0604020202020204" pitchFamily="34" charset="0"/>
              </a:rPr>
              <a:t>La détermination et la diffusion de balises, par le gestionnaire, concernant les besoins du centre d’activités et du nombre d’effectifs requis;</a:t>
            </a:r>
            <a:endParaRPr lang="fr-CA" dirty="0">
              <a:latin typeface="Arial" panose="020B0604020202020204" pitchFamily="34" charset="0"/>
              <a:ea typeface="Times New Roman" panose="02020603050405020304" pitchFamily="18"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Times New Roman" panose="02020603050405020304" pitchFamily="18" charset="0"/>
                <a:cs typeface="Arial" panose="020B0604020202020204" pitchFamily="34" charset="0"/>
              </a:rPr>
              <a:t>La confection de l’horaire qui comprend, notamment, les étapes suivantes :</a:t>
            </a:r>
            <a:endParaRPr lang="fr-CA" dirty="0">
              <a:latin typeface="Arial" panose="020B0604020202020204" pitchFamily="34" charset="0"/>
              <a:ea typeface="Times New Roman" panose="02020603050405020304" pitchFamily="18" charset="0"/>
              <a:cs typeface="Times New Roman" panose="02020603050405020304" pitchFamily="18"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1</a:t>
            </a:r>
            <a:r>
              <a:rPr lang="fr-CA" kern="100" baseline="30000" dirty="0">
                <a:effectLst/>
                <a:latin typeface="Arial" panose="020B0604020202020204" pitchFamily="34" charset="0"/>
                <a:ea typeface="Arial" panose="020B0604020202020204" pitchFamily="34" charset="0"/>
                <a:cs typeface="Arial" panose="020B0604020202020204" pitchFamily="34" charset="0"/>
              </a:rPr>
              <a:t>re</a:t>
            </a:r>
            <a:r>
              <a:rPr lang="fr-CA" kern="100" dirty="0">
                <a:effectLst/>
                <a:latin typeface="Arial" panose="020B0604020202020204" pitchFamily="34" charset="0"/>
                <a:ea typeface="Arial" panose="020B0604020202020204" pitchFamily="34" charset="0"/>
                <a:cs typeface="Arial" panose="020B0604020202020204" pitchFamily="34" charset="0"/>
              </a:rPr>
              <a:t> étape : L’expression de préférences pour les heures associées au poste, les congés, les ajouts de disponibilité et hors disponibilité, l’inscription des heures de garde, les quarts de travail à découvert, et ce, en temps régulier;</a:t>
            </a:r>
            <a:endParaRPr lang="fr-CA" dirty="0">
              <a:latin typeface="Arial" panose="020B0604020202020204" pitchFamily="34" charset="0"/>
              <a:ea typeface="Arial" panose="020B0604020202020204" pitchFamily="34" charset="0"/>
              <a:cs typeface="Times New Roman" panose="02020603050405020304" pitchFamily="18"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2</a:t>
            </a:r>
            <a:r>
              <a:rPr lang="fr-CA" kern="100" baseline="30000" dirty="0">
                <a:effectLst/>
                <a:latin typeface="Arial" panose="020B0604020202020204" pitchFamily="34" charset="0"/>
                <a:ea typeface="Arial" panose="020B0604020202020204" pitchFamily="34" charset="0"/>
                <a:cs typeface="Arial" panose="020B0604020202020204" pitchFamily="34" charset="0"/>
              </a:rPr>
              <a:t>e </a:t>
            </a:r>
            <a:r>
              <a:rPr lang="fr-CA" kern="100" dirty="0">
                <a:effectLst/>
                <a:latin typeface="Arial" panose="020B0604020202020204" pitchFamily="34" charset="0"/>
                <a:ea typeface="Arial" panose="020B0604020202020204" pitchFamily="34" charset="0"/>
                <a:cs typeface="Arial" panose="020B0604020202020204" pitchFamily="34" charset="0"/>
              </a:rPr>
              <a:t>étape : Ajout de quarts à taux supplémentaire sur une base volontaire; </a:t>
            </a:r>
            <a:endParaRPr lang="fr-CA" dirty="0">
              <a:latin typeface="Arial" panose="020B0604020202020204" pitchFamily="34" charset="0"/>
              <a:ea typeface="Arial" panose="020B0604020202020204" pitchFamily="34" charset="0"/>
              <a:cs typeface="Times New Roman" panose="02020603050405020304" pitchFamily="18"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3</a:t>
            </a:r>
            <a:r>
              <a:rPr lang="fr-CA" kern="100" baseline="30000" dirty="0">
                <a:effectLst/>
                <a:latin typeface="Arial" panose="020B0604020202020204" pitchFamily="34" charset="0"/>
                <a:ea typeface="Arial" panose="020B0604020202020204" pitchFamily="34" charset="0"/>
                <a:cs typeface="Arial" panose="020B0604020202020204" pitchFamily="34" charset="0"/>
              </a:rPr>
              <a:t>e</a:t>
            </a:r>
            <a:r>
              <a:rPr lang="fr-CA" kern="100" dirty="0">
                <a:effectLst/>
                <a:latin typeface="Arial" panose="020B0604020202020204" pitchFamily="34" charset="0"/>
                <a:ea typeface="Arial" panose="020B0604020202020204" pitchFamily="34" charset="0"/>
                <a:cs typeface="Arial" panose="020B0604020202020204" pitchFamily="34" charset="0"/>
              </a:rPr>
              <a:t> étape : Les besoins restants sont comblés selon les dispositions locales de la convention collective; </a:t>
            </a:r>
            <a:endParaRPr lang="fr-CA" dirty="0">
              <a:latin typeface="Arial" panose="020B0604020202020204" pitchFamily="34" charset="0"/>
              <a:ea typeface="Arial" panose="020B0604020202020204" pitchFamily="34"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Times New Roman" panose="02020603050405020304" pitchFamily="18" charset="0"/>
                <a:cs typeface="Arial" panose="020B0604020202020204" pitchFamily="34" charset="0"/>
              </a:rPr>
              <a:t>L’affichage des horaires selon les modalités déterminées par l’équipe.</a:t>
            </a:r>
            <a:endParaRPr lang="fr-CA" sz="1200" dirty="0"/>
          </a:p>
        </p:txBody>
      </p:sp>
      <p:sp>
        <p:nvSpPr>
          <p:cNvPr id="4" name="Espace réservé du numéro de diapositive 3">
            <a:extLst>
              <a:ext uri="{FF2B5EF4-FFF2-40B4-BE49-F238E27FC236}">
                <a16:creationId xmlns="" xmlns:a16="http://schemas.microsoft.com/office/drawing/2014/main" id="{1AF35E5A-0D65-BE34-F668-C4EE0D54859B}"/>
              </a:ext>
            </a:extLst>
          </p:cNvPr>
          <p:cNvSpPr>
            <a:spLocks noGrp="1"/>
          </p:cNvSpPr>
          <p:nvPr>
            <p:ph type="sldNum" sz="quarter" idx="12"/>
            <p:custDataLst>
              <p:tags r:id="rId5"/>
            </p:custDataLst>
          </p:nvPr>
        </p:nvSpPr>
        <p:spPr/>
        <p:txBody>
          <a:bodyPr/>
          <a:lstStyle/>
          <a:p>
            <a:fld id="{18D25734-BAAB-45B8-8828-031302FAFDE5}" type="slidenum">
              <a:rPr lang="fr-CA" smtClean="0"/>
              <a:t>48</a:t>
            </a:fld>
            <a:endParaRPr lang="fr-CA"/>
          </a:p>
        </p:txBody>
      </p:sp>
    </p:spTree>
    <p:extLst>
      <p:ext uri="{BB962C8B-B14F-4D97-AF65-F5344CB8AC3E}">
        <p14:creationId xmlns:p14="http://schemas.microsoft.com/office/powerpoint/2010/main" val="3570112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7"/>
            <a:ext cx="8842274" cy="3046988"/>
          </a:xfrm>
          <a:prstGeom prst="rect">
            <a:avLst/>
          </a:prstGeom>
          <a:noFill/>
        </p:spPr>
        <p:txBody>
          <a:bodyPr wrap="square">
            <a:spAutoFit/>
          </a:bodyPr>
          <a:lstStyle/>
          <a:p>
            <a:pPr marL="228600" algn="just"/>
            <a:endParaRPr lang="fr-CA" sz="1800" kern="100" dirty="0">
              <a:effectLst/>
              <a:latin typeface="Arial" panose="020B0604020202020204" pitchFamily="34" charset="0"/>
              <a:ea typeface="Times New Roman" panose="02020603050405020304" pitchFamily="18" charset="0"/>
              <a:cs typeface="Arial" panose="020B0604020202020204" pitchFamily="34"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À chacune des étapes précédentes, le gestionnaire et l’équipe équilibrent l’horaire de travail en fonction des balises déterminées et des besoins identifiés.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Malgré ce qui précède, si le modèle ne fonctionne pas, l’équipe en autogestion revient à un modèle d’expression des préférences selon les dispositions locales de la convention collective, et ce, jusqu’à la prochaine période horaire.</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Calibri" panose="020F050202020403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L’équipe en autogestion et le gestionnaire doivent s’assurer d’intégrer à l’horaire les personnes salariées qui arrivent en cours d’horaire.</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5DDD0800-8204-63E2-8F2F-B30D9966CC83}"/>
              </a:ext>
            </a:extLst>
          </p:cNvPr>
          <p:cNvSpPr>
            <a:spLocks noGrp="1"/>
          </p:cNvSpPr>
          <p:nvPr>
            <p:ph type="sldNum" sz="quarter" idx="12"/>
            <p:custDataLst>
              <p:tags r:id="rId5"/>
            </p:custDataLst>
          </p:nvPr>
        </p:nvSpPr>
        <p:spPr/>
        <p:txBody>
          <a:bodyPr/>
          <a:lstStyle/>
          <a:p>
            <a:fld id="{18D25734-BAAB-45B8-8828-031302FAFDE5}" type="slidenum">
              <a:rPr lang="fr-CA" smtClean="0"/>
              <a:t>49</a:t>
            </a:fld>
            <a:endParaRPr lang="fr-CA"/>
          </a:p>
        </p:txBody>
      </p:sp>
    </p:spTree>
    <p:extLst>
      <p:ext uri="{BB962C8B-B14F-4D97-AF65-F5344CB8AC3E}">
        <p14:creationId xmlns:p14="http://schemas.microsoft.com/office/powerpoint/2010/main" val="1140215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a:solidFill>
                  <a:srgbClr val="FFFFFF"/>
                </a:solidFill>
                <a:latin typeface="Calibri"/>
                <a:ea typeface="Calibri"/>
                <a:cs typeface="Calibri"/>
                <a:sym typeface="Calibri"/>
              </a:rPr>
              <a:t>DÉPÔT PATRONAL DU 31 MARS 2021</a:t>
            </a:r>
            <a:endParaRPr sz="1400" kern="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3600" b="1" kern="0" dirty="0" smtClean="0">
                <a:solidFill>
                  <a:schemeClr val="bg1"/>
                </a:solidFill>
                <a:cs typeface="Arial"/>
                <a:sym typeface="Arial"/>
              </a:rPr>
              <a:t>ADOPTION DES COMPTES RENDUS</a:t>
            </a:r>
            <a:endParaRPr sz="3600" b="1" kern="0" dirty="0">
              <a:solidFill>
                <a:schemeClr val="bg1"/>
              </a:solidFill>
              <a:cs typeface="Arial"/>
              <a:sym typeface="Arial"/>
            </a:endParaRPr>
          </a:p>
        </p:txBody>
      </p:sp>
      <p:sp>
        <p:nvSpPr>
          <p:cNvPr id="225" name="Google Shape;225;gd315f95f4d_0_0"/>
          <p:cNvSpPr txBox="1"/>
          <p:nvPr>
            <p:custDataLst>
              <p:tags r:id="rId5"/>
            </p:custDataLst>
          </p:nvPr>
        </p:nvSpPr>
        <p:spPr>
          <a:xfrm>
            <a:off x="231119" y="1670593"/>
            <a:ext cx="9837057" cy="6463278"/>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fr-FR" sz="3200" b="1" kern="0" dirty="0">
                <a:solidFill>
                  <a:srgbClr val="000000"/>
                </a:solidFill>
                <a:cs typeface="Arial"/>
                <a:sym typeface="Arial"/>
              </a:rPr>
              <a:t>ORDRE DU </a:t>
            </a:r>
            <a:r>
              <a:rPr lang="fr-FR" sz="3200" b="1" kern="0" dirty="0" smtClean="0">
                <a:solidFill>
                  <a:srgbClr val="000000"/>
                </a:solidFill>
                <a:cs typeface="Arial"/>
                <a:sym typeface="Arial"/>
              </a:rPr>
              <a:t>JOUR NÉGO</a:t>
            </a:r>
          </a:p>
          <a:p>
            <a:pPr algn="ctr">
              <a:buClr>
                <a:srgbClr val="000000"/>
              </a:buClr>
              <a:buFont typeface="Arial"/>
              <a:buNone/>
            </a:pPr>
            <a:endParaRPr lang="fr-FR" sz="2400" b="1" kern="0" dirty="0">
              <a:solidFill>
                <a:srgbClr val="000000"/>
              </a:solidFill>
              <a:cs typeface="Arial"/>
              <a:sym typeface="Arial"/>
            </a:endParaRPr>
          </a:p>
          <a:p>
            <a:pPr marL="457200" lvl="0" indent="-457200">
              <a:buAutoNum type="arabicPeriod"/>
            </a:pPr>
            <a:r>
              <a:rPr lang="fr-FR" sz="2400" dirty="0" smtClean="0">
                <a:latin typeface="+mj-lt"/>
              </a:rPr>
              <a:t>Mot </a:t>
            </a:r>
            <a:r>
              <a:rPr lang="fr-FR" sz="2400" dirty="0">
                <a:latin typeface="+mj-lt"/>
              </a:rPr>
              <a:t>de </a:t>
            </a:r>
            <a:r>
              <a:rPr lang="fr-FR" sz="2400" dirty="0" smtClean="0">
                <a:latin typeface="+mj-lt"/>
              </a:rPr>
              <a:t>bienvenue</a:t>
            </a:r>
            <a:endParaRPr lang="fr-CA" sz="2400" dirty="0">
              <a:latin typeface="+mj-lt"/>
            </a:endParaRPr>
          </a:p>
          <a:p>
            <a:pPr marL="457200" lvl="0" indent="-457200">
              <a:buAutoNum type="arabicPeriod" startAt="2"/>
            </a:pPr>
            <a:r>
              <a:rPr lang="fr-FR" sz="2400" dirty="0">
                <a:latin typeface="+mj-lt"/>
              </a:rPr>
              <a:t>A</a:t>
            </a:r>
            <a:r>
              <a:rPr lang="fr-FR" sz="2400" dirty="0" smtClean="0">
                <a:latin typeface="+mj-lt"/>
              </a:rPr>
              <a:t>doption </a:t>
            </a:r>
            <a:r>
              <a:rPr lang="fr-FR" sz="2400" dirty="0">
                <a:latin typeface="+mj-lt"/>
              </a:rPr>
              <a:t>de l’ordre du </a:t>
            </a:r>
            <a:r>
              <a:rPr lang="fr-FR" sz="2400" dirty="0" smtClean="0">
                <a:latin typeface="+mj-lt"/>
              </a:rPr>
              <a:t>jour</a:t>
            </a:r>
          </a:p>
          <a:p>
            <a:pPr marL="457200" lvl="0" indent="-457200">
              <a:buAutoNum type="arabicPeriod" startAt="2"/>
            </a:pPr>
            <a:r>
              <a:rPr lang="fr-FR" sz="2400" b="1" dirty="0" smtClean="0">
                <a:latin typeface="+mj-lt"/>
              </a:rPr>
              <a:t>Adoption des comptes rendus des assemblées tenues les:</a:t>
            </a:r>
          </a:p>
          <a:p>
            <a:pPr marL="914400" lvl="1" indent="-457200">
              <a:buAutoNum type="alphaUcParenR"/>
            </a:pPr>
            <a:r>
              <a:rPr lang="fr-FR" sz="2400" b="1" dirty="0" smtClean="0">
                <a:latin typeface="+mj-lt"/>
              </a:rPr>
              <a:t>1</a:t>
            </a:r>
            <a:r>
              <a:rPr lang="fr-FR" sz="2400" b="1" baseline="30000" dirty="0" smtClean="0">
                <a:latin typeface="+mj-lt"/>
              </a:rPr>
              <a:t>er</a:t>
            </a:r>
            <a:r>
              <a:rPr lang="fr-FR" sz="2400" b="1" dirty="0" smtClean="0">
                <a:latin typeface="+mj-lt"/>
              </a:rPr>
              <a:t> au 10 mai 2023</a:t>
            </a:r>
          </a:p>
          <a:p>
            <a:pPr marL="914400" lvl="1" indent="-457200">
              <a:buAutoNum type="alphaUcParenR"/>
            </a:pPr>
            <a:r>
              <a:rPr lang="fr-FR" sz="2400" b="1" dirty="0" smtClean="0">
                <a:latin typeface="+mj-lt"/>
              </a:rPr>
              <a:t>21 septembre au 12 octobre 2023</a:t>
            </a:r>
          </a:p>
          <a:p>
            <a:pPr marL="914400" lvl="1" indent="-457200">
              <a:buAutoNum type="alphaUcParenR"/>
            </a:pPr>
            <a:r>
              <a:rPr lang="fr-FR" sz="2400" b="1" dirty="0" smtClean="0">
                <a:latin typeface="+mj-lt"/>
              </a:rPr>
              <a:t>16 au 26 octobre 2023</a:t>
            </a:r>
          </a:p>
          <a:p>
            <a:pPr marL="914400" lvl="1" indent="-457200">
              <a:buAutoNum type="alphaUcParenR"/>
            </a:pPr>
            <a:r>
              <a:rPr lang="fr-FR" sz="2400" b="1" dirty="0" smtClean="0">
                <a:latin typeface="+mj-lt"/>
              </a:rPr>
              <a:t>27 octobre au 30 octobre 2023</a:t>
            </a:r>
            <a:endParaRPr lang="fr-CA" sz="2400" b="1" dirty="0">
              <a:latin typeface="+mj-lt"/>
            </a:endParaRPr>
          </a:p>
          <a:p>
            <a:pPr marL="457200" lvl="0" indent="-457200">
              <a:buAutoNum type="arabicPeriod" startAt="2"/>
            </a:pPr>
            <a:r>
              <a:rPr lang="fr-FR" sz="2400" dirty="0" smtClean="0">
                <a:latin typeface="+mj-lt"/>
              </a:rPr>
              <a:t>Présentation </a:t>
            </a:r>
            <a:r>
              <a:rPr lang="fr-FR" sz="2400" dirty="0">
                <a:latin typeface="+mj-lt"/>
              </a:rPr>
              <a:t>de l’entente de principe (</a:t>
            </a:r>
            <a:r>
              <a:rPr lang="fr-FR" sz="2400" dirty="0" smtClean="0">
                <a:latin typeface="+mj-lt"/>
              </a:rPr>
              <a:t>tables </a:t>
            </a:r>
            <a:r>
              <a:rPr lang="fr-FR" sz="2400" dirty="0">
                <a:latin typeface="+mj-lt"/>
              </a:rPr>
              <a:t>centrale et </a:t>
            </a:r>
            <a:r>
              <a:rPr lang="fr-FR" sz="2400" dirty="0" smtClean="0">
                <a:latin typeface="+mj-lt"/>
              </a:rPr>
              <a:t>sectorielle)</a:t>
            </a:r>
            <a:endParaRPr lang="fr-CA" sz="2400" dirty="0">
              <a:latin typeface="+mj-lt"/>
            </a:endParaRPr>
          </a:p>
          <a:p>
            <a:pPr marL="457200" lvl="0" indent="-457200">
              <a:buAutoNum type="arabicPeriod" startAt="2"/>
            </a:pPr>
            <a:r>
              <a:rPr lang="fr-FR" sz="2400" dirty="0" smtClean="0">
                <a:latin typeface="+mj-lt"/>
              </a:rPr>
              <a:t>Période </a:t>
            </a:r>
            <a:r>
              <a:rPr lang="fr-FR" sz="2400" dirty="0">
                <a:latin typeface="+mj-lt"/>
              </a:rPr>
              <a:t>de questions et </a:t>
            </a:r>
            <a:r>
              <a:rPr lang="fr-FR" sz="2400" dirty="0" smtClean="0">
                <a:latin typeface="+mj-lt"/>
              </a:rPr>
              <a:t>commentaires</a:t>
            </a:r>
            <a:endParaRPr lang="fr-CA" sz="2400" dirty="0">
              <a:latin typeface="+mj-lt"/>
            </a:endParaRPr>
          </a:p>
          <a:p>
            <a:pPr lvl="0"/>
            <a:r>
              <a:rPr lang="fr-FR" sz="2400" dirty="0" smtClean="0">
                <a:latin typeface="+mj-lt"/>
              </a:rPr>
              <a:t>6.  Recommandation </a:t>
            </a:r>
            <a:r>
              <a:rPr lang="fr-FR" sz="2400" dirty="0">
                <a:latin typeface="+mj-lt"/>
              </a:rPr>
              <a:t>de l’adoption de l’entente de principe</a:t>
            </a:r>
            <a:endParaRPr lang="fr-CA" sz="2400" dirty="0">
              <a:latin typeface="+mj-lt"/>
            </a:endParaRPr>
          </a:p>
          <a:p>
            <a:pPr marL="457200" lvl="0" indent="-457200">
              <a:buAutoNum type="arabicPeriod" startAt="7"/>
            </a:pPr>
            <a:r>
              <a:rPr lang="fr-FR" sz="2400" dirty="0" smtClean="0">
                <a:latin typeface="+mj-lt"/>
              </a:rPr>
              <a:t>Vote </a:t>
            </a:r>
            <a:r>
              <a:rPr lang="fr-FR" sz="2400" dirty="0">
                <a:latin typeface="+mj-lt"/>
              </a:rPr>
              <a:t>sur l’entente de </a:t>
            </a:r>
            <a:r>
              <a:rPr lang="fr-FR" sz="2400" dirty="0" smtClean="0">
                <a:latin typeface="+mj-lt"/>
              </a:rPr>
              <a:t>principe (vote secret)</a:t>
            </a:r>
            <a:endParaRPr lang="fr-CA" sz="2400" dirty="0">
              <a:latin typeface="+mj-lt"/>
            </a:endParaRPr>
          </a:p>
          <a:p>
            <a:pPr marL="457200" lvl="0" indent="-457200">
              <a:buAutoNum type="arabicPeriod" startAt="7"/>
            </a:pPr>
            <a:r>
              <a:rPr lang="fr-FR" sz="2400" dirty="0" smtClean="0">
                <a:latin typeface="+mj-lt"/>
              </a:rPr>
              <a:t>Levée </a:t>
            </a:r>
            <a:r>
              <a:rPr lang="fr-FR" sz="2400" dirty="0">
                <a:latin typeface="+mj-lt"/>
              </a:rPr>
              <a:t>de l’assemblée</a:t>
            </a:r>
            <a:endParaRPr lang="fr-CA" sz="2400" dirty="0">
              <a:latin typeface="+mj-lt"/>
            </a:endParaRPr>
          </a:p>
          <a:p>
            <a:pPr algn="ctr">
              <a:buClr>
                <a:srgbClr val="000000"/>
              </a:buClr>
              <a:buFont typeface="Arial"/>
              <a:buNone/>
            </a:pPr>
            <a:endParaRPr lang="fr-FR" sz="2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5</a:t>
            </a:fld>
            <a:endParaRPr lang="fr-CA"/>
          </a:p>
        </p:txBody>
      </p:sp>
      <p:pic>
        <p:nvPicPr>
          <p:cNvPr id="11" name="Google Shape;224;gd315f95f4d_0_0"/>
          <p:cNvPicPr preferRelativeResize="0">
            <a:picLocks noChangeAspect="1"/>
          </p:cNvPicPr>
          <p:nvPr>
            <p:custDataLst>
              <p:tags r:id="rId7"/>
            </p:custDataLst>
          </p:nvPr>
        </p:nvPicPr>
        <p:blipFill>
          <a:blip r:embed="rId10">
            <a:alphaModFix/>
          </a:blip>
          <a:stretch>
            <a:fillRect/>
          </a:stretch>
        </p:blipFill>
        <p:spPr>
          <a:xfrm>
            <a:off x="8077200" y="85795"/>
            <a:ext cx="1768175" cy="1269140"/>
          </a:xfrm>
          <a:prstGeom prst="rect">
            <a:avLst/>
          </a:prstGeom>
          <a:solidFill>
            <a:schemeClr val="bg1"/>
          </a:solidFill>
          <a:ln>
            <a:noFill/>
          </a:ln>
        </p:spPr>
      </p:pic>
    </p:spTree>
    <p:extLst>
      <p:ext uri="{BB962C8B-B14F-4D97-AF65-F5344CB8AC3E}">
        <p14:creationId xmlns:p14="http://schemas.microsoft.com/office/powerpoint/2010/main" val="33025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50</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7177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914400" y="1282861"/>
            <a:ext cx="8842274" cy="5669600"/>
          </a:xfrm>
          <a:prstGeom prst="rect">
            <a:avLst/>
          </a:prstGeom>
          <a:noFill/>
        </p:spPr>
        <p:txBody>
          <a:bodyPr wrap="square">
            <a:spAutoFit/>
          </a:bodyPr>
          <a:lstStyle/>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L’équipe en autogestion peut déterminer, notamment :</a:t>
            </a:r>
          </a:p>
          <a:p>
            <a:pPr marL="228600" algn="just"/>
            <a:endParaRPr lang="fr-CA" kern="100" dirty="0">
              <a:latin typeface="Arial" panose="020B0604020202020204" pitchFamily="34" charset="0"/>
              <a:ea typeface="Arial" panose="020B0604020202020204" pitchFamily="34" charset="0"/>
              <a:cs typeface="Arial" panose="020B0604020202020204" pitchFamily="34"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Le mode de fonctionnement pour la prise de décisions; </a:t>
            </a:r>
            <a:endParaRPr lang="fr-CA" dirty="0">
              <a:latin typeface="Arial" panose="020B0604020202020204" pitchFamily="34" charset="0"/>
              <a:ea typeface="Arial" panose="020B0604020202020204" pitchFamily="34" charset="0"/>
              <a:cs typeface="Times New Roman" panose="02020603050405020304" pitchFamily="18"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La période de l’horaire (minimum de 4 semaines jusqu’à un maximum de 26 semaines);</a:t>
            </a:r>
            <a:endParaRPr lang="fr-CA" dirty="0">
              <a:latin typeface="Arial" panose="020B0604020202020204" pitchFamily="34" charset="0"/>
              <a:ea typeface="Arial" panose="020B0604020202020204" pitchFamily="34" charset="0"/>
              <a:cs typeface="Times New Roman" panose="02020603050405020304" pitchFamily="18"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Des échéanciers et des modalités concernant la planification, la confection et la modification des horaires;</a:t>
            </a:r>
            <a:endParaRPr lang="fr-CA" dirty="0">
              <a:latin typeface="Arial" panose="020B0604020202020204" pitchFamily="34" charset="0"/>
              <a:ea typeface="Arial" panose="020B0604020202020204" pitchFamily="34" charset="0"/>
              <a:cs typeface="Times New Roman" panose="02020603050405020304" pitchFamily="18"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Le fonctionnement pour les ajouts d’affectations; </a:t>
            </a:r>
            <a:endParaRPr lang="fr-CA" dirty="0">
              <a:latin typeface="Arial" panose="020B0604020202020204" pitchFamily="34" charset="0"/>
              <a:ea typeface="Arial" panose="020B0604020202020204" pitchFamily="34" charset="0"/>
              <a:cs typeface="Times New Roman" panose="02020603050405020304" pitchFamily="18" charset="0"/>
            </a:endParaRPr>
          </a:p>
          <a:p>
            <a:pPr marL="971550" lvl="1" indent="-285750" algn="just">
              <a:buFont typeface="Arial" panose="020B0604020202020204" pitchFamily="34" charset="0"/>
              <a:buChar char="•"/>
            </a:pPr>
            <a:r>
              <a:rPr lang="fr-CA" kern="100" dirty="0">
                <a:latin typeface="Arial" panose="020B0604020202020204" pitchFamily="34" charset="0"/>
                <a:ea typeface="Arial" panose="020B0604020202020204" pitchFamily="34" charset="0"/>
                <a:cs typeface="Arial" panose="020B0604020202020204" pitchFamily="34" charset="0"/>
              </a:rPr>
              <a:t>L</a:t>
            </a:r>
            <a:r>
              <a:rPr lang="fr-CA" kern="100" dirty="0">
                <a:effectLst/>
                <a:latin typeface="Arial" panose="020B0604020202020204" pitchFamily="34" charset="0"/>
                <a:ea typeface="Arial" panose="020B0604020202020204" pitchFamily="34" charset="0"/>
                <a:cs typeface="Arial" panose="020B0604020202020204" pitchFamily="34" charset="0"/>
              </a:rPr>
              <a:t>a méthode pour l’octroi de façon volontaire du temps supplémentaire;</a:t>
            </a:r>
            <a:endParaRPr lang="fr-CA" dirty="0">
              <a:latin typeface="Arial" panose="020B0604020202020204" pitchFamily="34" charset="0"/>
              <a:ea typeface="Arial" panose="020B0604020202020204" pitchFamily="34" charset="0"/>
              <a:cs typeface="Times New Roman" panose="02020603050405020304" pitchFamily="18"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Les modalités de l’étalement des heures ou de la semaine régulière de travail;</a:t>
            </a:r>
            <a:endParaRPr lang="fr-CA" dirty="0">
              <a:latin typeface="Arial" panose="020B0604020202020204" pitchFamily="34" charset="0"/>
              <a:ea typeface="Arial" panose="020B0604020202020204" pitchFamily="34" charset="0"/>
              <a:cs typeface="Times New Roman" panose="02020603050405020304" pitchFamily="18" charset="0"/>
            </a:endParaRPr>
          </a:p>
          <a:p>
            <a:pPr marL="971550" lvl="1" indent="-285750" algn="just">
              <a:buFont typeface="Arial" panose="020B0604020202020204" pitchFamily="34" charset="0"/>
              <a:buChar char="•"/>
            </a:pPr>
            <a:r>
              <a:rPr lang="fr-CA" kern="100" dirty="0">
                <a:effectLst/>
                <a:latin typeface="Arial" panose="020B0604020202020204" pitchFamily="34" charset="0"/>
                <a:ea typeface="Arial" panose="020B0604020202020204" pitchFamily="34" charset="0"/>
                <a:cs typeface="Arial" panose="020B0604020202020204" pitchFamily="34" charset="0"/>
              </a:rPr>
              <a:t>Les outils de communication à mettre en place pour faciliter l’autogestion.</a:t>
            </a:r>
            <a:endParaRPr lang="fr-CA" dirty="0">
              <a:effectLst/>
              <a:latin typeface="Arial" panose="020B0604020202020204" pitchFamily="34" charset="0"/>
              <a:ea typeface="Times New Roman" panose="02020603050405020304" pitchFamily="18" charset="0"/>
              <a:cs typeface="Times New Roman" panose="02020603050405020304" pitchFamily="18" charset="0"/>
            </a:endParaRPr>
          </a:p>
          <a:p>
            <a:pPr marL="6858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Les modalités déterminées par l’équipe en autogestion sont consignées par écrit.</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Elles doivent être transmises au gestionnaire et au syndicat local.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Concernant les modalités qui n’ont pas fait l’objet d’une entente, les dispositions locales de la convention collective s’appliquent.</a:t>
            </a:r>
            <a:r>
              <a:rPr lang="fr-CA" sz="1800" b="1" kern="100"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FF52ED2C-4397-46BF-62D9-478A10D619C1}"/>
              </a:ext>
            </a:extLst>
          </p:cNvPr>
          <p:cNvSpPr>
            <a:spLocks noGrp="1"/>
          </p:cNvSpPr>
          <p:nvPr>
            <p:ph type="sldNum" sz="quarter" idx="12"/>
            <p:custDataLst>
              <p:tags r:id="rId5"/>
            </p:custDataLst>
          </p:nvPr>
        </p:nvSpPr>
        <p:spPr/>
        <p:txBody>
          <a:bodyPr/>
          <a:lstStyle/>
          <a:p>
            <a:fld id="{18D25734-BAAB-45B8-8828-031302FAFDE5}" type="slidenum">
              <a:rPr lang="fr-CA" smtClean="0"/>
              <a:t>51</a:t>
            </a:fld>
            <a:endParaRPr lang="fr-CA"/>
          </a:p>
        </p:txBody>
      </p:sp>
    </p:spTree>
    <p:extLst>
      <p:ext uri="{BB962C8B-B14F-4D97-AF65-F5344CB8AC3E}">
        <p14:creationId xmlns:p14="http://schemas.microsoft.com/office/powerpoint/2010/main" val="1217604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2" y="1676400"/>
            <a:ext cx="8842274" cy="4708981"/>
          </a:xfrm>
          <a:prstGeom prst="rect">
            <a:avLst/>
          </a:prstGeom>
          <a:noFill/>
        </p:spPr>
        <p:txBody>
          <a:bodyPr wrap="square">
            <a:spAutoFit/>
          </a:bodyPr>
          <a:lstStyle/>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La personne salariée en autogestion peut, de façon volontaire, aménager son horaire de travail, notamment de la façon suivante :</a:t>
            </a:r>
            <a:endParaRPr lang="fr-CA" dirty="0">
              <a:latin typeface="Arial" panose="020B0604020202020204" pitchFamily="34" charset="0"/>
              <a:ea typeface="Arial" panose="020B0604020202020204" pitchFamily="34" charset="0"/>
              <a:cs typeface="Times New Roman" panose="02020603050405020304" pitchFamily="18" charset="0"/>
            </a:endParaRPr>
          </a:p>
          <a:p>
            <a:pPr marL="228600" algn="just"/>
            <a:endParaRPr lang="fr-CA" sz="1800" kern="100" dirty="0">
              <a:effectLst/>
              <a:latin typeface="Arial" panose="020B0604020202020204" pitchFamily="34" charset="0"/>
              <a:ea typeface="Arial" panose="020B0604020202020204" pitchFamily="34"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Arial" panose="020B0604020202020204" pitchFamily="34" charset="0"/>
                <a:cs typeface="Arial" panose="020B0604020202020204" pitchFamily="34" charset="0"/>
              </a:rPr>
              <a:t>Avoir une journée régulière de travail de plus de huit (8) heures; </a:t>
            </a:r>
            <a:endParaRPr lang="fr-CA" sz="1800" kern="100" dirty="0" smtClean="0">
              <a:effectLst/>
              <a:latin typeface="Arial" panose="020B0604020202020204" pitchFamily="34" charset="0"/>
              <a:ea typeface="Arial" panose="020B0604020202020204" pitchFamily="34" charset="0"/>
              <a:cs typeface="Arial" panose="020B0604020202020204" pitchFamily="34" charset="0"/>
            </a:endParaRPr>
          </a:p>
          <a:p>
            <a:pPr marL="514350" indent="-285750" algn="just">
              <a:buFont typeface="Arial" panose="020B0604020202020204" pitchFamily="34" charset="0"/>
              <a:buChar char="•"/>
            </a:pPr>
            <a:endParaRPr lang="fr-CA" dirty="0">
              <a:latin typeface="Arial" panose="020B0604020202020204" pitchFamily="34" charset="0"/>
              <a:ea typeface="Arial" panose="020B0604020202020204" pitchFamily="34"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Arial" panose="020B0604020202020204" pitchFamily="34" charset="0"/>
                <a:cs typeface="Arial" panose="020B0604020202020204" pitchFamily="34" charset="0"/>
              </a:rPr>
              <a:t>Choisir un horaire sans égard au respect de l’intervalle minimum de seize (16) heures entre deux (2) quarts de travail lors d’un changement de quart</a:t>
            </a:r>
            <a:r>
              <a:rPr lang="fr-CA" sz="1800" kern="100" dirty="0" smtClean="0">
                <a:effectLst/>
                <a:latin typeface="Arial" panose="020B0604020202020204" pitchFamily="34" charset="0"/>
                <a:ea typeface="Arial" panose="020B0604020202020204" pitchFamily="34" charset="0"/>
                <a:cs typeface="Arial" panose="020B0604020202020204" pitchFamily="34" charset="0"/>
              </a:rPr>
              <a:t>;</a:t>
            </a:r>
          </a:p>
          <a:p>
            <a:pPr marL="514350" indent="-285750" algn="just">
              <a:buFont typeface="Arial" panose="020B0604020202020204" pitchFamily="34" charset="0"/>
              <a:buChar char="•"/>
            </a:pPr>
            <a:endParaRPr lang="fr-CA" dirty="0">
              <a:latin typeface="Arial" panose="020B0604020202020204" pitchFamily="34" charset="0"/>
              <a:ea typeface="Arial" panose="020B0604020202020204" pitchFamily="34"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Arial" panose="020B0604020202020204" pitchFamily="34" charset="0"/>
                <a:cs typeface="Arial" panose="020B0604020202020204" pitchFamily="34" charset="0"/>
              </a:rPr>
              <a:t>Échanger des quarts de travail à l’intérieur de l’horaire en cours; </a:t>
            </a:r>
            <a:endParaRPr lang="fr-CA" sz="1800" kern="100" dirty="0" smtClean="0">
              <a:effectLst/>
              <a:latin typeface="Arial" panose="020B0604020202020204" pitchFamily="34" charset="0"/>
              <a:ea typeface="Arial" panose="020B0604020202020204" pitchFamily="34" charset="0"/>
              <a:cs typeface="Arial" panose="020B0604020202020204" pitchFamily="34" charset="0"/>
            </a:endParaRPr>
          </a:p>
          <a:p>
            <a:pPr marL="514350" indent="-285750" algn="just">
              <a:buFont typeface="Arial" panose="020B0604020202020204" pitchFamily="34" charset="0"/>
              <a:buChar char="•"/>
            </a:pPr>
            <a:endParaRPr lang="fr-CA" dirty="0">
              <a:latin typeface="Arial" panose="020B0604020202020204" pitchFamily="34" charset="0"/>
              <a:ea typeface="Arial" panose="020B0604020202020204" pitchFamily="34"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Arial" panose="020B0604020202020204" pitchFamily="34" charset="0"/>
                <a:cs typeface="Arial" panose="020B0604020202020204" pitchFamily="34" charset="0"/>
              </a:rPr>
              <a:t>Travailler plus d’une fin de semaine sur deux; </a:t>
            </a:r>
            <a:endParaRPr lang="fr-CA" sz="1800" kern="100" dirty="0" smtClean="0">
              <a:effectLst/>
              <a:latin typeface="Arial" panose="020B0604020202020204" pitchFamily="34" charset="0"/>
              <a:ea typeface="Arial" panose="020B0604020202020204" pitchFamily="34" charset="0"/>
              <a:cs typeface="Arial" panose="020B0604020202020204" pitchFamily="34" charset="0"/>
            </a:endParaRPr>
          </a:p>
          <a:p>
            <a:pPr marL="514350" indent="-285750" algn="just">
              <a:buFont typeface="Arial" panose="020B0604020202020204" pitchFamily="34" charset="0"/>
              <a:buChar char="•"/>
            </a:pPr>
            <a:endParaRPr lang="fr-CA" dirty="0">
              <a:latin typeface="Arial" panose="020B0604020202020204" pitchFamily="34" charset="0"/>
              <a:ea typeface="Arial" panose="020B0604020202020204" pitchFamily="34"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Arial" panose="020B0604020202020204" pitchFamily="34" charset="0"/>
                <a:cs typeface="Arial" panose="020B0604020202020204" pitchFamily="34" charset="0"/>
              </a:rPr>
              <a:t>Choisir un autre étalement des heures ou de la semaine régulière de travail</a:t>
            </a:r>
            <a:r>
              <a:rPr lang="fr-CA" sz="1800" kern="100" dirty="0" smtClean="0">
                <a:effectLst/>
                <a:latin typeface="Arial" panose="020B0604020202020204" pitchFamily="34" charset="0"/>
                <a:ea typeface="Arial" panose="020B0604020202020204" pitchFamily="34" charset="0"/>
                <a:cs typeface="Arial" panose="020B0604020202020204" pitchFamily="34" charset="0"/>
              </a:rPr>
              <a:t>;</a:t>
            </a:r>
          </a:p>
          <a:p>
            <a:pPr marL="514350" indent="-285750" algn="just">
              <a:buFont typeface="Arial" panose="020B0604020202020204" pitchFamily="34" charset="0"/>
              <a:buChar char="•"/>
            </a:pPr>
            <a:endParaRPr lang="fr-CA" dirty="0">
              <a:latin typeface="Arial" panose="020B0604020202020204" pitchFamily="34" charset="0"/>
              <a:ea typeface="Arial" panose="020B0604020202020204" pitchFamily="34" charset="0"/>
              <a:cs typeface="Times New Roman" panose="02020603050405020304" pitchFamily="18" charset="0"/>
            </a:endParaRPr>
          </a:p>
          <a:p>
            <a:pPr marL="514350" indent="-285750" algn="just">
              <a:buFont typeface="Arial" panose="020B0604020202020204" pitchFamily="34" charset="0"/>
              <a:buChar char="•"/>
            </a:pPr>
            <a:r>
              <a:rPr lang="fr-CA" sz="1800" kern="100" dirty="0">
                <a:effectLst/>
                <a:latin typeface="Arial" panose="020B0604020202020204" pitchFamily="34" charset="0"/>
                <a:ea typeface="Arial" panose="020B0604020202020204" pitchFamily="34" charset="0"/>
                <a:cs typeface="Arial" panose="020B0604020202020204" pitchFamily="34" charset="0"/>
              </a:rPr>
              <a:t>Travailler plus de cinq (5) jours consécutifs.</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25FC8F0D-C30F-1687-0C59-51DD3D95BA4B}"/>
              </a:ext>
            </a:extLst>
          </p:cNvPr>
          <p:cNvSpPr>
            <a:spLocks noGrp="1"/>
          </p:cNvSpPr>
          <p:nvPr>
            <p:ph type="sldNum" sz="quarter" idx="12"/>
            <p:custDataLst>
              <p:tags r:id="rId5"/>
            </p:custDataLst>
          </p:nvPr>
        </p:nvSpPr>
        <p:spPr/>
        <p:txBody>
          <a:bodyPr/>
          <a:lstStyle/>
          <a:p>
            <a:fld id="{18D25734-BAAB-45B8-8828-031302FAFDE5}" type="slidenum">
              <a:rPr lang="fr-CA" smtClean="0"/>
              <a:t>52</a:t>
            </a:fld>
            <a:endParaRPr lang="fr-CA"/>
          </a:p>
        </p:txBody>
      </p:sp>
    </p:spTree>
    <p:extLst>
      <p:ext uri="{BB962C8B-B14F-4D97-AF65-F5344CB8AC3E}">
        <p14:creationId xmlns:p14="http://schemas.microsoft.com/office/powerpoint/2010/main" val="1629142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99382" y="1752600"/>
            <a:ext cx="8842274" cy="3600986"/>
          </a:xfrm>
          <a:prstGeom prst="rect">
            <a:avLst/>
          </a:prstGeom>
          <a:noFill/>
        </p:spPr>
        <p:txBody>
          <a:bodyPr wrap="square">
            <a:spAutoFit/>
          </a:bodyPr>
          <a:lstStyle/>
          <a:p>
            <a:pPr marL="228600" algn="just"/>
            <a:r>
              <a:rPr lang="fr-CA" sz="1800" u="sng" kern="100" dirty="0">
                <a:effectLst/>
                <a:latin typeface="Arial" panose="020B0604020202020204" pitchFamily="34" charset="0"/>
                <a:ea typeface="Times New Roman" panose="02020603050405020304" pitchFamily="18" charset="0"/>
                <a:cs typeface="Arial" panose="020B0604020202020204" pitchFamily="34" charset="0"/>
              </a:rPr>
              <a:t>À l’exception de l’application du volontariat, l’autogestion ne peut avoir pour effet de modifier les éléments constitutifs du poste d’un membre de l’équipe de travail en autogestion ou de diminuer le nombre d’heures prévu à son poste</a:t>
            </a:r>
            <a:r>
              <a:rPr lang="fr-CA" sz="1800" u="sng" kern="100" dirty="0" smtClean="0">
                <a:effectLst/>
                <a:latin typeface="Arial" panose="020B0604020202020204" pitchFamily="34" charset="0"/>
                <a:ea typeface="Times New Roman" panose="02020603050405020304" pitchFamily="18" charset="0"/>
                <a:cs typeface="Arial" panose="020B0604020202020204" pitchFamily="34" charset="0"/>
              </a:rPr>
              <a:t>.</a:t>
            </a:r>
          </a:p>
          <a:p>
            <a:pPr marL="228600" algn="just"/>
            <a:endParaRPr lang="fr-CA" sz="1800" u="sng"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Étant donné le caractère volontaire du modèle d’autogestion, l’équipe, après avoir confirmé qu’elle n’adhère plus à ce mode de gestion, peut en tout temps y mettre fin.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Times New Roman" panose="02020603050405020304" pitchFamily="18" charset="0"/>
                <a:cs typeface="Arial" panose="020B0604020202020204" pitchFamily="34" charset="0"/>
              </a:rPr>
              <a:t>À l’occasion d’un affichage de poste, les parties locales conviennent d’inscrire la mention, à titre indicatif, que ce poste fait actuellement partie d’un service ou d’une unité de soins autogérée.</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10854F16-5569-853D-D2F7-9F7F1A4935C1}"/>
              </a:ext>
            </a:extLst>
          </p:cNvPr>
          <p:cNvSpPr>
            <a:spLocks noGrp="1"/>
          </p:cNvSpPr>
          <p:nvPr>
            <p:ph type="sldNum" sz="quarter" idx="12"/>
            <p:custDataLst>
              <p:tags r:id="rId5"/>
            </p:custDataLst>
          </p:nvPr>
        </p:nvSpPr>
        <p:spPr/>
        <p:txBody>
          <a:bodyPr/>
          <a:lstStyle/>
          <a:p>
            <a:fld id="{18D25734-BAAB-45B8-8828-031302FAFDE5}" type="slidenum">
              <a:rPr lang="fr-CA" smtClean="0"/>
              <a:t>53</a:t>
            </a:fld>
            <a:endParaRPr lang="fr-CA"/>
          </a:p>
        </p:txBody>
      </p:sp>
    </p:spTree>
    <p:extLst>
      <p:ext uri="{BB962C8B-B14F-4D97-AF65-F5344CB8AC3E}">
        <p14:creationId xmlns:p14="http://schemas.microsoft.com/office/powerpoint/2010/main" val="3672537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580091" y="1828800"/>
            <a:ext cx="8842274" cy="2215991"/>
          </a:xfrm>
          <a:prstGeom prst="rect">
            <a:avLst/>
          </a:prstGeom>
          <a:noFill/>
        </p:spPr>
        <p:txBody>
          <a:bodyPr wrap="square">
            <a:spAutoFit/>
          </a:bodyPr>
          <a:lstStyle/>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Le comité de relations de travail est mandaté pour assurer la mise en œuvre et le suivi de l’application de la présente lettre d’entente. </a:t>
            </a:r>
          </a:p>
          <a:p>
            <a:pPr marL="228600" algn="just"/>
            <a:endParaRPr lang="fr-CA" sz="1800" kern="100" dirty="0">
              <a:effectLst/>
              <a:latin typeface="Arial" panose="020B0604020202020204" pitchFamily="34" charset="0"/>
              <a:ea typeface="Arial" panose="020B0604020202020204" pitchFamily="34" charset="0"/>
              <a:cs typeface="Arial" panose="020B0604020202020204" pitchFamily="34" charset="0"/>
            </a:endParaRPr>
          </a:p>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Les parties nationales conviennent de confier au comité national permanent de négociation le mandat de discuter des enjeux rencontrés par les parties.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r>
              <a:rPr lang="fr-CA" sz="1800" kern="100"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CB696934-4C1F-FDB3-92DE-67A467E7C16C}"/>
              </a:ext>
            </a:extLst>
          </p:cNvPr>
          <p:cNvSpPr>
            <a:spLocks noGrp="1"/>
          </p:cNvSpPr>
          <p:nvPr>
            <p:ph type="sldNum" sz="quarter" idx="12"/>
            <p:custDataLst>
              <p:tags r:id="rId5"/>
            </p:custDataLst>
          </p:nvPr>
        </p:nvSpPr>
        <p:spPr/>
        <p:txBody>
          <a:bodyPr/>
          <a:lstStyle/>
          <a:p>
            <a:fld id="{18D25734-BAAB-45B8-8828-031302FAFDE5}" type="slidenum">
              <a:rPr lang="fr-CA" smtClean="0"/>
              <a:t>54</a:t>
            </a:fld>
            <a:endParaRPr lang="fr-CA"/>
          </a:p>
        </p:txBody>
      </p:sp>
    </p:spTree>
    <p:extLst>
      <p:ext uri="{BB962C8B-B14F-4D97-AF65-F5344CB8AC3E}">
        <p14:creationId xmlns:p14="http://schemas.microsoft.com/office/powerpoint/2010/main" val="1045182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Autogestion des horaires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03911" y="1352628"/>
            <a:ext cx="8842274" cy="5613075"/>
          </a:xfrm>
          <a:prstGeom prst="rect">
            <a:avLst/>
          </a:prstGeom>
          <a:noFill/>
        </p:spPr>
        <p:txBody>
          <a:bodyPr wrap="square">
            <a:spAutoFit/>
          </a:bodyPr>
          <a:lstStyle/>
          <a:p>
            <a:pPr>
              <a:lnSpc>
                <a:spcPct val="105000"/>
              </a:lnSpc>
              <a:spcAft>
                <a:spcPts val="800"/>
              </a:spcAft>
            </a:pPr>
            <a:r>
              <a:rPr lang="fr-CA" sz="1700" b="1" dirty="0">
                <a:latin typeface="Arial" panose="020B0604020202020204" pitchFamily="34" charset="0"/>
                <a:ea typeface="Calibri" panose="020F0502020204030204" pitchFamily="34" charset="0"/>
                <a:cs typeface="Arial" panose="020B0604020202020204" pitchFamily="34" charset="0"/>
              </a:rPr>
              <a:t>L</a:t>
            </a:r>
            <a:r>
              <a:rPr lang="fr-CA" sz="1700" b="1" dirty="0">
                <a:effectLst/>
                <a:latin typeface="Arial" panose="020B0604020202020204" pitchFamily="34" charset="0"/>
                <a:ea typeface="Calibri" panose="020F0502020204030204" pitchFamily="34" charset="0"/>
                <a:cs typeface="Arial" panose="020B0604020202020204" pitchFamily="34" charset="0"/>
              </a:rPr>
              <a:t>ettre d’entente sur l’autogestion des horaires afin de reconnaître l’assiduité au travail </a:t>
            </a:r>
            <a:endParaRPr lang="fr-CA" sz="1700"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5000"/>
              </a:lnSpc>
              <a:spcAft>
                <a:spcPts val="800"/>
              </a:spcAft>
              <a:buFont typeface="Arial" panose="020B0604020202020204" pitchFamily="34" charset="0"/>
              <a:buChar char="•"/>
            </a:pPr>
            <a:r>
              <a:rPr lang="fr-CA" sz="1700" dirty="0">
                <a:effectLst/>
                <a:latin typeface="Arial" panose="020B0604020202020204" pitchFamily="34" charset="0"/>
                <a:ea typeface="Times New Roman" panose="02020603050405020304" pitchFamily="18" charset="0"/>
                <a:cs typeface="Arial" panose="020B0604020202020204" pitchFamily="34" charset="0"/>
              </a:rPr>
              <a:t>Les personnes salariées des quatre (4) catégories de personnel œuvrant dans des services et titres d’emploi visés par l’autogestion des horaires de travail dans un service 24/7;</a:t>
            </a:r>
          </a:p>
          <a:p>
            <a:pPr marL="285750" indent="-285750">
              <a:lnSpc>
                <a:spcPct val="105000"/>
              </a:lnSpc>
              <a:spcAft>
                <a:spcPts val="800"/>
              </a:spcAft>
              <a:buFont typeface="Arial" panose="020B0604020202020204" pitchFamily="34" charset="0"/>
              <a:buChar char="•"/>
            </a:pPr>
            <a:r>
              <a:rPr lang="fr-CA" sz="1700" dirty="0">
                <a:latin typeface="Arial" panose="020B0604020202020204" pitchFamily="34" charset="0"/>
                <a:ea typeface="Times New Roman" panose="02020603050405020304" pitchFamily="18" charset="0"/>
                <a:cs typeface="Arial" panose="020B0604020202020204" pitchFamily="34" charset="0"/>
              </a:rPr>
              <a:t>Versement d’un montant forfaitaire pouvant atteindre 300 $ par mois :</a:t>
            </a:r>
          </a:p>
          <a:p>
            <a:pPr marL="742950" lvl="1" indent="-285750">
              <a:lnSpc>
                <a:spcPct val="105000"/>
              </a:lnSpc>
              <a:spcAft>
                <a:spcPts val="800"/>
              </a:spcAft>
              <a:buFont typeface="Arial" panose="020B0604020202020204" pitchFamily="34" charset="0"/>
              <a:buChar char="•"/>
            </a:pPr>
            <a:r>
              <a:rPr lang="fr-CA" sz="1700" dirty="0">
                <a:effectLst/>
                <a:latin typeface="Arial" panose="020B0604020202020204" pitchFamily="34" charset="0"/>
                <a:ea typeface="Times New Roman" panose="02020603050405020304" pitchFamily="18" charset="0"/>
                <a:cs typeface="Arial" panose="020B0604020202020204" pitchFamily="34" charset="0"/>
              </a:rPr>
              <a:t>La personne salariée reçoit un montant forfaitaire de cent dollars (100 $) lorsqu’elle travaille effectivement l’équivalent d’un temps complet lors de la première période de deux (2) semaines;</a:t>
            </a:r>
            <a:endParaRPr lang="fr-CA" sz="17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5000"/>
              </a:lnSpc>
              <a:spcAft>
                <a:spcPts val="800"/>
              </a:spcAft>
              <a:buFont typeface="Arial" panose="020B0604020202020204" pitchFamily="34" charset="0"/>
              <a:buChar char="•"/>
            </a:pPr>
            <a:r>
              <a:rPr lang="fr-CA" sz="1700" dirty="0">
                <a:effectLst/>
                <a:latin typeface="Arial" panose="020B0604020202020204" pitchFamily="34" charset="0"/>
                <a:ea typeface="Times New Roman" panose="02020603050405020304" pitchFamily="18" charset="0"/>
                <a:cs typeface="Arial" panose="020B0604020202020204" pitchFamily="34" charset="0"/>
              </a:rPr>
              <a:t>La personne salariée reçoit un montant forfaitaire de deux cents dollars (200 $) lorsqu’elle travaille effectivement l’équivalent d’un temps complet lors de la deuxième période de deux (2) semaines, consécutive à la première; </a:t>
            </a:r>
            <a:endParaRPr lang="fr-CA" sz="17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5000"/>
              </a:lnSpc>
              <a:spcAft>
                <a:spcPts val="800"/>
              </a:spcAft>
              <a:buFont typeface="Arial" panose="020B0604020202020204" pitchFamily="34" charset="0"/>
              <a:buChar char="•"/>
            </a:pPr>
            <a:r>
              <a:rPr lang="fr-CA" sz="1700" dirty="0">
                <a:effectLst/>
                <a:latin typeface="Arial" panose="020B0604020202020204" pitchFamily="34" charset="0"/>
                <a:ea typeface="Times New Roman" panose="02020603050405020304" pitchFamily="18" charset="0"/>
                <a:cs typeface="Arial" panose="020B0604020202020204" pitchFamily="34" charset="0"/>
              </a:rPr>
              <a:t>Au terme de la période de quatre (4) semaines consécutives, la personne salariée qui maintient les conditions d’éligibilité peut recevoir à nouveau les montants forfaitaires susmentionnés, selon la même séquence;</a:t>
            </a:r>
          </a:p>
          <a:p>
            <a:pPr marL="285750" indent="-285750">
              <a:buFont typeface="Arial" panose="020B0604020202020204" pitchFamily="34" charset="0"/>
              <a:buChar char="•"/>
            </a:pPr>
            <a:r>
              <a:rPr lang="fr-CA" sz="1700" dirty="0">
                <a:effectLst/>
                <a:latin typeface="Arial" panose="020B0604020202020204" pitchFamily="34" charset="0"/>
                <a:ea typeface="Calibri" panose="020F0502020204030204" pitchFamily="34" charset="0"/>
                <a:cs typeface="Arial" panose="020B0604020202020204" pitchFamily="34" charset="0"/>
              </a:rPr>
              <a:t>Le montant forfaitaire reçu est modulé au prorata des heures régulières travaillées lors de la période de référence</a:t>
            </a:r>
            <a:r>
              <a:rPr lang="fr-CA" sz="1700" dirty="0">
                <a:latin typeface="Arial" panose="020B060402020202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fr-CA" sz="1700" dirty="0">
                <a:latin typeface="Arial" panose="020B0604020202020204" pitchFamily="34" charset="0"/>
                <a:cs typeface="Arial" panose="020B0604020202020204" pitchFamily="34" charset="0"/>
              </a:rPr>
              <a:t>Cette mesure prendra fin le 30 mars 2028.</a:t>
            </a:r>
          </a:p>
        </p:txBody>
      </p:sp>
      <p:sp>
        <p:nvSpPr>
          <p:cNvPr id="4" name="Espace réservé du numéro de diapositive 3">
            <a:extLst>
              <a:ext uri="{FF2B5EF4-FFF2-40B4-BE49-F238E27FC236}">
                <a16:creationId xmlns="" xmlns:a16="http://schemas.microsoft.com/office/drawing/2014/main" id="{CB696934-4C1F-FDB3-92DE-67A467E7C16C}"/>
              </a:ext>
            </a:extLst>
          </p:cNvPr>
          <p:cNvSpPr>
            <a:spLocks noGrp="1"/>
          </p:cNvSpPr>
          <p:nvPr>
            <p:ph type="sldNum" sz="quarter" idx="12"/>
            <p:custDataLst>
              <p:tags r:id="rId5"/>
            </p:custDataLst>
          </p:nvPr>
        </p:nvSpPr>
        <p:spPr/>
        <p:txBody>
          <a:bodyPr/>
          <a:lstStyle/>
          <a:p>
            <a:fld id="{18D25734-BAAB-45B8-8828-031302FAFDE5}" type="slidenum">
              <a:rPr lang="fr-CA" smtClean="0"/>
              <a:t>55</a:t>
            </a:fld>
            <a:endParaRPr lang="fr-CA"/>
          </a:p>
        </p:txBody>
      </p:sp>
    </p:spTree>
    <p:extLst>
      <p:ext uri="{BB962C8B-B14F-4D97-AF65-F5344CB8AC3E}">
        <p14:creationId xmlns:p14="http://schemas.microsoft.com/office/powerpoint/2010/main" val="16099418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56</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34102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34096" y="3466962"/>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Aménagements du temps de travail (ATT)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8"/>
            <a:ext cx="8842274" cy="2215991"/>
          </a:xfrm>
          <a:prstGeom prst="rect">
            <a:avLst/>
          </a:prstGeom>
          <a:noFill/>
        </p:spPr>
        <p:txBody>
          <a:bodyPr wrap="square">
            <a:spAutoFit/>
          </a:bodyPr>
          <a:lstStyle/>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Tx/>
              <a:buAutoNum type="arabicPeriod"/>
            </a:pPr>
            <a:endParaRPr lang="fr-CA" b="1"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Tx/>
              <a:buAutoNum type="arabicPeriod"/>
            </a:pPr>
            <a:endParaRPr lang="fr-CA" b="1"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Tx/>
              <a:buAutoNum type="arabicPeriod"/>
            </a:pPr>
            <a:endParaRPr lang="fr-CA" b="1" dirty="0">
              <a:effectLst/>
              <a:latin typeface="Arial" panose="020B0604020202020204" pitchFamily="34" charset="0"/>
              <a:ea typeface="Calibri" panose="020F050202020403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200" dirty="0"/>
          </a:p>
        </p:txBody>
      </p:sp>
      <p:sp>
        <p:nvSpPr>
          <p:cNvPr id="4" name="Espace réservé du numéro de diapositive 3">
            <a:extLst>
              <a:ext uri="{FF2B5EF4-FFF2-40B4-BE49-F238E27FC236}">
                <a16:creationId xmlns="" xmlns:a16="http://schemas.microsoft.com/office/drawing/2014/main" id="{25E7A5EF-2881-FC94-DFC7-EA0F1774A278}"/>
              </a:ext>
            </a:extLst>
          </p:cNvPr>
          <p:cNvSpPr>
            <a:spLocks noGrp="1"/>
          </p:cNvSpPr>
          <p:nvPr>
            <p:ph type="sldNum" sz="quarter" idx="12"/>
            <p:custDataLst>
              <p:tags r:id="rId5"/>
            </p:custDataLst>
          </p:nvPr>
        </p:nvSpPr>
        <p:spPr/>
        <p:txBody>
          <a:bodyPr/>
          <a:lstStyle/>
          <a:p>
            <a:fld id="{18D25734-BAAB-45B8-8828-031302FAFDE5}" type="slidenum">
              <a:rPr lang="fr-CA" smtClean="0"/>
              <a:t>57</a:t>
            </a:fld>
            <a:endParaRPr lang="fr-CA"/>
          </a:p>
        </p:txBody>
      </p:sp>
    </p:spTree>
    <p:extLst>
      <p:ext uri="{BB962C8B-B14F-4D97-AF65-F5344CB8AC3E}">
        <p14:creationId xmlns:p14="http://schemas.microsoft.com/office/powerpoint/2010/main" val="971678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Aménagements du temps de travail (ATT)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516660" y="-1395345"/>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2" y="1676400"/>
            <a:ext cx="8894077" cy="3240631"/>
          </a:xfrm>
          <a:prstGeom prst="rect">
            <a:avLst/>
          </a:prstGeom>
          <a:noFill/>
        </p:spPr>
        <p:txBody>
          <a:bodyPr wrap="square">
            <a:spAutoFit/>
          </a:bodyPr>
          <a:lstStyle/>
          <a:p>
            <a:pPr lvl="0">
              <a:lnSpc>
                <a:spcPct val="107000"/>
              </a:lnSpc>
            </a:pPr>
            <a:r>
              <a:rPr lang="fr-CA" b="1" dirty="0">
                <a:effectLst/>
                <a:latin typeface="Arial" panose="020B0604020202020204" pitchFamily="34" charset="0"/>
                <a:ea typeface="Calibri" panose="020F0502020204030204" pitchFamily="34" charset="0"/>
                <a:cs typeface="Arial" panose="020B0604020202020204" pitchFamily="34" charset="0"/>
              </a:rPr>
              <a:t>Horaire de 4 jours (Annexe P)</a:t>
            </a:r>
          </a:p>
          <a:p>
            <a:pPr lvl="0">
              <a:lnSpc>
                <a:spcPct val="107000"/>
              </a:lnSpc>
            </a:pPr>
            <a:endParaRPr lang="fr-CA"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fr-CA" dirty="0">
                <a:effectLst/>
                <a:latin typeface="Arial" panose="020B0604020202020204" pitchFamily="34" charset="0"/>
                <a:ea typeface="Calibri" panose="020F0502020204030204" pitchFamily="34" charset="0"/>
                <a:cs typeface="Arial" panose="020B0604020202020204" pitchFamily="34" charset="0"/>
              </a:rPr>
              <a:t>de permettre l’accès volontaire à l’ATT après une entente entre une personne salariée et l’employeur</a:t>
            </a:r>
            <a:r>
              <a:rPr lang="fr-CA" dirty="0" smtClean="0">
                <a:effectLst/>
                <a:latin typeface="Arial" panose="020B0604020202020204" pitchFamily="34" charset="0"/>
                <a:ea typeface="Calibri" panose="020F0502020204030204" pitchFamily="34" charset="0"/>
                <a:cs typeface="Arial" panose="020B0604020202020204" pitchFamily="34" charset="0"/>
              </a:rPr>
              <a:t>;</a:t>
            </a:r>
          </a:p>
          <a:p>
            <a:pPr marL="285750" lvl="0" indent="-285750">
              <a:lnSpc>
                <a:spcPct val="107000"/>
              </a:lnSpc>
              <a:buFont typeface="Arial" panose="020B0604020202020204" pitchFamily="34" charset="0"/>
              <a:buChar char="•"/>
            </a:pPr>
            <a:endParaRPr lang="fr-CA"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de retirer la notion d’aire d’application</a:t>
            </a:r>
            <a:r>
              <a:rPr lang="fr-CA" dirty="0" smtClean="0">
                <a:latin typeface="Arial" panose="020B0604020202020204" pitchFamily="34" charset="0"/>
                <a:ea typeface="Calibri" panose="020F0502020204030204" pitchFamily="34" charset="0"/>
                <a:cs typeface="Arial" panose="020B0604020202020204" pitchFamily="34" charset="0"/>
              </a:rPr>
              <a:t>;</a:t>
            </a:r>
          </a:p>
          <a:p>
            <a:pPr lvl="0">
              <a:lnSpc>
                <a:spcPct val="107000"/>
              </a:lnSpc>
            </a:pPr>
            <a:endParaRPr lang="fr-CA" dirty="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d</a:t>
            </a:r>
            <a:r>
              <a:rPr lang="fr-CA" dirty="0">
                <a:effectLst/>
                <a:latin typeface="Arial" panose="020B0604020202020204" pitchFamily="34" charset="0"/>
                <a:ea typeface="Calibri" panose="020F0502020204030204" pitchFamily="34" charset="0"/>
                <a:cs typeface="Arial" panose="020B0604020202020204" pitchFamily="34" charset="0"/>
              </a:rPr>
              <a:t>’indiquer que </a:t>
            </a:r>
            <a:r>
              <a:rPr lang="fr-CA" dirty="0">
                <a:latin typeface="Arial" panose="020B0604020202020204" pitchFamily="34" charset="0"/>
                <a:ea typeface="Calibri" panose="020F0502020204030204" pitchFamily="34" charset="0"/>
                <a:cs typeface="Arial" panose="020B0604020202020204" pitchFamily="34" charset="0"/>
              </a:rPr>
              <a:t>l</a:t>
            </a:r>
            <a:r>
              <a:rPr lang="fr-CA" dirty="0">
                <a:effectLst/>
                <a:latin typeface="Arial" panose="020B0604020202020204" pitchFamily="34" charset="0"/>
                <a:ea typeface="Calibri" panose="020F0502020204030204" pitchFamily="34" charset="0"/>
                <a:cs typeface="Arial" panose="020B0604020202020204" pitchFamily="34" charset="0"/>
              </a:rPr>
              <a:t>orsqu’il n’est pas possible d’accorder l’accès à l’horaire de 4 jours à l’ensemble des personnes salariées volontaires, l’employeur déploie ledit aménagement de temps de travail en tenant compte de l’ancienneté.</a:t>
            </a:r>
          </a:p>
          <a:p>
            <a:endParaRPr lang="fr-CA" sz="1200" dirty="0"/>
          </a:p>
        </p:txBody>
      </p:sp>
      <p:sp>
        <p:nvSpPr>
          <p:cNvPr id="4" name="Espace réservé du numéro de diapositive 3">
            <a:extLst>
              <a:ext uri="{FF2B5EF4-FFF2-40B4-BE49-F238E27FC236}">
                <a16:creationId xmlns="" xmlns:a16="http://schemas.microsoft.com/office/drawing/2014/main" id="{25E7A5EF-2881-FC94-DFC7-EA0F1774A278}"/>
              </a:ext>
            </a:extLst>
          </p:cNvPr>
          <p:cNvSpPr>
            <a:spLocks noGrp="1"/>
          </p:cNvSpPr>
          <p:nvPr>
            <p:ph type="sldNum" sz="quarter" idx="12"/>
            <p:custDataLst>
              <p:tags r:id="rId5"/>
            </p:custDataLst>
          </p:nvPr>
        </p:nvSpPr>
        <p:spPr/>
        <p:txBody>
          <a:bodyPr/>
          <a:lstStyle/>
          <a:p>
            <a:fld id="{18D25734-BAAB-45B8-8828-031302FAFDE5}" type="slidenum">
              <a:rPr lang="fr-CA" smtClean="0"/>
              <a:t>58</a:t>
            </a:fld>
            <a:endParaRPr lang="fr-CA"/>
          </a:p>
        </p:txBody>
      </p:sp>
    </p:spTree>
    <p:extLst>
      <p:ext uri="{BB962C8B-B14F-4D97-AF65-F5344CB8AC3E}">
        <p14:creationId xmlns:p14="http://schemas.microsoft.com/office/powerpoint/2010/main" val="3916721240"/>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Aménagements du temps de travail (ATT)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371600" y="-1376075"/>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7"/>
            <a:ext cx="8916937" cy="5315173"/>
          </a:xfrm>
          <a:prstGeom prst="rect">
            <a:avLst/>
          </a:prstGeom>
          <a:noFill/>
        </p:spPr>
        <p:txBody>
          <a:bodyPr wrap="square">
            <a:spAutoFit/>
          </a:bodyPr>
          <a:lstStyle/>
          <a:p>
            <a:pPr lvl="0">
              <a:lnSpc>
                <a:spcPct val="107000"/>
              </a:lnSpc>
            </a:pPr>
            <a:r>
              <a:rPr lang="fr-CA" b="1" dirty="0">
                <a:effectLst/>
                <a:latin typeface="Arial" panose="020B0604020202020204" pitchFamily="34" charset="0"/>
                <a:ea typeface="Calibri" panose="020F0502020204030204" pitchFamily="34" charset="0"/>
                <a:cs typeface="Arial" panose="020B0604020202020204" pitchFamily="34" charset="0"/>
              </a:rPr>
              <a:t>Horaires atypiques (Annexe Y)</a:t>
            </a:r>
          </a:p>
          <a:p>
            <a:pPr lvl="0">
              <a:lnSpc>
                <a:spcPct val="107000"/>
              </a:lnSpc>
            </a:pPr>
            <a:endParaRPr lang="fr-CA"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r>
              <a:rPr lang="fr-CA" dirty="0">
                <a:effectLst/>
                <a:latin typeface="Arial" panose="020B0604020202020204" pitchFamily="34" charset="0"/>
                <a:ea typeface="Calibri" panose="020F0502020204030204" pitchFamily="34" charset="0"/>
                <a:cs typeface="Arial" panose="020B0604020202020204" pitchFamily="34" charset="0"/>
              </a:rPr>
              <a:t>de permettre l’accès volontaire à l’ATT après une entente entre une personne salariée et l’employeur;</a:t>
            </a:r>
          </a:p>
          <a:p>
            <a:pPr marL="285750" indent="-285750">
              <a:lnSpc>
                <a:spcPct val="107000"/>
              </a:lnSpc>
              <a:buFont typeface="Arial" panose="020B0604020202020204" pitchFamily="34" charset="0"/>
              <a:buChar char="•"/>
            </a:pPr>
            <a:r>
              <a:rPr lang="fr-CA" dirty="0">
                <a:latin typeface="Arial" panose="020B0604020202020204" pitchFamily="34" charset="0"/>
                <a:ea typeface="Calibri" panose="020F0502020204030204" pitchFamily="34" charset="0"/>
                <a:cs typeface="Times New Roman" panose="02020603050405020304" pitchFamily="18" charset="0"/>
              </a:rPr>
              <a:t>de prévoir qu’u</a:t>
            </a:r>
            <a:r>
              <a:rPr lang="fr-CA" sz="1800" dirty="0">
                <a:effectLst/>
                <a:latin typeface="Arial" panose="020B0604020202020204" pitchFamily="34" charset="0"/>
                <a:ea typeface="Calibri" panose="020F0502020204030204" pitchFamily="34" charset="0"/>
                <a:cs typeface="Times New Roman" panose="02020603050405020304" pitchFamily="18" charset="0"/>
              </a:rPr>
              <a:t>ne telle entente est d’une durée minimale d’un an et est renouvelable; </a:t>
            </a:r>
          </a:p>
          <a:p>
            <a:pPr marL="285750" indent="-285750">
              <a:lnSpc>
                <a:spcPct val="107000"/>
              </a:lnSpc>
              <a:buFont typeface="Arial" panose="020B0604020202020204" pitchFamily="34" charset="0"/>
              <a:buChar char="•"/>
            </a:pPr>
            <a:r>
              <a:rPr lang="fr-CA" dirty="0">
                <a:latin typeface="Arial" panose="020B0604020202020204" pitchFamily="34" charset="0"/>
                <a:ea typeface="Calibri" panose="020F0502020204030204" pitchFamily="34" charset="0"/>
                <a:cs typeface="Times New Roman" panose="02020603050405020304" pitchFamily="18" charset="0"/>
              </a:rPr>
              <a:t>d</a:t>
            </a:r>
            <a:r>
              <a:rPr lang="fr-CA" sz="1800" dirty="0">
                <a:effectLst/>
                <a:latin typeface="Arial" panose="020B0604020202020204" pitchFamily="34" charset="0"/>
                <a:ea typeface="Calibri" panose="020F0502020204030204" pitchFamily="34" charset="0"/>
                <a:cs typeface="Times New Roman" panose="02020603050405020304" pitchFamily="18" charset="0"/>
              </a:rPr>
              <a:t>e prévoir que l’employeur ou la personne salariée visée peut mettre fin à l’aménagement du temps de travail, avec un préavis de soixante (60) jours. Malgré ceci, l’employeur et la personne salariée visée peuvent mettre fin à l’aménagement du temps de travail en tout temps, si elles en conviennent;  </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de permettre une amplitude pouvant aller jusqu’à 16 h. Toutefois, dans l’éventualité où l’entente prévoit une amplitude de plus de 12 heures, l’employeur avise le syndicat;</a:t>
            </a:r>
          </a:p>
          <a:p>
            <a:pPr marL="285750" indent="-285750">
              <a:lnSpc>
                <a:spcPct val="107000"/>
              </a:lnSpc>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d</a:t>
            </a:r>
            <a:r>
              <a:rPr lang="fr-CA" dirty="0">
                <a:effectLst/>
                <a:latin typeface="Arial" panose="020B0604020202020204" pitchFamily="34" charset="0"/>
                <a:ea typeface="Calibri" panose="020F0502020204030204" pitchFamily="34" charset="0"/>
                <a:cs typeface="Arial" panose="020B0604020202020204" pitchFamily="34" charset="0"/>
              </a:rPr>
              <a:t>’indiquer que </a:t>
            </a:r>
            <a:r>
              <a:rPr lang="fr-CA" dirty="0">
                <a:latin typeface="Arial" panose="020B0604020202020204" pitchFamily="34" charset="0"/>
                <a:ea typeface="Calibri" panose="020F0502020204030204" pitchFamily="34" charset="0"/>
                <a:cs typeface="Arial" panose="020B0604020202020204" pitchFamily="34" charset="0"/>
              </a:rPr>
              <a:t>l</a:t>
            </a:r>
            <a:r>
              <a:rPr lang="fr-CA" dirty="0">
                <a:effectLst/>
                <a:latin typeface="Arial" panose="020B0604020202020204" pitchFamily="34" charset="0"/>
                <a:ea typeface="Calibri" panose="020F0502020204030204" pitchFamily="34" charset="0"/>
                <a:cs typeface="Arial" panose="020B0604020202020204" pitchFamily="34" charset="0"/>
              </a:rPr>
              <a:t>orsqu’il n’est pas possible d’accorder l’accès à </a:t>
            </a:r>
            <a:r>
              <a:rPr lang="fr-CA" dirty="0">
                <a:latin typeface="Arial" panose="020B0604020202020204" pitchFamily="34" charset="0"/>
                <a:ea typeface="Calibri" panose="020F0502020204030204" pitchFamily="34" charset="0"/>
                <a:cs typeface="Arial" panose="020B0604020202020204" pitchFamily="34" charset="0"/>
              </a:rPr>
              <a:t>cet ATT</a:t>
            </a:r>
            <a:r>
              <a:rPr lang="fr-CA" dirty="0">
                <a:effectLst/>
                <a:latin typeface="Arial" panose="020B0604020202020204" pitchFamily="34" charset="0"/>
                <a:ea typeface="Calibri" panose="020F0502020204030204" pitchFamily="34" charset="0"/>
                <a:cs typeface="Arial" panose="020B0604020202020204" pitchFamily="34" charset="0"/>
              </a:rPr>
              <a:t> à l’ensemble des personnes salariées volontaires, l’employeur déploie ledit aménagement de temps de travail en tenant compte de l’ancienneté.</a:t>
            </a:r>
          </a:p>
          <a:p>
            <a:pPr marL="90170" algn="just">
              <a:lnSpc>
                <a:spcPct val="107000"/>
              </a:lnSpc>
            </a:pPr>
            <a:endParaRPr lang="fr-CA" dirty="0">
              <a:effectLst/>
              <a:latin typeface="Arial" panose="020B0604020202020204" pitchFamily="34" charset="0"/>
              <a:ea typeface="Calibri" panose="020F0502020204030204" pitchFamily="34" charset="0"/>
              <a:cs typeface="Arial" panose="020B0604020202020204" pitchFamily="34" charset="0"/>
            </a:endParaRPr>
          </a:p>
          <a:p>
            <a:endParaRPr lang="fr-CA" sz="1200" dirty="0"/>
          </a:p>
        </p:txBody>
      </p:sp>
      <p:sp>
        <p:nvSpPr>
          <p:cNvPr id="4" name="Espace réservé du numéro de diapositive 3">
            <a:extLst>
              <a:ext uri="{FF2B5EF4-FFF2-40B4-BE49-F238E27FC236}">
                <a16:creationId xmlns="" xmlns:a16="http://schemas.microsoft.com/office/drawing/2014/main" id="{25E7A5EF-2881-FC94-DFC7-EA0F1774A278}"/>
              </a:ext>
            </a:extLst>
          </p:cNvPr>
          <p:cNvSpPr>
            <a:spLocks noGrp="1"/>
          </p:cNvSpPr>
          <p:nvPr>
            <p:ph type="sldNum" sz="quarter" idx="12"/>
            <p:custDataLst>
              <p:tags r:id="rId5"/>
            </p:custDataLst>
          </p:nvPr>
        </p:nvSpPr>
        <p:spPr/>
        <p:txBody>
          <a:bodyPr/>
          <a:lstStyle/>
          <a:p>
            <a:fld id="{18D25734-BAAB-45B8-8828-031302FAFDE5}" type="slidenum">
              <a:rPr lang="fr-CA" smtClean="0"/>
              <a:t>59</a:t>
            </a:fld>
            <a:endParaRPr lang="fr-CA"/>
          </a:p>
        </p:txBody>
      </p:sp>
    </p:spTree>
    <p:extLst>
      <p:ext uri="{BB962C8B-B14F-4D97-AF65-F5344CB8AC3E}">
        <p14:creationId xmlns:p14="http://schemas.microsoft.com/office/powerpoint/2010/main" val="193066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a:solidFill>
                  <a:srgbClr val="FFFFFF"/>
                </a:solidFill>
                <a:latin typeface="Calibri"/>
                <a:ea typeface="Calibri"/>
                <a:cs typeface="Calibri"/>
                <a:sym typeface="Calibri"/>
              </a:rPr>
              <a:t>DÉPÔT PATRONAL DU 31 MARS 2021</a:t>
            </a:r>
            <a:endParaRPr sz="1400" kern="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2400" b="1" kern="0" dirty="0" smtClean="0">
                <a:solidFill>
                  <a:schemeClr val="bg1"/>
                </a:solidFill>
                <a:cs typeface="Arial"/>
                <a:sym typeface="Arial"/>
              </a:rPr>
              <a:t>ADOPTION DE L’ORDRE DES COMPTES RENDUS</a:t>
            </a:r>
            <a:endParaRPr sz="2400" b="1" kern="0" dirty="0">
              <a:solidFill>
                <a:schemeClr val="bg1"/>
              </a:solidFill>
              <a:cs typeface="Arial"/>
              <a:sym typeface="Arial"/>
            </a:endParaRPr>
          </a:p>
        </p:txBody>
      </p:sp>
      <p:sp>
        <p:nvSpPr>
          <p:cNvPr id="225" name="Google Shape;225;gd315f95f4d_0_0"/>
          <p:cNvSpPr txBox="1"/>
          <p:nvPr>
            <p:custDataLst>
              <p:tags r:id="rId5"/>
            </p:custDataLst>
          </p:nvPr>
        </p:nvSpPr>
        <p:spPr>
          <a:xfrm>
            <a:off x="220126" y="2347347"/>
            <a:ext cx="9625250" cy="4124176"/>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fr-FR" sz="2400" b="1" kern="0" dirty="0" smtClean="0">
                <a:solidFill>
                  <a:srgbClr val="000000"/>
                </a:solidFill>
                <a:cs typeface="Arial"/>
                <a:sym typeface="Arial"/>
              </a:rPr>
              <a:t>Il est proposé par Manon Cloutier appuyé par Karine </a:t>
            </a:r>
            <a:r>
              <a:rPr lang="fr-FR" sz="2400" b="1" kern="0" dirty="0" err="1" smtClean="0">
                <a:solidFill>
                  <a:srgbClr val="000000"/>
                </a:solidFill>
                <a:cs typeface="Arial"/>
                <a:sym typeface="Arial"/>
              </a:rPr>
              <a:t>Lehoux</a:t>
            </a:r>
            <a:r>
              <a:rPr lang="fr-FR" sz="2400" b="1" kern="0" dirty="0" smtClean="0">
                <a:solidFill>
                  <a:srgbClr val="000000"/>
                </a:solidFill>
                <a:cs typeface="Arial"/>
                <a:sym typeface="Arial"/>
              </a:rPr>
              <a:t>  d’adopter les comptes rendus des:</a:t>
            </a:r>
          </a:p>
          <a:p>
            <a:pPr algn="ctr">
              <a:buClr>
                <a:srgbClr val="000000"/>
              </a:buClr>
              <a:buFont typeface="Arial"/>
              <a:buNone/>
            </a:pPr>
            <a:endParaRPr lang="fr-FR" sz="2400" b="1" kern="0" dirty="0" smtClean="0">
              <a:solidFill>
                <a:srgbClr val="000000"/>
              </a:solidFill>
              <a:cs typeface="Arial"/>
              <a:sym typeface="Arial"/>
            </a:endParaRPr>
          </a:p>
          <a:p>
            <a:pPr marL="800100" lvl="1" indent="-342900">
              <a:buFont typeface="Wingdings" pitchFamily="2" charset="2"/>
              <a:buChar char="q"/>
            </a:pPr>
            <a:r>
              <a:rPr lang="fr-FR" sz="2400" b="1" dirty="0"/>
              <a:t>1</a:t>
            </a:r>
            <a:r>
              <a:rPr lang="fr-FR" sz="2400" b="1" baseline="30000" dirty="0"/>
              <a:t>er</a:t>
            </a:r>
            <a:r>
              <a:rPr lang="fr-FR" sz="2400" b="1" dirty="0"/>
              <a:t> au 10 mai </a:t>
            </a:r>
            <a:r>
              <a:rPr lang="fr-FR" sz="2400" b="1" dirty="0" smtClean="0"/>
              <a:t>2023</a:t>
            </a:r>
          </a:p>
          <a:p>
            <a:pPr marL="800100" lvl="1" indent="-342900">
              <a:buFont typeface="Wingdings" pitchFamily="2" charset="2"/>
              <a:buChar char="q"/>
            </a:pPr>
            <a:r>
              <a:rPr lang="fr-FR" sz="2400" b="1" dirty="0" smtClean="0"/>
              <a:t>21 </a:t>
            </a:r>
            <a:r>
              <a:rPr lang="fr-FR" sz="2400" b="1" dirty="0"/>
              <a:t>septembre au 12 octobre </a:t>
            </a:r>
            <a:r>
              <a:rPr lang="fr-FR" sz="2400" b="1" dirty="0" smtClean="0"/>
              <a:t>2023</a:t>
            </a:r>
          </a:p>
          <a:p>
            <a:pPr marL="800100" lvl="1" indent="-342900">
              <a:buFont typeface="Wingdings" pitchFamily="2" charset="2"/>
              <a:buChar char="q"/>
            </a:pPr>
            <a:r>
              <a:rPr lang="fr-FR" sz="2400" b="1" dirty="0" smtClean="0"/>
              <a:t>16 </a:t>
            </a:r>
            <a:r>
              <a:rPr lang="fr-FR" sz="2400" b="1" dirty="0"/>
              <a:t>au 26 octobre </a:t>
            </a:r>
            <a:r>
              <a:rPr lang="fr-FR" sz="2400" b="1" dirty="0" smtClean="0"/>
              <a:t>2023</a:t>
            </a:r>
          </a:p>
          <a:p>
            <a:pPr marL="800100" lvl="1" indent="-342900">
              <a:buFont typeface="Wingdings" pitchFamily="2" charset="2"/>
              <a:buChar char="q"/>
            </a:pPr>
            <a:r>
              <a:rPr lang="fr-FR" sz="2400" b="1" dirty="0" smtClean="0"/>
              <a:t>27 </a:t>
            </a:r>
            <a:r>
              <a:rPr lang="fr-FR" sz="2400" b="1" dirty="0"/>
              <a:t>octobre au 30 octobre 2023</a:t>
            </a:r>
            <a:endParaRPr lang="fr-CA" sz="2400" b="1" dirty="0"/>
          </a:p>
          <a:p>
            <a:pPr algn="ctr">
              <a:buClr>
                <a:srgbClr val="000000"/>
              </a:buClr>
              <a:buFont typeface="Arial"/>
              <a:buNone/>
            </a:pPr>
            <a:endParaRPr lang="fr-FR" sz="2400" b="1" kern="0" dirty="0" smtClean="0">
              <a:solidFill>
                <a:srgbClr val="000000"/>
              </a:solidFill>
              <a:cs typeface="Arial"/>
              <a:sym typeface="Arial"/>
            </a:endParaRPr>
          </a:p>
          <a:p>
            <a:pPr algn="ctr">
              <a:buClr>
                <a:srgbClr val="000000"/>
              </a:buClr>
              <a:buFont typeface="Arial"/>
              <a:buNone/>
            </a:pPr>
            <a:endParaRPr lang="fr-FR" sz="2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6</a:t>
            </a:fld>
            <a:endParaRPr lang="fr-CA"/>
          </a:p>
        </p:txBody>
      </p:sp>
      <p:pic>
        <p:nvPicPr>
          <p:cNvPr id="11" name="Google Shape;224;gd315f95f4d_0_0"/>
          <p:cNvPicPr preferRelativeResize="0">
            <a:picLocks noChangeAspect="1"/>
          </p:cNvPicPr>
          <p:nvPr>
            <p:custDataLst>
              <p:tags r:id="rId7"/>
            </p:custDataLst>
          </p:nvPr>
        </p:nvPicPr>
        <p:blipFill>
          <a:blip r:embed="rId10">
            <a:alphaModFix/>
          </a:blip>
          <a:stretch>
            <a:fillRect/>
          </a:stretch>
        </p:blipFill>
        <p:spPr>
          <a:xfrm>
            <a:off x="8077200" y="85795"/>
            <a:ext cx="1768175" cy="1269140"/>
          </a:xfrm>
          <a:prstGeom prst="rect">
            <a:avLst/>
          </a:prstGeom>
          <a:solidFill>
            <a:schemeClr val="bg1"/>
          </a:solidFill>
          <a:ln>
            <a:noFill/>
          </a:ln>
        </p:spPr>
      </p:pic>
    </p:spTree>
    <p:extLst>
      <p:ext uri="{BB962C8B-B14F-4D97-AF65-F5344CB8AC3E}">
        <p14:creationId xmlns:p14="http://schemas.microsoft.com/office/powerpoint/2010/main" val="554186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Aménagements du temps de travail (ATT)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295400"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23496" y="1785044"/>
            <a:ext cx="8842274" cy="3354636"/>
          </a:xfrm>
          <a:prstGeom prst="rect">
            <a:avLst/>
          </a:prstGeom>
          <a:noFill/>
        </p:spPr>
        <p:txBody>
          <a:bodyPr wrap="square">
            <a:spAutoFit/>
          </a:bodyPr>
          <a:lstStyle/>
          <a:p>
            <a:pPr lvl="0">
              <a:lnSpc>
                <a:spcPct val="107000"/>
              </a:lnSpc>
            </a:pPr>
            <a:r>
              <a:rPr lang="fr-CA" b="1" dirty="0">
                <a:latin typeface="Arial" panose="020B0604020202020204" pitchFamily="34" charset="0"/>
                <a:ea typeface="Calibri" panose="020F0502020204030204" pitchFamily="34" charset="0"/>
                <a:cs typeface="Arial" panose="020B0604020202020204" pitchFamily="34" charset="0"/>
              </a:rPr>
              <a:t>ATT de jour, de soir, de nuit et sur quart de rotation</a:t>
            </a:r>
            <a:r>
              <a:rPr lang="fr-CA" b="1" dirty="0">
                <a:effectLst/>
                <a:latin typeface="Arial" panose="020B0604020202020204" pitchFamily="34" charset="0"/>
                <a:ea typeface="Calibri" panose="020F0502020204030204" pitchFamily="34" charset="0"/>
                <a:cs typeface="Arial" panose="020B0604020202020204" pitchFamily="34" charset="0"/>
              </a:rPr>
              <a:t> (</a:t>
            </a:r>
            <a:r>
              <a:rPr lang="fr-CA" b="1" dirty="0">
                <a:latin typeface="Arial" panose="020B0604020202020204" pitchFamily="34" charset="0"/>
                <a:ea typeface="Calibri" panose="020F0502020204030204" pitchFamily="34" charset="0"/>
                <a:cs typeface="Arial" panose="020B0604020202020204" pitchFamily="34" charset="0"/>
              </a:rPr>
              <a:t>lettre d’entente no 36</a:t>
            </a:r>
            <a:r>
              <a:rPr lang="fr-CA" b="1" dirty="0">
                <a:effectLst/>
                <a:latin typeface="Arial" panose="020B0604020202020204" pitchFamily="34" charset="0"/>
                <a:ea typeface="Calibri" panose="020F0502020204030204" pitchFamily="34" charset="0"/>
                <a:cs typeface="Arial" panose="020B0604020202020204" pitchFamily="34" charset="0"/>
              </a:rPr>
              <a:t>)</a:t>
            </a:r>
          </a:p>
          <a:p>
            <a:pPr lvl="0">
              <a:lnSpc>
                <a:spcPct val="107000"/>
              </a:lnSpc>
            </a:pPr>
            <a:endParaRPr lang="fr-CA"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r>
              <a:rPr lang="fr-CA" dirty="0">
                <a:effectLst/>
                <a:latin typeface="Arial" panose="020B0604020202020204" pitchFamily="34" charset="0"/>
                <a:ea typeface="Calibri" panose="020F0502020204030204" pitchFamily="34" charset="0"/>
                <a:cs typeface="Arial" panose="020B0604020202020204" pitchFamily="34" charset="0"/>
              </a:rPr>
              <a:t>de permettre l’accès volontaire </a:t>
            </a:r>
            <a:r>
              <a:rPr lang="fr-CA" dirty="0">
                <a:latin typeface="Arial" panose="020B0604020202020204" pitchFamily="34" charset="0"/>
                <a:ea typeface="Calibri" panose="020F0502020204030204" pitchFamily="34" charset="0"/>
                <a:cs typeface="Arial" panose="020B0604020202020204" pitchFamily="34" charset="0"/>
              </a:rPr>
              <a:t>aux</a:t>
            </a:r>
            <a:r>
              <a:rPr lang="fr-CA" dirty="0">
                <a:effectLst/>
                <a:latin typeface="Arial" panose="020B0604020202020204" pitchFamily="34" charset="0"/>
                <a:ea typeface="Calibri" panose="020F0502020204030204" pitchFamily="34" charset="0"/>
                <a:cs typeface="Arial" panose="020B0604020202020204" pitchFamily="34" charset="0"/>
              </a:rPr>
              <a:t> ATT après une entente entre une personne salariée et l’employeur</a:t>
            </a:r>
            <a:r>
              <a:rPr lang="fr-CA" dirty="0" smtClean="0">
                <a:effectLst/>
                <a:latin typeface="Arial" panose="020B0604020202020204" pitchFamily="34" charset="0"/>
                <a:ea typeface="Calibri" panose="020F0502020204030204" pitchFamily="34" charset="0"/>
                <a:cs typeface="Arial" panose="020B0604020202020204" pitchFamily="34" charset="0"/>
              </a:rPr>
              <a:t>;</a:t>
            </a:r>
          </a:p>
          <a:p>
            <a:pPr>
              <a:lnSpc>
                <a:spcPct val="107000"/>
              </a:lnSpc>
            </a:pPr>
            <a:endParaRPr lang="fr-CA"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d</a:t>
            </a:r>
            <a:r>
              <a:rPr lang="fr-CA" dirty="0">
                <a:effectLst/>
                <a:latin typeface="Arial" panose="020B0604020202020204" pitchFamily="34" charset="0"/>
                <a:ea typeface="Calibri" panose="020F0502020204030204" pitchFamily="34" charset="0"/>
                <a:cs typeface="Arial" panose="020B0604020202020204" pitchFamily="34" charset="0"/>
              </a:rPr>
              <a:t>’indiquer que </a:t>
            </a:r>
            <a:r>
              <a:rPr lang="fr-CA" dirty="0">
                <a:latin typeface="Arial" panose="020B0604020202020204" pitchFamily="34" charset="0"/>
                <a:ea typeface="Calibri" panose="020F0502020204030204" pitchFamily="34" charset="0"/>
                <a:cs typeface="Arial" panose="020B0604020202020204" pitchFamily="34" charset="0"/>
              </a:rPr>
              <a:t>l</a:t>
            </a:r>
            <a:r>
              <a:rPr lang="fr-CA" dirty="0">
                <a:effectLst/>
                <a:latin typeface="Arial" panose="020B0604020202020204" pitchFamily="34" charset="0"/>
                <a:ea typeface="Calibri" panose="020F0502020204030204" pitchFamily="34" charset="0"/>
                <a:cs typeface="Arial" panose="020B0604020202020204" pitchFamily="34" charset="0"/>
              </a:rPr>
              <a:t>orsqu’il n’est pas possible d’accorder l’accès à </a:t>
            </a:r>
            <a:r>
              <a:rPr lang="fr-CA" dirty="0">
                <a:latin typeface="Arial" panose="020B0604020202020204" pitchFamily="34" charset="0"/>
                <a:ea typeface="Calibri" panose="020F0502020204030204" pitchFamily="34" charset="0"/>
                <a:cs typeface="Arial" panose="020B0604020202020204" pitchFamily="34" charset="0"/>
              </a:rPr>
              <a:t>cet ATT</a:t>
            </a:r>
            <a:r>
              <a:rPr lang="fr-CA" dirty="0">
                <a:effectLst/>
                <a:latin typeface="Arial" panose="020B0604020202020204" pitchFamily="34" charset="0"/>
                <a:ea typeface="Calibri" panose="020F0502020204030204" pitchFamily="34" charset="0"/>
                <a:cs typeface="Arial" panose="020B0604020202020204" pitchFamily="34" charset="0"/>
              </a:rPr>
              <a:t> à l’ensemble des personnes salariées volontaires, l’employeur déploie ledit aménagement de temps de travail en tenant compte de l’ancienneté.</a:t>
            </a:r>
            <a:endParaRPr lang="fr-CA" sz="1800"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fr-CA" b="1" dirty="0">
              <a:latin typeface="Arial" panose="020B0604020202020204" pitchFamily="34" charset="0"/>
              <a:ea typeface="Calibri" panose="020F0502020204030204" pitchFamily="34" charset="0"/>
              <a:cs typeface="Times New Roman" panose="02020603050405020304" pitchFamily="18" charset="0"/>
            </a:endParaRPr>
          </a:p>
          <a:p>
            <a:r>
              <a:rPr lang="fr-CA" sz="1800" b="1" dirty="0">
                <a:effectLst/>
                <a:latin typeface="Arial" panose="020B0604020202020204" pitchFamily="34" charset="0"/>
                <a:ea typeface="Arial" panose="020B0604020202020204" pitchFamily="34"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400" dirty="0"/>
          </a:p>
        </p:txBody>
      </p:sp>
      <p:sp>
        <p:nvSpPr>
          <p:cNvPr id="4" name="Espace réservé du numéro de diapositive 3">
            <a:extLst>
              <a:ext uri="{FF2B5EF4-FFF2-40B4-BE49-F238E27FC236}">
                <a16:creationId xmlns="" xmlns:a16="http://schemas.microsoft.com/office/drawing/2014/main" id="{88E3E334-605C-F7A0-9723-0535AA2904AE}"/>
              </a:ext>
            </a:extLst>
          </p:cNvPr>
          <p:cNvSpPr>
            <a:spLocks noGrp="1"/>
          </p:cNvSpPr>
          <p:nvPr>
            <p:ph type="sldNum" sz="quarter" idx="12"/>
            <p:custDataLst>
              <p:tags r:id="rId5"/>
            </p:custDataLst>
          </p:nvPr>
        </p:nvSpPr>
        <p:spPr/>
        <p:txBody>
          <a:bodyPr/>
          <a:lstStyle/>
          <a:p>
            <a:fld id="{18D25734-BAAB-45B8-8828-031302FAFDE5}" type="slidenum">
              <a:rPr lang="fr-CA" smtClean="0"/>
              <a:t>60</a:t>
            </a:fld>
            <a:endParaRPr lang="fr-CA"/>
          </a:p>
        </p:txBody>
      </p:sp>
    </p:spTree>
    <p:extLst>
      <p:ext uri="{BB962C8B-B14F-4D97-AF65-F5344CB8AC3E}">
        <p14:creationId xmlns:p14="http://schemas.microsoft.com/office/powerpoint/2010/main" val="2635108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Aménagements du temps de travail (ATT)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478328" y="-1447801"/>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7"/>
            <a:ext cx="8842274" cy="5692418"/>
          </a:xfrm>
          <a:prstGeom prst="rect">
            <a:avLst/>
          </a:prstGeom>
          <a:noFill/>
        </p:spPr>
        <p:txBody>
          <a:bodyPr wrap="square">
            <a:spAutoFit/>
          </a:bodyPr>
          <a:lstStyle/>
          <a:p>
            <a:pPr lvl="0" algn="just">
              <a:lnSpc>
                <a:spcPct val="107000"/>
              </a:lnSpc>
              <a:spcAft>
                <a:spcPts val="800"/>
              </a:spcAft>
            </a:pPr>
            <a:r>
              <a:rPr lang="fr-CA" sz="1600" b="1" dirty="0">
                <a:effectLst/>
                <a:latin typeface="Arial" panose="020B0604020202020204" pitchFamily="34" charset="0"/>
                <a:ea typeface="Calibri" panose="020F0502020204030204" pitchFamily="34" charset="0"/>
                <a:cs typeface="Arial" panose="020B0604020202020204" pitchFamily="34" charset="0"/>
              </a:rPr>
              <a:t>Intégration d’un nouvel ATT de fin de semaine avec prime bonifiée (Catégories 1 et 2)</a:t>
            </a:r>
          </a:p>
          <a:p>
            <a:pPr lvl="0" algn="just">
              <a:lnSpc>
                <a:spcPct val="107000"/>
              </a:lnSpc>
            </a:pPr>
            <a:r>
              <a:rPr lang="fr-CA" sz="1600" kern="100" dirty="0">
                <a:effectLst/>
                <a:latin typeface="Arial" panose="020B0604020202020204" pitchFamily="34" charset="0"/>
                <a:ea typeface="Calibri" panose="020F0502020204030204" pitchFamily="34" charset="0"/>
                <a:cs typeface="Arial" panose="020B0604020202020204" pitchFamily="34" charset="0"/>
              </a:rPr>
              <a:t>Les parties nationales conviennent d’intégrer une nouvelle annexe à la convention collective permettant un ATT de fin de semaine avec prime bonifiée. Celui-ci est accessible aux personnes salariées volontaires de la catégorie 1 et aux titres d’emploi en soins d’assistance de la catégorie 2 œuvrant dans des services 24/7. Lorsqu’il n’est pas possible d’accorder l’accès à cet ATT à l’ensemble des personnes salariées volontaires, l’établissement déploie ledit ATT en tenant compte de l’ancienneté.</a:t>
            </a:r>
            <a:endParaRPr lang="fr-CA" sz="1600" kern="1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fr-CA" sz="1600" kern="1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r>
              <a:rPr lang="fr-CA" sz="1600" kern="100" dirty="0">
                <a:effectLst/>
                <a:latin typeface="Arial" panose="020B0604020202020204" pitchFamily="34" charset="0"/>
                <a:ea typeface="Calibri" panose="020F0502020204030204" pitchFamily="34" charset="0"/>
                <a:cs typeface="Arial" panose="020B0604020202020204" pitchFamily="34" charset="0"/>
              </a:rPr>
              <a:t>Ce nouveau mode d’aménagement du temps de travail condensé de fin de semaine, en offrant un horaire de cinq quarts de travail de douze heures, uniquement de fin de semaine, par période de quatorze jours, et ce, avec rotation de quarts, est instauré.</a:t>
            </a:r>
            <a:endParaRPr lang="fr-CA" sz="1600" kern="1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fr-CA" sz="1600" kern="1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r>
              <a:rPr lang="fr-CA" sz="1600" kern="100" dirty="0">
                <a:effectLst/>
                <a:latin typeface="Arial" panose="020B0604020202020204" pitchFamily="34" charset="0"/>
                <a:ea typeface="Calibri" panose="020F0502020204030204" pitchFamily="34" charset="0"/>
                <a:cs typeface="Arial" panose="020B0604020202020204" pitchFamily="34" charset="0"/>
              </a:rPr>
              <a:t>La personne salariée, ayant choisi cet horaire, reçoit une prime équivalente à 16 % de son salaire pour les jours de fin de semaine, et ce, en plus des primes actuellement prévues aux conventions collectives. La conversion d’une partie des primes d’inconvénients et de la prime additionnelle est possible en plus de l’utilisation de 10 jours de congé annuel fractionnés, 12 congés fériés et 3 congés de maladie pour motifs personnels pour permettre à la personne salariée d’avoir un statut à temps complet.</a:t>
            </a:r>
          </a:p>
          <a:p>
            <a:pPr lvl="0" algn="just">
              <a:lnSpc>
                <a:spcPct val="107000"/>
              </a:lnSpc>
              <a:spcAft>
                <a:spcPts val="800"/>
              </a:spcAft>
            </a:pPr>
            <a:endParaRPr lang="fr-CA" sz="1600" dirty="0">
              <a:effectLst/>
              <a:latin typeface="Arial" panose="020B0604020202020204" pitchFamily="34" charset="0"/>
              <a:ea typeface="Calibri" panose="020F0502020204030204" pitchFamily="34" charset="0"/>
              <a:cs typeface="Arial" panose="020B0604020202020204" pitchFamily="34" charset="0"/>
            </a:endParaRPr>
          </a:p>
          <a:p>
            <a:endParaRPr lang="fr-CA" sz="16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2EFAE99A-BD13-5B01-262E-1751F90708F1}"/>
              </a:ext>
            </a:extLst>
          </p:cNvPr>
          <p:cNvSpPr>
            <a:spLocks noGrp="1"/>
          </p:cNvSpPr>
          <p:nvPr>
            <p:ph type="sldNum" sz="quarter" idx="12"/>
            <p:custDataLst>
              <p:tags r:id="rId5"/>
            </p:custDataLst>
          </p:nvPr>
        </p:nvSpPr>
        <p:spPr/>
        <p:txBody>
          <a:bodyPr/>
          <a:lstStyle/>
          <a:p>
            <a:fld id="{18D25734-BAAB-45B8-8828-031302FAFDE5}" type="slidenum">
              <a:rPr lang="fr-CA" smtClean="0"/>
              <a:t>61</a:t>
            </a:fld>
            <a:endParaRPr lang="fr-CA"/>
          </a:p>
        </p:txBody>
      </p:sp>
    </p:spTree>
    <p:extLst>
      <p:ext uri="{BB962C8B-B14F-4D97-AF65-F5344CB8AC3E}">
        <p14:creationId xmlns:p14="http://schemas.microsoft.com/office/powerpoint/2010/main" val="11074435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Aménagements du temps de travail (ATT)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478328" y="-1373839"/>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8"/>
            <a:ext cx="8842274" cy="2199961"/>
          </a:xfrm>
          <a:prstGeom prst="rect">
            <a:avLst/>
          </a:prstGeom>
          <a:noFill/>
        </p:spPr>
        <p:txBody>
          <a:bodyPr wrap="square">
            <a:spAutoFit/>
          </a:bodyPr>
          <a:lstStyle/>
          <a:p>
            <a:pPr lvl="0" algn="just">
              <a:lnSpc>
                <a:spcPct val="107000"/>
              </a:lnSpc>
              <a:spcAft>
                <a:spcPts val="800"/>
              </a:spcAft>
            </a:pPr>
            <a:endParaRPr lang="fr-CA" b="1" dirty="0">
              <a:latin typeface="Arial" panose="020B0604020202020204" pitchFamily="34" charset="0"/>
              <a:ea typeface="Arial" panose="020B0604020202020204" pitchFamily="34" charset="0"/>
              <a:cs typeface="Times New Roman" panose="02020603050405020304" pitchFamily="18" charset="0"/>
            </a:endParaRPr>
          </a:p>
          <a:p>
            <a:pPr lvl="0" algn="just">
              <a:lnSpc>
                <a:spcPct val="107000"/>
              </a:lnSpc>
              <a:spcAft>
                <a:spcPts val="800"/>
              </a:spcAft>
            </a:pPr>
            <a:r>
              <a:rPr lang="fr-CA" b="1" dirty="0">
                <a:latin typeface="Arial" panose="020B0604020202020204" pitchFamily="34" charset="0"/>
                <a:ea typeface="Arial" panose="020B0604020202020204" pitchFamily="34" charset="0"/>
                <a:cs typeface="Times New Roman" panose="02020603050405020304" pitchFamily="18" charset="0"/>
              </a:rPr>
              <a:t>Ajout d’un mandat au c</a:t>
            </a:r>
            <a:r>
              <a:rPr lang="fr-CA" sz="1800" b="1" dirty="0">
                <a:effectLst/>
                <a:latin typeface="Arial" panose="020B0604020202020204" pitchFamily="34" charset="0"/>
                <a:ea typeface="Calibri" panose="020F0502020204030204" pitchFamily="34" charset="0"/>
                <a:cs typeface="Times New Roman" panose="02020603050405020304" pitchFamily="18" charset="0"/>
              </a:rPr>
              <a:t>omité</a:t>
            </a:r>
            <a:r>
              <a:rPr lang="fr-CA" sz="1800" b="1" dirty="0">
                <a:effectLst/>
                <a:latin typeface="Arial" panose="020B0604020202020204" pitchFamily="34" charset="0"/>
                <a:ea typeface="Arial" panose="020B0604020202020204" pitchFamily="34" charset="0"/>
                <a:cs typeface="Times New Roman" panose="02020603050405020304" pitchFamily="18" charset="0"/>
              </a:rPr>
              <a:t> de relation de travail</a:t>
            </a:r>
            <a:r>
              <a:rPr lang="fr-CA" sz="1800" dirty="0">
                <a:effectLst/>
                <a:latin typeface="Arial" panose="020B0604020202020204" pitchFamily="34" charset="0"/>
                <a:ea typeface="Times New Roman" panose="02020603050405020304" pitchFamily="18" charset="0"/>
                <a:cs typeface="Arial" panose="020B0604020202020204" pitchFamily="34" charset="0"/>
              </a:rPr>
              <a:t> </a:t>
            </a:r>
            <a:endParaRPr lang="fr-CA" dirty="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pPr>
            <a:endParaRPr lang="fr-CA" sz="18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spcAft>
                <a:spcPts val="800"/>
              </a:spcAft>
            </a:pPr>
            <a:r>
              <a:rPr lang="fr-CA" sz="1800" dirty="0">
                <a:effectLst/>
                <a:latin typeface="Arial" panose="020B0604020202020204" pitchFamily="34" charset="0"/>
                <a:ea typeface="Times New Roman" panose="02020603050405020304" pitchFamily="18" charset="0"/>
                <a:cs typeface="Arial" panose="020B0604020202020204" pitchFamily="34" charset="0"/>
              </a:rPr>
              <a:t>Ce comité est mandaté, notamment, pour assurer le suivi de la mise en œuvre et de l’application des aménagements du temps de travail.</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400" dirty="0"/>
          </a:p>
        </p:txBody>
      </p:sp>
      <p:sp>
        <p:nvSpPr>
          <p:cNvPr id="4" name="Espace réservé du numéro de diapositive 3">
            <a:extLst>
              <a:ext uri="{FF2B5EF4-FFF2-40B4-BE49-F238E27FC236}">
                <a16:creationId xmlns="" xmlns:a16="http://schemas.microsoft.com/office/drawing/2014/main" id="{6BF4F643-2162-28E1-CA83-E5C3C689DB05}"/>
              </a:ext>
            </a:extLst>
          </p:cNvPr>
          <p:cNvSpPr>
            <a:spLocks noGrp="1"/>
          </p:cNvSpPr>
          <p:nvPr>
            <p:ph type="sldNum" sz="quarter" idx="12"/>
            <p:custDataLst>
              <p:tags r:id="rId5"/>
            </p:custDataLst>
          </p:nvPr>
        </p:nvSpPr>
        <p:spPr/>
        <p:txBody>
          <a:bodyPr/>
          <a:lstStyle/>
          <a:p>
            <a:fld id="{18D25734-BAAB-45B8-8828-031302FAFDE5}" type="slidenum">
              <a:rPr lang="fr-CA" smtClean="0"/>
              <a:t>62</a:t>
            </a:fld>
            <a:endParaRPr lang="fr-CA"/>
          </a:p>
        </p:txBody>
      </p:sp>
    </p:spTree>
    <p:extLst>
      <p:ext uri="{BB962C8B-B14F-4D97-AF65-F5344CB8AC3E}">
        <p14:creationId xmlns:p14="http://schemas.microsoft.com/office/powerpoint/2010/main" val="13810957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63</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991627"/>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30" y="335809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Déplacements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7"/>
            <a:ext cx="8842274" cy="706732"/>
          </a:xfrm>
          <a:prstGeom prst="rect">
            <a:avLst/>
          </a:prstGeom>
          <a:noFill/>
        </p:spPr>
        <p:txBody>
          <a:bodyPr wrap="square">
            <a:spAutoFit/>
          </a:bodyPr>
          <a:lstStyle/>
          <a:p>
            <a:pPr algn="just">
              <a:lnSpc>
                <a:spcPct val="107000"/>
              </a:lnSpc>
              <a:spcAft>
                <a:spcPts val="800"/>
              </a:spcAft>
            </a:pPr>
            <a:endParaRPr lang="fr-CA" sz="1800" dirty="0">
              <a:effectLst/>
              <a:latin typeface="Calibri Light" panose="020F0302020204030204" pitchFamily="34" charset="0"/>
              <a:ea typeface="MS Gothic" panose="020B0609070205080204" pitchFamily="49" charset="-128"/>
              <a:cs typeface="Times New Roman" panose="02020603050405020304" pitchFamily="18" charset="0"/>
            </a:endParaRPr>
          </a:p>
          <a:p>
            <a:endParaRPr lang="fr-CA" sz="1400" dirty="0"/>
          </a:p>
        </p:txBody>
      </p:sp>
      <p:sp>
        <p:nvSpPr>
          <p:cNvPr id="4" name="Espace réservé du numéro de diapositive 3">
            <a:extLst>
              <a:ext uri="{FF2B5EF4-FFF2-40B4-BE49-F238E27FC236}">
                <a16:creationId xmlns="" xmlns:a16="http://schemas.microsoft.com/office/drawing/2014/main" id="{D7D3C831-9E77-FF36-3278-607CFC6CBEFB}"/>
              </a:ext>
            </a:extLst>
          </p:cNvPr>
          <p:cNvSpPr>
            <a:spLocks noGrp="1"/>
          </p:cNvSpPr>
          <p:nvPr>
            <p:ph type="sldNum" sz="quarter" idx="12"/>
            <p:custDataLst>
              <p:tags r:id="rId5"/>
            </p:custDataLst>
          </p:nvPr>
        </p:nvSpPr>
        <p:spPr/>
        <p:txBody>
          <a:bodyPr/>
          <a:lstStyle/>
          <a:p>
            <a:fld id="{18D25734-BAAB-45B8-8828-031302FAFDE5}" type="slidenum">
              <a:rPr lang="fr-CA" smtClean="0"/>
              <a:t>64</a:t>
            </a:fld>
            <a:endParaRPr lang="fr-CA"/>
          </a:p>
        </p:txBody>
      </p:sp>
    </p:spTree>
    <p:extLst>
      <p:ext uri="{BB962C8B-B14F-4D97-AF65-F5344CB8AC3E}">
        <p14:creationId xmlns:p14="http://schemas.microsoft.com/office/powerpoint/2010/main" val="246518268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Déplacements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7"/>
            <a:ext cx="8842274" cy="4673459"/>
          </a:xfrm>
          <a:prstGeom prst="rect">
            <a:avLst/>
          </a:prstGeom>
          <a:noFill/>
        </p:spPr>
        <p:txBody>
          <a:bodyPr wrap="square">
            <a:spAutoFit/>
          </a:bodyPr>
          <a:lstStyle/>
          <a:p>
            <a:pPr algn="just">
              <a:lnSpc>
                <a:spcPct val="107000"/>
              </a:lnSpc>
              <a:spcAft>
                <a:spcPts val="800"/>
              </a:spcAft>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algn="just">
              <a:lnSpc>
                <a:spcPct val="107000"/>
              </a:lnSpc>
              <a:spcAft>
                <a:spcPts val="800"/>
              </a:spcAft>
            </a:pPr>
            <a:r>
              <a:rPr lang="fr-CA" sz="1800" b="1" dirty="0">
                <a:effectLst/>
                <a:latin typeface="Arial" panose="020B0604020202020204" pitchFamily="34" charset="0"/>
                <a:ea typeface="Arial" panose="020B0604020202020204" pitchFamily="34" charset="0"/>
                <a:cs typeface="Arial" panose="020B0604020202020204" pitchFamily="34" charset="0"/>
              </a:rPr>
              <a:t>Déplacement </a:t>
            </a:r>
            <a:r>
              <a:rPr lang="fr-CA" sz="1800" b="1" dirty="0" err="1">
                <a:effectLst/>
                <a:latin typeface="Arial" panose="020B0604020202020204" pitchFamily="34" charset="0"/>
                <a:ea typeface="Arial" panose="020B0604020202020204" pitchFamily="34" charset="0"/>
                <a:cs typeface="Arial" panose="020B0604020202020204" pitchFamily="34" charset="0"/>
              </a:rPr>
              <a:t>intraétablissement</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CA" sz="1800" dirty="0">
                <a:effectLst/>
                <a:latin typeface="Arial" panose="020B0604020202020204" pitchFamily="34" charset="0"/>
                <a:ea typeface="Arial" panose="020B0604020202020204" pitchFamily="34" charset="0"/>
                <a:cs typeface="Arial" panose="020B0604020202020204" pitchFamily="34" charset="0"/>
              </a:rPr>
              <a:t>La personne salariée qui accepte d’être déplacée temporairement</a:t>
            </a:r>
            <a:r>
              <a:rPr lang="fr-CA" sz="1800" b="1" dirty="0">
                <a:effectLst/>
                <a:latin typeface="Arial" panose="020B0604020202020204" pitchFamily="34" charset="0"/>
                <a:ea typeface="Arial" panose="020B0604020202020204" pitchFamily="34" charset="0"/>
                <a:cs typeface="Arial" panose="020B0604020202020204" pitchFamily="34" charset="0"/>
              </a:rPr>
              <a:t> </a:t>
            </a:r>
            <a:r>
              <a:rPr lang="fr-CA" sz="1800" dirty="0">
                <a:effectLst/>
                <a:latin typeface="Arial" panose="020B0604020202020204" pitchFamily="34" charset="0"/>
                <a:ea typeface="Arial" panose="020B0604020202020204" pitchFamily="34" charset="0"/>
                <a:cs typeface="Arial" panose="020B0604020202020204" pitchFamily="34" charset="0"/>
              </a:rPr>
              <a:t>dans une des installations de l’Employeur situées à vingt (20) kilomètres et plus, mais à moins de cent (100) kilomètres de son port d’attache, a droit à un montant forfaitaire de cinquante dollars (50 $) par jour, en plus des allocations de déplacement prévues à la convention collective.</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CA" sz="1800" dirty="0">
                <a:effectLst/>
                <a:latin typeface="Arial" panose="020B0604020202020204" pitchFamily="34" charset="0"/>
                <a:ea typeface="Arial" panose="020B0604020202020204" pitchFamily="34" charset="0"/>
                <a:cs typeface="Arial" panose="020B0604020202020204" pitchFamily="34" charset="0"/>
              </a:rPr>
              <a:t>Lorsque l’installation n’est pas accessible par voie routière, le montant forfaitaire prévu à l’alinéa précédent s’applique même si elle est située à moins de vingt (20) kilomètres.</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CA" sz="1800" dirty="0">
                <a:effectLst/>
                <a:latin typeface="Arial" panose="020B0604020202020204" pitchFamily="34" charset="0"/>
                <a:ea typeface="Arial" panose="020B0604020202020204" pitchFamily="34" charset="0"/>
                <a:cs typeface="Arial" panose="020B0604020202020204" pitchFamily="34" charset="0"/>
              </a:rPr>
              <a:t>Lorsque l’installation est située à cent (100) kilomètres ou plus de son port d’attache, le montant forfaitaire prévu aux alinéas précédents est augmenté à cent dollars (100 $).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400" dirty="0"/>
          </a:p>
        </p:txBody>
      </p:sp>
      <p:sp>
        <p:nvSpPr>
          <p:cNvPr id="4" name="Espace réservé du numéro de diapositive 3">
            <a:extLst>
              <a:ext uri="{FF2B5EF4-FFF2-40B4-BE49-F238E27FC236}">
                <a16:creationId xmlns="" xmlns:a16="http://schemas.microsoft.com/office/drawing/2014/main" id="{0405E1CB-D648-285F-B6F7-3A05A8F11A66}"/>
              </a:ext>
            </a:extLst>
          </p:cNvPr>
          <p:cNvSpPr>
            <a:spLocks noGrp="1"/>
          </p:cNvSpPr>
          <p:nvPr>
            <p:ph type="sldNum" sz="quarter" idx="12"/>
            <p:custDataLst>
              <p:tags r:id="rId5"/>
            </p:custDataLst>
          </p:nvPr>
        </p:nvSpPr>
        <p:spPr/>
        <p:txBody>
          <a:bodyPr/>
          <a:lstStyle/>
          <a:p>
            <a:fld id="{18D25734-BAAB-45B8-8828-031302FAFDE5}" type="slidenum">
              <a:rPr lang="fr-CA" smtClean="0"/>
              <a:t>65</a:t>
            </a:fld>
            <a:endParaRPr lang="fr-CA"/>
          </a:p>
        </p:txBody>
      </p:sp>
    </p:spTree>
    <p:extLst>
      <p:ext uri="{BB962C8B-B14F-4D97-AF65-F5344CB8AC3E}">
        <p14:creationId xmlns:p14="http://schemas.microsoft.com/office/powerpoint/2010/main" val="14600048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92829" y="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Déplacements</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608063" y="1373837"/>
            <a:ext cx="8842274" cy="4183325"/>
          </a:xfrm>
          <a:prstGeom prst="rect">
            <a:avLst/>
          </a:prstGeom>
          <a:noFill/>
        </p:spPr>
        <p:txBody>
          <a:bodyPr wrap="square">
            <a:spAutoFit/>
          </a:bodyPr>
          <a:lstStyle/>
          <a:p>
            <a:pPr algn="just">
              <a:lnSpc>
                <a:spcPct val="107000"/>
              </a:lnSpc>
              <a:spcAft>
                <a:spcPts val="800"/>
              </a:spcAft>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algn="just">
              <a:lnSpc>
                <a:spcPct val="107000"/>
              </a:lnSpc>
              <a:spcAft>
                <a:spcPts val="800"/>
              </a:spcAft>
            </a:pPr>
            <a:endParaRPr lang="fr-CA" b="1" dirty="0">
              <a:latin typeface="Arial" panose="020B0604020202020204" pitchFamily="34" charset="0"/>
              <a:ea typeface="Arial" panose="020B0604020202020204" pitchFamily="34" charset="0"/>
              <a:cs typeface="Arial" panose="020B0604020202020204" pitchFamily="34" charset="0"/>
            </a:endParaRPr>
          </a:p>
          <a:p>
            <a:pPr algn="just">
              <a:lnSpc>
                <a:spcPct val="107000"/>
              </a:lnSpc>
              <a:spcAft>
                <a:spcPts val="800"/>
              </a:spcAft>
            </a:pPr>
            <a:r>
              <a:rPr lang="fr-CA" sz="1800" b="1" dirty="0">
                <a:effectLst/>
                <a:latin typeface="Arial" panose="020B0604020202020204" pitchFamily="34" charset="0"/>
                <a:ea typeface="Arial" panose="020B0604020202020204" pitchFamily="34" charset="0"/>
                <a:cs typeface="Arial" panose="020B0604020202020204" pitchFamily="34" charset="0"/>
              </a:rPr>
              <a:t>Déplacement </a:t>
            </a:r>
            <a:r>
              <a:rPr lang="fr-CA" sz="1800" b="1" dirty="0" err="1" smtClean="0">
                <a:effectLst/>
                <a:latin typeface="Arial" panose="020B0604020202020204" pitchFamily="34" charset="0"/>
                <a:ea typeface="Arial" panose="020B0604020202020204" pitchFamily="34" charset="0"/>
                <a:cs typeface="Arial" panose="020B0604020202020204" pitchFamily="34" charset="0"/>
              </a:rPr>
              <a:t>interétablissement</a:t>
            </a:r>
            <a:endParaRPr lang="fr-CA" b="1" dirty="0">
              <a:latin typeface="Arial" panose="020B0604020202020204" pitchFamily="34" charset="0"/>
              <a:ea typeface="Arial" panose="020B0604020202020204" pitchFamily="34" charset="0"/>
              <a:cs typeface="Arial" panose="020B0604020202020204" pitchFamily="34" charset="0"/>
            </a:endParaRPr>
          </a:p>
          <a:p>
            <a:pPr algn="just">
              <a:lnSpc>
                <a:spcPct val="107000"/>
              </a:lnSpc>
              <a:spcAft>
                <a:spcPts val="800"/>
              </a:spcAft>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CA" sz="1800" dirty="0">
                <a:effectLst/>
                <a:latin typeface="Arial" panose="020B0604020202020204" pitchFamily="34" charset="0"/>
                <a:ea typeface="Arial" panose="020B0604020202020204" pitchFamily="34" charset="0"/>
                <a:cs typeface="Arial" panose="020B0604020202020204" pitchFamily="34" charset="0"/>
              </a:rPr>
              <a:t>La personne salariée qui accepte d’être déplacée temporairement dans une des installations d’un autre établissement situé à moins de cent (100) kilomètres de son port d’attache a droit à un montant forfaitaire de cinquante dollars (50 $) par jour, en plus des allocations de déplacement prévues à la convention collective.</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CA" sz="1800" dirty="0">
                <a:effectLst/>
                <a:latin typeface="Arial" panose="020B0604020202020204" pitchFamily="34" charset="0"/>
                <a:ea typeface="Arial" panose="020B0604020202020204" pitchFamily="34" charset="0"/>
                <a:cs typeface="Arial" panose="020B0604020202020204" pitchFamily="34" charset="0"/>
              </a:rPr>
              <a:t>Lorsque l’installation est située à cent (100) kilomètres ou plus de son port d’attache, le montant forfaitaire prévu aux alinéas précédents est augmenté à cent dollars (100 $).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400" dirty="0"/>
          </a:p>
        </p:txBody>
      </p:sp>
      <p:sp>
        <p:nvSpPr>
          <p:cNvPr id="4" name="Espace réservé du numéro de diapositive 3">
            <a:extLst>
              <a:ext uri="{FF2B5EF4-FFF2-40B4-BE49-F238E27FC236}">
                <a16:creationId xmlns="" xmlns:a16="http://schemas.microsoft.com/office/drawing/2014/main" id="{B5CE2A25-BE30-09D3-05EA-07DA9F8B7AA5}"/>
              </a:ext>
            </a:extLst>
          </p:cNvPr>
          <p:cNvSpPr>
            <a:spLocks noGrp="1"/>
          </p:cNvSpPr>
          <p:nvPr>
            <p:ph type="sldNum" sz="quarter" idx="12"/>
            <p:custDataLst>
              <p:tags r:id="rId5"/>
            </p:custDataLst>
          </p:nvPr>
        </p:nvSpPr>
        <p:spPr/>
        <p:txBody>
          <a:bodyPr/>
          <a:lstStyle/>
          <a:p>
            <a:fld id="{18D25734-BAAB-45B8-8828-031302FAFDE5}" type="slidenum">
              <a:rPr lang="fr-CA" smtClean="0"/>
              <a:t>66</a:t>
            </a:fld>
            <a:endParaRPr lang="fr-CA"/>
          </a:p>
        </p:txBody>
      </p:sp>
    </p:spTree>
    <p:extLst>
      <p:ext uri="{BB962C8B-B14F-4D97-AF65-F5344CB8AC3E}">
        <p14:creationId xmlns:p14="http://schemas.microsoft.com/office/powerpoint/2010/main" val="10435068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67</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20782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81355" y="3612907"/>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Temps supplémentaire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19838" y="1275366"/>
            <a:ext cx="8971937" cy="2800767"/>
          </a:xfrm>
          <a:prstGeom prst="rect">
            <a:avLst/>
          </a:prstGeom>
          <a:noFill/>
        </p:spPr>
        <p:txBody>
          <a:bodyPr wrap="square">
            <a:spAutoFit/>
          </a:bodyPr>
          <a:lstStyle/>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fr-CA" sz="18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AutoNum type="arabicPeriod"/>
            </a:pP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3200" dirty="0"/>
          </a:p>
        </p:txBody>
      </p:sp>
      <p:sp>
        <p:nvSpPr>
          <p:cNvPr id="4" name="Espace réservé du numéro de diapositive 3">
            <a:extLst>
              <a:ext uri="{FF2B5EF4-FFF2-40B4-BE49-F238E27FC236}">
                <a16:creationId xmlns="" xmlns:a16="http://schemas.microsoft.com/office/drawing/2014/main" id="{E1364257-C1DC-D46A-33E9-F10931A09FB4}"/>
              </a:ext>
            </a:extLst>
          </p:cNvPr>
          <p:cNvSpPr>
            <a:spLocks noGrp="1"/>
          </p:cNvSpPr>
          <p:nvPr>
            <p:ph type="sldNum" sz="quarter" idx="12"/>
            <p:custDataLst>
              <p:tags r:id="rId5"/>
            </p:custDataLst>
          </p:nvPr>
        </p:nvSpPr>
        <p:spPr/>
        <p:txBody>
          <a:bodyPr/>
          <a:lstStyle/>
          <a:p>
            <a:fld id="{18D25734-BAAB-45B8-8828-031302FAFDE5}" type="slidenum">
              <a:rPr lang="fr-CA" smtClean="0"/>
              <a:t>68</a:t>
            </a:fld>
            <a:endParaRPr lang="fr-CA"/>
          </a:p>
        </p:txBody>
      </p:sp>
    </p:spTree>
    <p:extLst>
      <p:ext uri="{BB962C8B-B14F-4D97-AF65-F5344CB8AC3E}">
        <p14:creationId xmlns:p14="http://schemas.microsoft.com/office/powerpoint/2010/main" val="18941099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Temps supplémentaire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19838" y="1275367"/>
            <a:ext cx="8971937" cy="5755421"/>
          </a:xfrm>
          <a:prstGeom prst="rect">
            <a:avLst/>
          </a:prstGeom>
          <a:noFill/>
        </p:spPr>
        <p:txBody>
          <a:bodyPr wrap="square">
            <a:spAutoFit/>
          </a:bodyPr>
          <a:lstStyle/>
          <a:p>
            <a:r>
              <a:rPr lang="fr-CA" sz="1800" b="1" dirty="0">
                <a:effectLst/>
                <a:latin typeface="Arial" panose="020B0604020202020204" pitchFamily="34" charset="0"/>
                <a:ea typeface="Times New Roman" panose="02020603050405020304" pitchFamily="18" charset="0"/>
                <a:cs typeface="Arial" panose="020B0604020202020204" pitchFamily="34" charset="0"/>
              </a:rPr>
              <a:t>Augmentation du taux de rémunération à 200 % pour les quarts de travail complets en temps supplémentaire effectués durant la fin de semaine </a:t>
            </a:r>
          </a:p>
          <a:p>
            <a:endParaRPr lang="fr-CA" sz="1800" b="1"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Dans les services 24/7;</a:t>
            </a:r>
          </a:p>
          <a:p>
            <a:pPr marL="285750" indent="-285750">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Pour des quarts de travail complets la fin de semaine et après la semaine régulière de travail;</a:t>
            </a:r>
          </a:p>
          <a:p>
            <a:pPr marL="285750" indent="-285750">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Pour les personnes salariées des quatre (4) catégories de personnel;</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Respect de l’horaire de travail sept (7) jours avant et sept (7) jours après le quart de travail visé;</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Les absences suivantes ne sont pas pénalisantes :</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les congés annuels prévus au calendrier;</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les congés fériés prévus au calendrier;</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les libérations syndicales (internes et externes);</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la conversion des primes;</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les congés mobiles;</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les congés parentaux, incluant les visites médicales liées à la grossesse; </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les congés prévus à l’horaire aux fins d’aménagement de temps de travail ou d’ententes particulières (ex. : horaire 9/10, horaire 4/32, etc.);</a:t>
            </a:r>
            <a:endParaRPr lang="fr-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les congés sociaux.</a:t>
            </a: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 xmlns:a16="http://schemas.microsoft.com/office/drawing/2014/main" id="{E1364257-C1DC-D46A-33E9-F10931A09FB4}"/>
              </a:ext>
            </a:extLst>
          </p:cNvPr>
          <p:cNvSpPr>
            <a:spLocks noGrp="1"/>
          </p:cNvSpPr>
          <p:nvPr>
            <p:ph type="sldNum" sz="quarter" idx="12"/>
            <p:custDataLst>
              <p:tags r:id="rId5"/>
            </p:custDataLst>
          </p:nvPr>
        </p:nvSpPr>
        <p:spPr/>
        <p:txBody>
          <a:bodyPr/>
          <a:lstStyle/>
          <a:p>
            <a:fld id="{18D25734-BAAB-45B8-8828-031302FAFDE5}" type="slidenum">
              <a:rPr lang="fr-CA" smtClean="0"/>
              <a:t>69</a:t>
            </a:fld>
            <a:endParaRPr lang="fr-CA"/>
          </a:p>
        </p:txBody>
      </p:sp>
    </p:spTree>
    <p:extLst>
      <p:ext uri="{BB962C8B-B14F-4D97-AF65-F5344CB8AC3E}">
        <p14:creationId xmlns:p14="http://schemas.microsoft.com/office/powerpoint/2010/main" val="3964933217"/>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8"/>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d315f95f4d_0_0"/>
          <p:cNvSpPr/>
          <p:nvPr>
            <p:custDataLst>
              <p:tags r:id="rId1"/>
            </p:custDataLst>
          </p:nvPr>
        </p:nvSpPr>
        <p:spPr>
          <a:xfrm>
            <a:off x="1257" y="0"/>
            <a:ext cx="10055925" cy="7772400"/>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1" name="Google Shape;221;gd315f95f4d_0_0"/>
          <p:cNvSpPr/>
          <p:nvPr>
            <p:custDataLst>
              <p:tags r:id="rId2"/>
            </p:custDataLst>
          </p:nvPr>
        </p:nvSpPr>
        <p:spPr>
          <a:xfrm>
            <a:off x="237682" y="370707"/>
            <a:ext cx="6563700" cy="80240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fr-CA" sz="4000" b="1" kern="0" dirty="0">
                <a:solidFill>
                  <a:srgbClr val="FFFFFF"/>
                </a:solidFill>
                <a:latin typeface="Calibri"/>
                <a:ea typeface="Calibri"/>
                <a:cs typeface="Calibri"/>
                <a:sym typeface="Calibri"/>
              </a:rPr>
              <a:t>DÉPÔT PATRONAL DU 31 MARS 2021</a:t>
            </a:r>
            <a:endParaRPr sz="1400" kern="0" dirty="0">
              <a:solidFill>
                <a:srgbClr val="000000"/>
              </a:solidFill>
              <a:cs typeface="Arial"/>
              <a:sym typeface="Arial"/>
            </a:endParaRPr>
          </a:p>
        </p:txBody>
      </p:sp>
      <p:sp>
        <p:nvSpPr>
          <p:cNvPr id="222" name="Google Shape;222;gd315f95f4d_0_0"/>
          <p:cNvSpPr/>
          <p:nvPr>
            <p:custDataLst>
              <p:tags r:id="rId3"/>
            </p:custDataLst>
          </p:nvPr>
        </p:nvSpPr>
        <p:spPr>
          <a:xfrm>
            <a:off x="1243559" y="4417503"/>
            <a:ext cx="3276158" cy="691220"/>
          </a:xfrm>
          <a:prstGeom prst="rect">
            <a:avLst/>
          </a:prstGeom>
          <a:noFill/>
          <a:ln>
            <a:noFill/>
          </a:ln>
        </p:spPr>
        <p:txBody>
          <a:bodyPr spcFirstLastPara="1" wrap="square" lIns="91425" tIns="45700" rIns="91425" bIns="45700" anchor="t" anchorCtr="0">
            <a:noAutofit/>
          </a:bodyPr>
          <a:lstStyle/>
          <a:p>
            <a:pPr marL="0" lvl="1">
              <a:buClr>
                <a:srgbClr val="000000"/>
              </a:buClr>
              <a:buFont typeface="Arial"/>
              <a:buNone/>
            </a:pPr>
            <a:endParaRPr sz="7200" kern="0">
              <a:solidFill>
                <a:srgbClr val="000000"/>
              </a:solidFill>
              <a:latin typeface="Calibri"/>
              <a:ea typeface="Calibri"/>
              <a:cs typeface="Calibri"/>
              <a:sym typeface="Calibri"/>
            </a:endParaRPr>
          </a:p>
        </p:txBody>
      </p:sp>
      <p:sp>
        <p:nvSpPr>
          <p:cNvPr id="223" name="Google Shape;223;gd315f95f4d_0_0"/>
          <p:cNvSpPr/>
          <p:nvPr>
            <p:custDataLst>
              <p:tags r:id="rId4"/>
            </p:custDataLst>
          </p:nvPr>
        </p:nvSpPr>
        <p:spPr>
          <a:xfrm>
            <a:off x="-9777" y="-73045"/>
            <a:ext cx="10077953" cy="1502800"/>
          </a:xfrm>
          <a:prstGeom prst="rect">
            <a:avLst/>
          </a:prstGeom>
          <a:solidFill>
            <a:srgbClr val="4A18B8"/>
          </a:solidFill>
          <a:ln>
            <a:noFill/>
          </a:ln>
        </p:spPr>
        <p:txBody>
          <a:bodyPr spcFirstLastPara="1" wrap="square" lIns="91425" tIns="91425" rIns="91425" bIns="91425" anchor="ctr" anchorCtr="0">
            <a:noAutofit/>
          </a:bodyPr>
          <a:lstStyle/>
          <a:p>
            <a:pPr>
              <a:buClr>
                <a:srgbClr val="000000"/>
              </a:buClr>
              <a:buFont typeface="Arial"/>
              <a:buNone/>
            </a:pPr>
            <a:r>
              <a:rPr lang="fr-CA" sz="3600" b="1" kern="0" dirty="0" smtClean="0">
                <a:solidFill>
                  <a:schemeClr val="bg1"/>
                </a:solidFill>
                <a:cs typeface="Arial"/>
                <a:sym typeface="Arial"/>
              </a:rPr>
              <a:t>  L’ENTENTE DE PRINCIPE</a:t>
            </a:r>
            <a:endParaRPr sz="3600" b="1" kern="0" dirty="0">
              <a:solidFill>
                <a:schemeClr val="bg1"/>
              </a:solidFill>
              <a:cs typeface="Arial"/>
              <a:sym typeface="Arial"/>
            </a:endParaRPr>
          </a:p>
        </p:txBody>
      </p:sp>
      <p:sp>
        <p:nvSpPr>
          <p:cNvPr id="225" name="Google Shape;225;gd315f95f4d_0_0"/>
          <p:cNvSpPr txBox="1"/>
          <p:nvPr>
            <p:custDataLst>
              <p:tags r:id="rId5"/>
            </p:custDataLst>
          </p:nvPr>
        </p:nvSpPr>
        <p:spPr>
          <a:xfrm>
            <a:off x="231119" y="1670593"/>
            <a:ext cx="9837057" cy="6401722"/>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fr-FR" sz="3200" b="1" kern="0" dirty="0">
                <a:solidFill>
                  <a:srgbClr val="000000"/>
                </a:solidFill>
                <a:cs typeface="Arial"/>
                <a:sym typeface="Arial"/>
              </a:rPr>
              <a:t>ORDRE DU </a:t>
            </a:r>
            <a:r>
              <a:rPr lang="fr-FR" sz="3200" b="1" kern="0" dirty="0" smtClean="0">
                <a:solidFill>
                  <a:srgbClr val="000000"/>
                </a:solidFill>
                <a:cs typeface="Arial"/>
                <a:sym typeface="Arial"/>
              </a:rPr>
              <a:t>JOUR NÉGO</a:t>
            </a:r>
          </a:p>
          <a:p>
            <a:pPr algn="ctr">
              <a:buClr>
                <a:srgbClr val="000000"/>
              </a:buClr>
              <a:buFont typeface="Arial"/>
              <a:buNone/>
            </a:pPr>
            <a:endParaRPr lang="fr-FR" sz="2400" b="1" kern="0" dirty="0">
              <a:solidFill>
                <a:srgbClr val="000000"/>
              </a:solidFill>
              <a:cs typeface="Arial"/>
              <a:sym typeface="Arial"/>
            </a:endParaRPr>
          </a:p>
          <a:p>
            <a:pPr marL="457200" lvl="0" indent="-457200">
              <a:buAutoNum type="arabicPeriod"/>
            </a:pPr>
            <a:r>
              <a:rPr lang="fr-FR" sz="2400" dirty="0" smtClean="0">
                <a:latin typeface="+mj-lt"/>
              </a:rPr>
              <a:t>Mot </a:t>
            </a:r>
            <a:r>
              <a:rPr lang="fr-FR" sz="2400" dirty="0">
                <a:latin typeface="+mj-lt"/>
              </a:rPr>
              <a:t>de </a:t>
            </a:r>
            <a:r>
              <a:rPr lang="fr-FR" sz="2400" dirty="0" smtClean="0">
                <a:latin typeface="+mj-lt"/>
              </a:rPr>
              <a:t>bienvenue</a:t>
            </a:r>
            <a:endParaRPr lang="fr-CA" sz="2400" dirty="0">
              <a:latin typeface="+mj-lt"/>
            </a:endParaRPr>
          </a:p>
          <a:p>
            <a:pPr marL="457200" lvl="0" indent="-457200">
              <a:buAutoNum type="arabicPeriod" startAt="2"/>
            </a:pPr>
            <a:r>
              <a:rPr lang="fr-FR" sz="2400" dirty="0">
                <a:latin typeface="+mj-lt"/>
              </a:rPr>
              <a:t>A</a:t>
            </a:r>
            <a:r>
              <a:rPr lang="fr-FR" sz="2400" dirty="0" smtClean="0">
                <a:latin typeface="+mj-lt"/>
              </a:rPr>
              <a:t>doption </a:t>
            </a:r>
            <a:r>
              <a:rPr lang="fr-FR" sz="2400" dirty="0">
                <a:latin typeface="+mj-lt"/>
              </a:rPr>
              <a:t>de l’ordre du </a:t>
            </a:r>
            <a:r>
              <a:rPr lang="fr-FR" sz="2400" dirty="0" smtClean="0">
                <a:latin typeface="+mj-lt"/>
              </a:rPr>
              <a:t>jour</a:t>
            </a:r>
          </a:p>
          <a:p>
            <a:pPr marL="457200" lvl="0" indent="-457200">
              <a:buAutoNum type="arabicPeriod" startAt="2"/>
            </a:pPr>
            <a:r>
              <a:rPr lang="fr-FR" sz="2400" dirty="0" smtClean="0">
                <a:latin typeface="+mj-lt"/>
              </a:rPr>
              <a:t>Adoption des comptes rendus des assemblées tenues les:</a:t>
            </a:r>
          </a:p>
          <a:p>
            <a:pPr marL="914400" lvl="1" indent="-457200">
              <a:buAutoNum type="alphaUcParenR"/>
            </a:pPr>
            <a:r>
              <a:rPr lang="fr-FR" sz="2400" dirty="0" smtClean="0">
                <a:latin typeface="+mj-lt"/>
              </a:rPr>
              <a:t>1</a:t>
            </a:r>
            <a:r>
              <a:rPr lang="fr-FR" sz="2400" baseline="30000" dirty="0" smtClean="0">
                <a:latin typeface="+mj-lt"/>
              </a:rPr>
              <a:t>er</a:t>
            </a:r>
            <a:r>
              <a:rPr lang="fr-FR" sz="2400" dirty="0" smtClean="0">
                <a:latin typeface="+mj-lt"/>
              </a:rPr>
              <a:t> au 10 mai 2023</a:t>
            </a:r>
          </a:p>
          <a:p>
            <a:pPr marL="914400" lvl="1" indent="-457200">
              <a:buAutoNum type="alphaUcParenR"/>
            </a:pPr>
            <a:r>
              <a:rPr lang="fr-FR" sz="2400" dirty="0" smtClean="0">
                <a:latin typeface="+mj-lt"/>
              </a:rPr>
              <a:t>21 septembre au 12 octobre 2023</a:t>
            </a:r>
          </a:p>
          <a:p>
            <a:pPr marL="914400" lvl="1" indent="-457200">
              <a:buAutoNum type="alphaUcParenR"/>
            </a:pPr>
            <a:r>
              <a:rPr lang="fr-FR" sz="2400" dirty="0" smtClean="0">
                <a:latin typeface="+mj-lt"/>
              </a:rPr>
              <a:t>16 au 26 octobre 2023</a:t>
            </a:r>
          </a:p>
          <a:p>
            <a:pPr marL="914400" lvl="1" indent="-457200">
              <a:buAutoNum type="alphaUcParenR"/>
            </a:pPr>
            <a:r>
              <a:rPr lang="fr-FR" sz="2400" dirty="0" smtClean="0">
                <a:latin typeface="+mj-lt"/>
              </a:rPr>
              <a:t>27 octobre au 30 octobre 2023</a:t>
            </a:r>
            <a:endParaRPr lang="fr-CA" sz="2400" dirty="0">
              <a:latin typeface="+mj-lt"/>
            </a:endParaRPr>
          </a:p>
          <a:p>
            <a:pPr marL="457200" lvl="0" indent="-457200">
              <a:buAutoNum type="arabicPeriod" startAt="2"/>
            </a:pPr>
            <a:r>
              <a:rPr lang="fr-FR" sz="2000" b="1" dirty="0" smtClean="0">
                <a:latin typeface="+mj-lt"/>
              </a:rPr>
              <a:t>Présentation </a:t>
            </a:r>
            <a:r>
              <a:rPr lang="fr-FR" sz="2000" b="1" dirty="0">
                <a:latin typeface="+mj-lt"/>
              </a:rPr>
              <a:t>de l’entente de principe (</a:t>
            </a:r>
            <a:r>
              <a:rPr lang="fr-FR" sz="2000" b="1" dirty="0" smtClean="0">
                <a:latin typeface="+mj-lt"/>
              </a:rPr>
              <a:t>tables </a:t>
            </a:r>
            <a:r>
              <a:rPr lang="fr-FR" sz="2000" b="1" dirty="0">
                <a:latin typeface="+mj-lt"/>
              </a:rPr>
              <a:t>centrale et </a:t>
            </a:r>
            <a:r>
              <a:rPr lang="fr-FR" sz="2000" b="1" dirty="0" smtClean="0">
                <a:latin typeface="+mj-lt"/>
              </a:rPr>
              <a:t>sectorielle)</a:t>
            </a:r>
            <a:endParaRPr lang="fr-CA" sz="2000" b="1" dirty="0">
              <a:latin typeface="+mj-lt"/>
            </a:endParaRPr>
          </a:p>
          <a:p>
            <a:pPr marL="457200" lvl="0" indent="-457200">
              <a:buAutoNum type="arabicPeriod" startAt="2"/>
            </a:pPr>
            <a:r>
              <a:rPr lang="fr-FR" sz="2400" dirty="0" smtClean="0">
                <a:latin typeface="+mj-lt"/>
              </a:rPr>
              <a:t>Période </a:t>
            </a:r>
            <a:r>
              <a:rPr lang="fr-FR" sz="2400" dirty="0">
                <a:latin typeface="+mj-lt"/>
              </a:rPr>
              <a:t>de questions et </a:t>
            </a:r>
            <a:r>
              <a:rPr lang="fr-FR" sz="2400" dirty="0" smtClean="0">
                <a:latin typeface="+mj-lt"/>
              </a:rPr>
              <a:t>commentaires</a:t>
            </a:r>
            <a:endParaRPr lang="fr-CA" sz="2400" dirty="0">
              <a:latin typeface="+mj-lt"/>
            </a:endParaRPr>
          </a:p>
          <a:p>
            <a:pPr lvl="0"/>
            <a:r>
              <a:rPr lang="fr-FR" sz="2400" dirty="0" smtClean="0">
                <a:latin typeface="+mj-lt"/>
              </a:rPr>
              <a:t>6.  Recommandation </a:t>
            </a:r>
            <a:r>
              <a:rPr lang="fr-FR" sz="2400" dirty="0">
                <a:latin typeface="+mj-lt"/>
              </a:rPr>
              <a:t>de l’adoption de l’entente de principe</a:t>
            </a:r>
            <a:endParaRPr lang="fr-CA" sz="2400" dirty="0">
              <a:latin typeface="+mj-lt"/>
            </a:endParaRPr>
          </a:p>
          <a:p>
            <a:pPr marL="457200" lvl="0" indent="-457200">
              <a:buAutoNum type="arabicPeriod" startAt="7"/>
            </a:pPr>
            <a:r>
              <a:rPr lang="fr-FR" sz="2400" dirty="0" smtClean="0">
                <a:latin typeface="+mj-lt"/>
              </a:rPr>
              <a:t>Vote </a:t>
            </a:r>
            <a:r>
              <a:rPr lang="fr-FR" sz="2400" dirty="0">
                <a:latin typeface="+mj-lt"/>
              </a:rPr>
              <a:t>sur l’entente de </a:t>
            </a:r>
            <a:r>
              <a:rPr lang="fr-FR" sz="2400" dirty="0" smtClean="0">
                <a:latin typeface="+mj-lt"/>
              </a:rPr>
              <a:t>principe (vote secret)</a:t>
            </a:r>
            <a:endParaRPr lang="fr-CA" sz="2400" dirty="0">
              <a:latin typeface="+mj-lt"/>
            </a:endParaRPr>
          </a:p>
          <a:p>
            <a:pPr marL="457200" lvl="0" indent="-457200">
              <a:buAutoNum type="arabicPeriod" startAt="7"/>
            </a:pPr>
            <a:r>
              <a:rPr lang="fr-FR" sz="2400" dirty="0" smtClean="0">
                <a:latin typeface="+mj-lt"/>
              </a:rPr>
              <a:t>Levée </a:t>
            </a:r>
            <a:r>
              <a:rPr lang="fr-FR" sz="2400" dirty="0">
                <a:latin typeface="+mj-lt"/>
              </a:rPr>
              <a:t>de l’assemblée</a:t>
            </a:r>
            <a:endParaRPr lang="fr-CA" sz="2400" dirty="0">
              <a:latin typeface="+mj-lt"/>
            </a:endParaRPr>
          </a:p>
          <a:p>
            <a:pPr algn="ctr">
              <a:buClr>
                <a:srgbClr val="000000"/>
              </a:buClr>
              <a:buFont typeface="Arial"/>
              <a:buNone/>
            </a:pPr>
            <a:endParaRPr lang="fr-FR" sz="2400" b="1" kern="0" dirty="0">
              <a:solidFill>
                <a:srgbClr val="000000"/>
              </a:solidFill>
              <a:cs typeface="Arial"/>
              <a:sym typeface="Arial"/>
            </a:endParaRPr>
          </a:p>
          <a:p>
            <a:pPr>
              <a:buClr>
                <a:srgbClr val="000000"/>
              </a:buClr>
              <a:buFont typeface="Arial"/>
              <a:buNone/>
            </a:pPr>
            <a:endParaRPr lang="fr-FR" sz="2000" kern="0" dirty="0">
              <a:solidFill>
                <a:srgbClr val="000000"/>
              </a:solidFill>
              <a:cs typeface="Arial"/>
              <a:sym typeface="Arial"/>
            </a:endParaRPr>
          </a:p>
          <a:p>
            <a:pPr>
              <a:buClr>
                <a:srgbClr val="000000"/>
              </a:buClr>
              <a:buFont typeface="Arial"/>
              <a:buNone/>
            </a:pPr>
            <a:endParaRPr lang="fr-CA" sz="2000" kern="0" dirty="0">
              <a:solidFill>
                <a:srgbClr val="000000"/>
              </a:solidFill>
              <a:cs typeface="Arial"/>
              <a:sym typeface="Arial"/>
            </a:endParaRPr>
          </a:p>
        </p:txBody>
      </p:sp>
      <p:sp>
        <p:nvSpPr>
          <p:cNvPr id="6" name="Espace réservé du numéro de diapositive 5"/>
          <p:cNvSpPr>
            <a:spLocks noGrp="1"/>
          </p:cNvSpPr>
          <p:nvPr>
            <p:ph type="sldNum" idx="12"/>
            <p:custDataLst>
              <p:tags r:id="rId6"/>
            </p:custDataLst>
          </p:nvPr>
        </p:nvSpPr>
        <p:spPr/>
        <p:txBody>
          <a:bodyPr/>
          <a:lstStyle/>
          <a:p>
            <a:fld id="{00000000-1234-1234-1234-123412341234}" type="slidenum">
              <a:rPr lang="fr-CA" smtClean="0"/>
              <a:pPr/>
              <a:t>7</a:t>
            </a:fld>
            <a:endParaRPr lang="fr-CA"/>
          </a:p>
        </p:txBody>
      </p:sp>
      <p:pic>
        <p:nvPicPr>
          <p:cNvPr id="11" name="Google Shape;224;gd315f95f4d_0_0"/>
          <p:cNvPicPr preferRelativeResize="0">
            <a:picLocks noChangeAspect="1"/>
          </p:cNvPicPr>
          <p:nvPr>
            <p:custDataLst>
              <p:tags r:id="rId7"/>
            </p:custDataLst>
          </p:nvPr>
        </p:nvPicPr>
        <p:blipFill>
          <a:blip r:embed="rId10">
            <a:alphaModFix/>
          </a:blip>
          <a:stretch>
            <a:fillRect/>
          </a:stretch>
        </p:blipFill>
        <p:spPr>
          <a:xfrm>
            <a:off x="8077200" y="85795"/>
            <a:ext cx="1768175" cy="1269140"/>
          </a:xfrm>
          <a:prstGeom prst="rect">
            <a:avLst/>
          </a:prstGeom>
          <a:solidFill>
            <a:schemeClr val="bg1"/>
          </a:solidFill>
          <a:ln>
            <a:noFill/>
          </a:ln>
        </p:spPr>
      </p:pic>
    </p:spTree>
    <p:extLst>
      <p:ext uri="{BB962C8B-B14F-4D97-AF65-F5344CB8AC3E}">
        <p14:creationId xmlns:p14="http://schemas.microsoft.com/office/powerpoint/2010/main" val="28297340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Temps supplémentaire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19838" y="1275367"/>
            <a:ext cx="8971937" cy="4803161"/>
          </a:xfrm>
          <a:prstGeom prst="rect">
            <a:avLst/>
          </a:prstGeom>
          <a:noFill/>
        </p:spPr>
        <p:txBody>
          <a:bodyPr wrap="square">
            <a:spAutoFit/>
          </a:bodyPr>
          <a:lstStyle/>
          <a:p>
            <a:pPr lvl="0" algn="just">
              <a:lnSpc>
                <a:spcPct val="107000"/>
              </a:lnSpc>
              <a:spcAft>
                <a:spcPts val="800"/>
              </a:spcAft>
            </a:pPr>
            <a:endParaRPr lang="fr-CA" sz="1800" b="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fr-CA" b="1"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Conversion du temps supplémentaire sur des quarts de travail de fin de semaine en congé chômé</a:t>
            </a:r>
            <a:endParaRPr lang="fr-CA"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spcAft>
                <a:spcPts val="80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Après 15 quarts complets de travail en temps supplémentaire sur des quarts de fin de semaine rémunérés à taux double, la personne salariée peut choisir d’être payée à taux et demi et accumuler en banque de temps, à partir du 16</a:t>
            </a:r>
            <a:r>
              <a:rPr lang="fr-FR" sz="1800" baseline="30000" dirty="0">
                <a:effectLst/>
                <a:latin typeface="Arial" panose="020B0604020202020204" pitchFamily="34" charset="0"/>
                <a:ea typeface="Times New Roman" panose="02020603050405020304" pitchFamily="18" charset="0"/>
                <a:cs typeface="Arial" panose="020B0604020202020204" pitchFamily="34" charset="0"/>
              </a:rPr>
              <a:t>e</a:t>
            </a:r>
            <a:r>
              <a:rPr lang="fr-FR" sz="1800" dirty="0">
                <a:effectLst/>
                <a:latin typeface="Arial" panose="020B0604020202020204" pitchFamily="34" charset="0"/>
                <a:ea typeface="Times New Roman" panose="02020603050405020304" pitchFamily="18" charset="0"/>
                <a:cs typeface="Arial" panose="020B0604020202020204" pitchFamily="34" charset="0"/>
              </a:rPr>
              <a:t> quart de travail en temps supplémentaire sur un quart de fin de semaine, 0,5 jour par quart, jusqu’à un maximum de 5 jours par année.</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3200" dirty="0"/>
          </a:p>
          <a:p>
            <a:endParaRPr lang="fr-CA" sz="3200" dirty="0"/>
          </a:p>
        </p:txBody>
      </p:sp>
      <p:sp>
        <p:nvSpPr>
          <p:cNvPr id="4" name="Espace réservé du numéro de diapositive 3">
            <a:extLst>
              <a:ext uri="{FF2B5EF4-FFF2-40B4-BE49-F238E27FC236}">
                <a16:creationId xmlns="" xmlns:a16="http://schemas.microsoft.com/office/drawing/2014/main" id="{77ADAF9B-C0F2-BB23-8188-F636E1FBF747}"/>
              </a:ext>
            </a:extLst>
          </p:cNvPr>
          <p:cNvSpPr>
            <a:spLocks noGrp="1"/>
          </p:cNvSpPr>
          <p:nvPr>
            <p:ph type="sldNum" sz="quarter" idx="12"/>
            <p:custDataLst>
              <p:tags r:id="rId5"/>
            </p:custDataLst>
          </p:nvPr>
        </p:nvSpPr>
        <p:spPr/>
        <p:txBody>
          <a:bodyPr/>
          <a:lstStyle/>
          <a:p>
            <a:fld id="{18D25734-BAAB-45B8-8828-031302FAFDE5}" type="slidenum">
              <a:rPr lang="fr-CA" smtClean="0"/>
              <a:t>70</a:t>
            </a:fld>
            <a:endParaRPr lang="fr-CA"/>
          </a:p>
        </p:txBody>
      </p:sp>
    </p:spTree>
    <p:extLst>
      <p:ext uri="{BB962C8B-B14F-4D97-AF65-F5344CB8AC3E}">
        <p14:creationId xmlns:p14="http://schemas.microsoft.com/office/powerpoint/2010/main" val="35278030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Temps supplémentaire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819838" y="1275366"/>
            <a:ext cx="8971937" cy="6000425"/>
          </a:xfrm>
          <a:prstGeom prst="rect">
            <a:avLst/>
          </a:prstGeom>
          <a:noFill/>
        </p:spPr>
        <p:txBody>
          <a:bodyPr wrap="square">
            <a:spAutoFit/>
          </a:bodyPr>
          <a:lstStyle/>
          <a:p>
            <a:pPr lvl="0" algn="just">
              <a:lnSpc>
                <a:spcPct val="107000"/>
              </a:lnSpc>
            </a:pPr>
            <a:r>
              <a:rPr lang="fr-CA" b="1" dirty="0">
                <a:latin typeface="Arial" panose="020B0604020202020204" pitchFamily="34" charset="0"/>
                <a:ea typeface="Calibri" panose="020F0502020204030204" pitchFamily="34" charset="0"/>
                <a:cs typeface="Arial" panose="020B0604020202020204" pitchFamily="34" charset="0"/>
              </a:rPr>
              <a:t>Priorité de l’accès volontaire au temps supplémentaire aux personnes salariées disponibles à temps complet </a:t>
            </a:r>
            <a:r>
              <a:rPr lang="fr-FR" b="1" dirty="0">
                <a:effectLst/>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pPr>
            <a:endParaRPr lang="fr-C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fr-CA" sz="1800" dirty="0">
                <a:effectLst/>
                <a:latin typeface="Arial" panose="020B0604020202020204" pitchFamily="34" charset="0"/>
                <a:ea typeface="Calibri" panose="020F0502020204030204" pitchFamily="34" charset="0"/>
              </a:rPr>
              <a:t>Malgré toutes dispositions locales à l’effet contraire, si du travail doit être exécuté en temps supplémentaire, l’Employeur doit d’abord l’offrir en priorité aux personnes salariées à temps complet ainsi qu’aux personnes salariées à temps partiel qui offrent et respectent leurs disponibilités émises à temps complet qui sont disponibles, à tour de rôle, de façon à la répartir équitablement entre ces personnes salariées qui font normalement ce travail dans le service. </a:t>
            </a:r>
          </a:p>
          <a:p>
            <a:pPr lvl="0" algn="just">
              <a:lnSpc>
                <a:spcPct val="107000"/>
              </a:lnSpc>
              <a:spcAft>
                <a:spcPts val="800"/>
              </a:spcAft>
            </a:pP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pPr>
            <a:r>
              <a:rPr lang="fr-CA" b="1" dirty="0">
                <a:effectLst/>
                <a:latin typeface="Arial" panose="020B0604020202020204" pitchFamily="34" charset="0"/>
                <a:ea typeface="Times New Roman" panose="02020603050405020304" pitchFamily="18" charset="0"/>
                <a:cs typeface="Arial" panose="020B0604020202020204" pitchFamily="34" charset="0"/>
              </a:rPr>
              <a:t>L’intervalle minimal entre deux (2) quarts de travail</a:t>
            </a:r>
          </a:p>
          <a:p>
            <a:pPr algn="just">
              <a:lnSpc>
                <a:spcPct val="107000"/>
              </a:lnSpc>
            </a:pPr>
            <a:endParaRPr lang="fr-CA"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pPr>
            <a:r>
              <a:rPr lang="fr-CA" dirty="0">
                <a:effectLst/>
                <a:latin typeface="Arial" panose="020B0604020202020204" pitchFamily="34" charset="0"/>
                <a:ea typeface="Times New Roman" panose="02020603050405020304" pitchFamily="18" charset="0"/>
                <a:cs typeface="Arial" panose="020B0604020202020204" pitchFamily="34" charset="0"/>
              </a:rPr>
              <a:t>Ajouter au paragraphe 8.09 de la convention collective l’alinéa suivant : </a:t>
            </a:r>
            <a:endParaRPr lang="fr-CA"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A" dirty="0">
                <a:effectLst/>
                <a:latin typeface="Arial" panose="020B0604020202020204" pitchFamily="34" charset="0"/>
                <a:ea typeface="Times New Roman" panose="02020603050405020304" pitchFamily="18" charset="0"/>
                <a:cs typeface="Arial" panose="020B0604020202020204" pitchFamily="34" charset="0"/>
              </a:rPr>
              <a:t> </a:t>
            </a:r>
            <a:endParaRPr lang="fr-CA"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Courier New" panose="02070309020205020404" pitchFamily="49" charset="0"/>
              <a:buChar char="o"/>
            </a:pPr>
            <a:r>
              <a:rPr lang="fr-CA" dirty="0">
                <a:effectLst/>
                <a:latin typeface="Arial" panose="020B0604020202020204" pitchFamily="34" charset="0"/>
                <a:ea typeface="Times New Roman" panose="02020603050405020304" pitchFamily="18" charset="0"/>
                <a:cs typeface="Arial" panose="020B0604020202020204" pitchFamily="34" charset="0"/>
              </a:rPr>
              <a:t>L’intervalle minimal entre deux (2) quarts de travail ne peut constituer un frein aux aménagements de temps de travail et à l’autogestion des horaires.</a:t>
            </a:r>
            <a:endParaRPr lang="fr-C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3200" dirty="0"/>
          </a:p>
        </p:txBody>
      </p:sp>
      <p:sp>
        <p:nvSpPr>
          <p:cNvPr id="4" name="Espace réservé du numéro de diapositive 3">
            <a:extLst>
              <a:ext uri="{FF2B5EF4-FFF2-40B4-BE49-F238E27FC236}">
                <a16:creationId xmlns="" xmlns:a16="http://schemas.microsoft.com/office/drawing/2014/main" id="{301AA139-DF48-D463-DF0C-877880330306}"/>
              </a:ext>
            </a:extLst>
          </p:cNvPr>
          <p:cNvSpPr>
            <a:spLocks noGrp="1"/>
          </p:cNvSpPr>
          <p:nvPr>
            <p:ph type="sldNum" sz="quarter" idx="12"/>
            <p:custDataLst>
              <p:tags r:id="rId5"/>
            </p:custDataLst>
          </p:nvPr>
        </p:nvSpPr>
        <p:spPr/>
        <p:txBody>
          <a:bodyPr/>
          <a:lstStyle/>
          <a:p>
            <a:fld id="{18D25734-BAAB-45B8-8828-031302FAFDE5}" type="slidenum">
              <a:rPr lang="fr-CA" smtClean="0"/>
              <a:t>71</a:t>
            </a:fld>
            <a:endParaRPr lang="fr-CA"/>
          </a:p>
        </p:txBody>
      </p:sp>
    </p:spTree>
    <p:extLst>
      <p:ext uri="{BB962C8B-B14F-4D97-AF65-F5344CB8AC3E}">
        <p14:creationId xmlns:p14="http://schemas.microsoft.com/office/powerpoint/2010/main" val="6389177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72</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19204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3372430"/>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Primes milieux</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73</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830997"/>
          </a:xfrm>
          <a:prstGeom prst="rect">
            <a:avLst/>
          </a:prstGeom>
          <a:noFill/>
        </p:spPr>
        <p:txBody>
          <a:bodyPr wrap="square">
            <a:spAutoFit/>
          </a:bodyPr>
          <a:lstStyle/>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sz="1200" dirty="0"/>
          </a:p>
        </p:txBody>
      </p:sp>
    </p:spTree>
    <p:extLst>
      <p:ext uri="{BB962C8B-B14F-4D97-AF65-F5344CB8AC3E}">
        <p14:creationId xmlns:p14="http://schemas.microsoft.com/office/powerpoint/2010/main" val="29648364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soins critiques</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74</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189602"/>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3302756624"/>
              </p:ext>
            </p:extLst>
          </p:nvPr>
        </p:nvGraphicFramePr>
        <p:xfrm>
          <a:off x="1676400" y="1709180"/>
          <a:ext cx="6705600" cy="5127654"/>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24676">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302978">
                <a:tc>
                  <a:txBody>
                    <a:bodyPr/>
                    <a:lstStyle/>
                    <a:p>
                      <a:endParaRPr lang="fr-CA" sz="1600" dirty="0"/>
                    </a:p>
                    <a:p>
                      <a:r>
                        <a:rPr lang="fr-CA" sz="1600" dirty="0"/>
                        <a:t>Prime de 12 %</a:t>
                      </a:r>
                    </a:p>
                    <a:p>
                      <a:endParaRPr lang="fr-CA" sz="1600" dirty="0"/>
                    </a:p>
                    <a:p>
                      <a:r>
                        <a:rPr lang="fr-CA" sz="1600" dirty="0"/>
                        <a:t>Prime majorée* de 14 %</a:t>
                      </a:r>
                    </a:p>
                    <a:p>
                      <a:endParaRPr lang="fr-CA" sz="1600" dirty="0"/>
                    </a:p>
                    <a:p>
                      <a:r>
                        <a:rPr lang="fr-CA" sz="1600" dirty="0"/>
                        <a:t>*Pour la personne salariée qui offre et respecte une disponibilité 16/28</a:t>
                      </a:r>
                    </a:p>
                  </a:txBody>
                  <a:tcPr marL="75438" marR="75438" marT="51816" marB="51816">
                    <a:solidFill>
                      <a:srgbClr val="F3DDEA"/>
                    </a:solidFill>
                  </a:tcPr>
                </a:tc>
                <a:tc>
                  <a:txBody>
                    <a:bodyPr/>
                    <a:lstStyle/>
                    <a:p>
                      <a:endParaRPr lang="fr-CA" sz="1600" dirty="0"/>
                    </a:p>
                    <a:p>
                      <a:r>
                        <a:rPr lang="fr-CA" sz="1600" dirty="0"/>
                        <a:t>Palier 1 – 15 %</a:t>
                      </a:r>
                    </a:p>
                    <a:p>
                      <a:endParaRPr lang="fr-CA" sz="1600" dirty="0"/>
                    </a:p>
                    <a:p>
                      <a:r>
                        <a:rPr lang="fr-CA" sz="1600" dirty="0"/>
                        <a:t>Palier 2 – 14 %</a:t>
                      </a:r>
                    </a:p>
                    <a:p>
                      <a:endParaRPr lang="fr-CA" sz="1600" dirty="0"/>
                    </a:p>
                    <a:p>
                      <a:r>
                        <a:rPr lang="fr-CA" sz="1600" dirty="0"/>
                        <a:t>Palier 3 – 10 %</a:t>
                      </a:r>
                    </a:p>
                    <a:p>
                      <a:endParaRPr lang="fr-CA" sz="1600" dirty="0"/>
                    </a:p>
                    <a:p>
                      <a:endParaRPr lang="fr-CA" sz="1600" dirty="0"/>
                    </a:p>
                    <a:p>
                      <a:endParaRPr lang="fr-CA" sz="1800" i="1" dirty="0"/>
                    </a:p>
                    <a:p>
                      <a:r>
                        <a:rPr lang="fr-CA" sz="1800" i="1" dirty="0"/>
                        <a:t>Palier 1 — être rémunéré 70 h et +</a:t>
                      </a:r>
                    </a:p>
                    <a:p>
                      <a:r>
                        <a:rPr lang="fr-CA" sz="1800" i="1" dirty="0"/>
                        <a:t>Palier 2 — être rémunéré entre 42 h et moins de 70 h</a:t>
                      </a:r>
                    </a:p>
                    <a:p>
                      <a:r>
                        <a:rPr lang="fr-CA" sz="1800" i="1" dirty="0"/>
                        <a:t>Palier 3 — être rémunéré moins de 42 h</a:t>
                      </a:r>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2551018287"/>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7"/>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spécifique de soins critiques</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75</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189602"/>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2068060232"/>
              </p:ext>
            </p:extLst>
          </p:nvPr>
        </p:nvGraphicFramePr>
        <p:xfrm>
          <a:off x="1676400" y="1709180"/>
          <a:ext cx="6705600" cy="5127654"/>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24676">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302978">
                <a:tc>
                  <a:txBody>
                    <a:bodyPr/>
                    <a:lstStyle/>
                    <a:p>
                      <a:endParaRPr lang="fr-CA" sz="1600" dirty="0"/>
                    </a:p>
                    <a:p>
                      <a:r>
                        <a:rPr lang="fr-CA" sz="1600" dirty="0"/>
                        <a:t>Prime de 6 %</a:t>
                      </a:r>
                    </a:p>
                    <a:p>
                      <a:endParaRPr lang="fr-CA" sz="1600" dirty="0"/>
                    </a:p>
                    <a:p>
                      <a:r>
                        <a:rPr lang="fr-CA" sz="1600" dirty="0"/>
                        <a:t>Prime majorée* de 7 %</a:t>
                      </a:r>
                    </a:p>
                    <a:p>
                      <a:endParaRPr lang="fr-CA" sz="1600" dirty="0"/>
                    </a:p>
                    <a:p>
                      <a:r>
                        <a:rPr lang="fr-CA" sz="1600" dirty="0"/>
                        <a:t>*Pour la personne salariée qui offre et respecte une disponibilité 16/28</a:t>
                      </a:r>
                    </a:p>
                  </a:txBody>
                  <a:tcPr marL="75438" marR="75438" marT="51816" marB="51816">
                    <a:solidFill>
                      <a:srgbClr val="F3DDEA"/>
                    </a:solidFill>
                  </a:tcPr>
                </a:tc>
                <a:tc>
                  <a:txBody>
                    <a:bodyPr/>
                    <a:lstStyle/>
                    <a:p>
                      <a:endParaRPr lang="fr-CA" sz="1600" dirty="0"/>
                    </a:p>
                    <a:p>
                      <a:r>
                        <a:rPr lang="fr-CA" sz="1600" dirty="0"/>
                        <a:t>Palier 1 – 10 %</a:t>
                      </a:r>
                    </a:p>
                    <a:p>
                      <a:endParaRPr lang="fr-CA" sz="1600" dirty="0"/>
                    </a:p>
                    <a:p>
                      <a:r>
                        <a:rPr lang="fr-CA" sz="1600" dirty="0"/>
                        <a:t>Palier 2 – 7 %</a:t>
                      </a:r>
                    </a:p>
                    <a:p>
                      <a:endParaRPr lang="fr-CA" sz="1600" dirty="0"/>
                    </a:p>
                    <a:p>
                      <a:r>
                        <a:rPr lang="fr-CA" sz="1600" dirty="0"/>
                        <a:t>Palier 3 – 6 %</a:t>
                      </a:r>
                    </a:p>
                    <a:p>
                      <a:endParaRPr lang="fr-CA" sz="1600" dirty="0"/>
                    </a:p>
                    <a:p>
                      <a:endParaRPr lang="fr-CA" sz="1600" dirty="0"/>
                    </a:p>
                    <a:p>
                      <a:endParaRPr lang="fr-CA" sz="1800" i="1" dirty="0"/>
                    </a:p>
                    <a:p>
                      <a:r>
                        <a:rPr lang="fr-CA" sz="1800" i="1" dirty="0"/>
                        <a:t>Palier 1 — être rémunéré 70 h et +</a:t>
                      </a:r>
                    </a:p>
                    <a:p>
                      <a:r>
                        <a:rPr lang="fr-CA" sz="1800" i="1" dirty="0"/>
                        <a:t>Palier 2 — être rémunéré entre 42 h et moins de 70 h</a:t>
                      </a:r>
                    </a:p>
                    <a:p>
                      <a:r>
                        <a:rPr lang="fr-CA" sz="1800" i="1" dirty="0"/>
                        <a:t>Palier 3 — être rémunéré moins de 42 h</a:t>
                      </a:r>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3709182567"/>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7"/>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centre jeunesse (incluant DPJ)</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76</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189602"/>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2075674921"/>
              </p:ext>
            </p:extLst>
          </p:nvPr>
        </p:nvGraphicFramePr>
        <p:xfrm>
          <a:off x="1676400" y="1709180"/>
          <a:ext cx="6705600" cy="5127654"/>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24676">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302978">
                <a:tc>
                  <a:txBody>
                    <a:bodyPr/>
                    <a:lstStyle/>
                    <a:p>
                      <a:endParaRPr lang="fr-CA" sz="1600" dirty="0"/>
                    </a:p>
                    <a:p>
                      <a:r>
                        <a:rPr lang="fr-CA" sz="1600" dirty="0"/>
                        <a:t>Prime de 4 % pour le personnel de la catégorie 2 affecté à la surveillance ou à la réadaptation et pour le personnel de la catégorie 4</a:t>
                      </a:r>
                    </a:p>
                    <a:p>
                      <a:endParaRPr lang="fr-CA" sz="1600" dirty="0"/>
                    </a:p>
                    <a:p>
                      <a:endParaRPr lang="fr-CA" sz="1600" dirty="0"/>
                    </a:p>
                  </a:txBody>
                  <a:tcPr marL="75438" marR="75438" marT="51816" marB="51816">
                    <a:solidFill>
                      <a:srgbClr val="F3DDEA"/>
                    </a:solidFill>
                  </a:tcPr>
                </a:tc>
                <a:tc>
                  <a:txBody>
                    <a:bodyPr/>
                    <a:lstStyle/>
                    <a:p>
                      <a:endParaRPr lang="fr-CA" sz="1600" dirty="0"/>
                    </a:p>
                    <a:p>
                      <a:r>
                        <a:rPr lang="fr-CA" sz="1600" dirty="0"/>
                        <a:t>Palier 1 – 10 %</a:t>
                      </a:r>
                    </a:p>
                    <a:p>
                      <a:endParaRPr lang="fr-CA" sz="1600" dirty="0"/>
                    </a:p>
                    <a:p>
                      <a:r>
                        <a:rPr lang="fr-CA" sz="1600" dirty="0"/>
                        <a:t>Palier 2 – 7 %</a:t>
                      </a:r>
                    </a:p>
                    <a:p>
                      <a:endParaRPr lang="fr-CA" sz="1600" dirty="0"/>
                    </a:p>
                    <a:p>
                      <a:r>
                        <a:rPr lang="fr-CA" sz="1600" dirty="0"/>
                        <a:t>Palier 3 – 6 %</a:t>
                      </a:r>
                    </a:p>
                    <a:p>
                      <a:endParaRPr lang="fr-CA" sz="1600" dirty="0"/>
                    </a:p>
                    <a:p>
                      <a:endParaRPr lang="fr-CA" sz="1800" i="1" dirty="0"/>
                    </a:p>
                    <a:p>
                      <a:r>
                        <a:rPr lang="fr-CA" sz="1800" i="1" dirty="0"/>
                        <a:t>Palier 1 — être rémunéré 70 h et +</a:t>
                      </a:r>
                    </a:p>
                    <a:p>
                      <a:r>
                        <a:rPr lang="fr-CA" sz="1800" i="1" dirty="0"/>
                        <a:t>Palier 2 — être rémunéré entre 42 h et moins de 70 h</a:t>
                      </a:r>
                    </a:p>
                    <a:p>
                      <a:r>
                        <a:rPr lang="fr-CA" sz="1800" i="1" dirty="0"/>
                        <a:t>Palier 3 — être rémunéré moins de 42 h</a:t>
                      </a:r>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40866208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troubles graves du comportement (TGC)</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1981200" y="-1558073"/>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77</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189602"/>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3441716797"/>
              </p:ext>
            </p:extLst>
          </p:nvPr>
        </p:nvGraphicFramePr>
        <p:xfrm>
          <a:off x="1676400" y="1709180"/>
          <a:ext cx="6705600" cy="5127654"/>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24676">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302978">
                <a:tc>
                  <a:txBody>
                    <a:bodyPr/>
                    <a:lstStyle/>
                    <a:p>
                      <a:endParaRPr lang="fr-CA" sz="1600" dirty="0"/>
                    </a:p>
                    <a:p>
                      <a:r>
                        <a:rPr lang="fr-CA" sz="1600" dirty="0"/>
                        <a:t>Montants forfaitaires par tranche de 500 heures effectivement travaillées variables selon les titres d’emploi </a:t>
                      </a:r>
                    </a:p>
                    <a:p>
                      <a:r>
                        <a:rPr lang="fr-CA" sz="1600" dirty="0"/>
                        <a:t>(195 $, 295 $, 360 $) + conversion du montant forfaitaire en temps chômé pour quelques titres d’emploi</a:t>
                      </a:r>
                    </a:p>
                    <a:p>
                      <a:endParaRPr lang="fr-CA" sz="1600" dirty="0"/>
                    </a:p>
                    <a:p>
                      <a:r>
                        <a:rPr lang="fr-CA" sz="1600" dirty="0"/>
                        <a:t>Mesure temporaire</a:t>
                      </a:r>
                    </a:p>
                  </a:txBody>
                  <a:tcPr marL="75438" marR="75438" marT="51816" marB="51816">
                    <a:solidFill>
                      <a:srgbClr val="F3DDEA"/>
                    </a:solidFill>
                  </a:tcPr>
                </a:tc>
                <a:tc>
                  <a:txBody>
                    <a:bodyPr/>
                    <a:lstStyle/>
                    <a:p>
                      <a:endParaRPr lang="fr-CA" sz="1600" dirty="0"/>
                    </a:p>
                    <a:p>
                      <a:r>
                        <a:rPr lang="fr-CA" sz="1600" dirty="0"/>
                        <a:t>Palier 1 – 3,5 %</a:t>
                      </a:r>
                    </a:p>
                    <a:p>
                      <a:endParaRPr lang="fr-CA" sz="1600" dirty="0"/>
                    </a:p>
                    <a:p>
                      <a:r>
                        <a:rPr lang="fr-CA" sz="1600" dirty="0"/>
                        <a:t>Palier 2 – 2,25 %</a:t>
                      </a:r>
                    </a:p>
                    <a:p>
                      <a:endParaRPr lang="fr-CA" sz="1600" dirty="0"/>
                    </a:p>
                    <a:p>
                      <a:r>
                        <a:rPr lang="fr-CA" sz="1600" dirty="0"/>
                        <a:t>Palier 3 – 1 %</a:t>
                      </a:r>
                    </a:p>
                    <a:p>
                      <a:endParaRPr lang="fr-CA" sz="1600" dirty="0"/>
                    </a:p>
                    <a:p>
                      <a:r>
                        <a:rPr lang="fr-CA" sz="1600" dirty="0"/>
                        <a:t>Mesure permanente</a:t>
                      </a:r>
                    </a:p>
                    <a:p>
                      <a:endParaRPr lang="fr-CA" sz="1600" dirty="0"/>
                    </a:p>
                    <a:p>
                      <a:endParaRPr lang="fr-CA" sz="1800" i="1" dirty="0"/>
                    </a:p>
                    <a:p>
                      <a:r>
                        <a:rPr lang="fr-CA" sz="1800" i="1" dirty="0"/>
                        <a:t>Palier 1 — être rémunéré 70 h et +</a:t>
                      </a:r>
                    </a:p>
                    <a:p>
                      <a:r>
                        <a:rPr lang="fr-CA" sz="1800" i="1" dirty="0"/>
                        <a:t>Palier 2 — être rémunéré entre 42 h et moins de 70 h</a:t>
                      </a:r>
                    </a:p>
                    <a:p>
                      <a:r>
                        <a:rPr lang="fr-CA" sz="1800" i="1" dirty="0"/>
                        <a:t>Palier 3 — être rémunéré moins de 42 h</a:t>
                      </a:r>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31847027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troubles graves du comportement (TGC)</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752600" y="-1373839"/>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78</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4431983"/>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 ASSS ou un PAB œuvrant dans un milieu TGC </a:t>
            </a:r>
          </a:p>
          <a:p>
            <a:r>
              <a:rPr lang="fr-CA" dirty="0">
                <a:latin typeface="Arial" panose="020B0604020202020204" pitchFamily="34" charset="0"/>
                <a:ea typeface="Arial" panose="020B0604020202020204" pitchFamily="34" charset="0"/>
                <a:cs typeface="Arial" panose="020B0604020202020204" pitchFamily="34" charset="0"/>
              </a:rPr>
              <a:t>(catégorie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Selon le montant forfaitaire actuel — Ces personnes salariées reçoivent un équivalent de 0,39 $ l’heure (montant actuellement fixe dans le temps).</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permanente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sur la base du taux unique au rangement 9)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0,95 $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2 : 0,68 $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0,27 $ l’heure</a:t>
            </a: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5734514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psychiatrie</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79</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189602"/>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500663003"/>
              </p:ext>
            </p:extLst>
          </p:nvPr>
        </p:nvGraphicFramePr>
        <p:xfrm>
          <a:off x="1676400" y="1709180"/>
          <a:ext cx="6705600" cy="5127654"/>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24676">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302978">
                <a:tc>
                  <a:txBody>
                    <a:bodyPr/>
                    <a:lstStyle/>
                    <a:p>
                      <a:endParaRPr lang="fr-CA" sz="1600" dirty="0"/>
                    </a:p>
                    <a:p>
                      <a:r>
                        <a:rPr lang="fr-CA" sz="1600" dirty="0"/>
                        <a:t>Prime hebdomadaire de 21,27 $ en date du 1</a:t>
                      </a:r>
                      <a:r>
                        <a:rPr lang="fr-CA" sz="1600" baseline="30000" dirty="0"/>
                        <a:t>er</a:t>
                      </a:r>
                      <a:r>
                        <a:rPr lang="fr-CA" sz="1600" dirty="0"/>
                        <a:t> avril 2022</a:t>
                      </a:r>
                    </a:p>
                  </a:txBody>
                  <a:tcPr marL="75438" marR="75438" marT="51816" marB="51816">
                    <a:solidFill>
                      <a:srgbClr val="F3DDEA"/>
                    </a:solidFill>
                  </a:tcPr>
                </a:tc>
                <a:tc>
                  <a:txBody>
                    <a:bodyPr/>
                    <a:lstStyle/>
                    <a:p>
                      <a:endParaRPr lang="fr-CA" sz="1600" dirty="0"/>
                    </a:p>
                    <a:p>
                      <a:r>
                        <a:rPr lang="fr-CA" sz="1600" dirty="0"/>
                        <a:t>Palier 1 – 3,5 %</a:t>
                      </a:r>
                    </a:p>
                    <a:p>
                      <a:endParaRPr lang="fr-CA" sz="1600" dirty="0"/>
                    </a:p>
                    <a:p>
                      <a:r>
                        <a:rPr lang="fr-CA" sz="1600" dirty="0"/>
                        <a:t>Palier 2 – 2,25 %</a:t>
                      </a:r>
                    </a:p>
                    <a:p>
                      <a:endParaRPr lang="fr-CA" sz="1600" dirty="0"/>
                    </a:p>
                    <a:p>
                      <a:r>
                        <a:rPr lang="fr-CA" sz="1600" dirty="0"/>
                        <a:t>Palier 3 – 1 %</a:t>
                      </a:r>
                    </a:p>
                    <a:p>
                      <a:endParaRPr lang="fr-CA" sz="1600" dirty="0"/>
                    </a:p>
                    <a:p>
                      <a:endParaRPr lang="fr-CA" sz="1600" dirty="0"/>
                    </a:p>
                    <a:p>
                      <a:endParaRPr lang="fr-CA" sz="1800" i="1" dirty="0"/>
                    </a:p>
                    <a:p>
                      <a:r>
                        <a:rPr lang="fr-CA" sz="1800" i="1" dirty="0"/>
                        <a:t>Palier 1 — être rémunéré 70 h et +</a:t>
                      </a:r>
                    </a:p>
                    <a:p>
                      <a:r>
                        <a:rPr lang="fr-CA" sz="1800" i="1" dirty="0"/>
                        <a:t>Palier 2 — être rémunéré entre 42 h et moins de 70 h</a:t>
                      </a:r>
                    </a:p>
                    <a:p>
                      <a:r>
                        <a:rPr lang="fr-CA" sz="1800" i="1" dirty="0"/>
                        <a:t>Palier 3 — être rémunéré moins de 42 h</a:t>
                      </a:r>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2501684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2</a:t>
            </a:r>
          </a:p>
        </p:txBody>
      </p:sp>
    </p:spTree>
    <p:extLst>
      <p:ext uri="{BB962C8B-B14F-4D97-AF65-F5344CB8AC3E}">
        <p14:creationId xmlns:p14="http://schemas.microsoft.com/office/powerpoint/2010/main" val="31143523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psychiatrie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80</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2"/>
            <a:ext cx="8536073" cy="4985980"/>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une ISPS (intervenant spécialisé en pacification et en sécurité) (sur la base d’un 37,5 heures) (Catégorie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Selon la prime en montant fixe actuelle — Ces personnes salariées reçoivent un équivalent de 0,57 $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sur la base du dernier échelon du rangement 10)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1,01 $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2 : 0,71 $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0,29 $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14352096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catégorie 3 au service de l’urgence</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1371600" y="-1295400"/>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81</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189602"/>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2482245487"/>
              </p:ext>
            </p:extLst>
          </p:nvPr>
        </p:nvGraphicFramePr>
        <p:xfrm>
          <a:off x="1676400" y="1709180"/>
          <a:ext cx="6705600" cy="5127654"/>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24676">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302978">
                <a:tc>
                  <a:txBody>
                    <a:bodyPr/>
                    <a:lstStyle/>
                    <a:p>
                      <a:endParaRPr lang="fr-CA" sz="1600" dirty="0"/>
                    </a:p>
                    <a:p>
                      <a:r>
                        <a:rPr lang="fr-CA" sz="1600" dirty="0"/>
                        <a:t>Montant forfaitaire de 195 $ par tranche de 400 heures effectivement travaillées</a:t>
                      </a:r>
                    </a:p>
                  </a:txBody>
                  <a:tcPr marL="75438" marR="75438" marT="51816" marB="51816">
                    <a:solidFill>
                      <a:srgbClr val="F3DDEA"/>
                    </a:solidFill>
                  </a:tcPr>
                </a:tc>
                <a:tc>
                  <a:txBody>
                    <a:bodyPr/>
                    <a:lstStyle/>
                    <a:p>
                      <a:endParaRPr lang="fr-CA" sz="1600" dirty="0"/>
                    </a:p>
                    <a:p>
                      <a:r>
                        <a:rPr lang="fr-CA" sz="1600" dirty="0"/>
                        <a:t>Palier 1 – 2,5 %</a:t>
                      </a:r>
                    </a:p>
                    <a:p>
                      <a:endParaRPr lang="fr-CA" sz="1600" dirty="0"/>
                    </a:p>
                    <a:p>
                      <a:r>
                        <a:rPr lang="fr-CA" sz="1600" dirty="0"/>
                        <a:t>Palier 2 – 1 %</a:t>
                      </a:r>
                    </a:p>
                    <a:p>
                      <a:endParaRPr lang="fr-CA" sz="1600" dirty="0"/>
                    </a:p>
                    <a:p>
                      <a:r>
                        <a:rPr lang="fr-CA" sz="1600" dirty="0"/>
                        <a:t>Palier 3 – 0,5 %</a:t>
                      </a:r>
                    </a:p>
                    <a:p>
                      <a:endParaRPr lang="fr-CA" sz="1600" dirty="0"/>
                    </a:p>
                    <a:p>
                      <a:endParaRPr lang="fr-CA" sz="1600" dirty="0"/>
                    </a:p>
                    <a:p>
                      <a:r>
                        <a:rPr lang="fr-CA" sz="1800" i="1" dirty="0"/>
                        <a:t>Définition paliers</a:t>
                      </a:r>
                    </a:p>
                    <a:p>
                      <a:r>
                        <a:rPr lang="fr-CA" sz="1800" i="1" dirty="0"/>
                        <a:t>Palier 1 — être rémunéré 70 h et +</a:t>
                      </a:r>
                    </a:p>
                    <a:p>
                      <a:r>
                        <a:rPr lang="fr-CA" sz="1800" i="1" dirty="0"/>
                        <a:t>Palier 2 — être rémunéré entre 42 h et moins de 70 h</a:t>
                      </a:r>
                    </a:p>
                    <a:p>
                      <a:r>
                        <a:rPr lang="fr-CA" sz="1800" i="1" dirty="0"/>
                        <a:t>Palier 3 — être rémunéré moins de 42 h</a:t>
                      </a:r>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39916561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catégorie 3 au service de l’urgence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295400" y="-1420137"/>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82</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4708981"/>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une agente administrative classe 3 (sur la base d’un 35 heures)</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Selon le montant forfaitaire actuel — Ces personnes salariées reçoivent un équivalent de 0,49 $ l’heure (montant actuellement fixe dans le temps).</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sur la base du dernier échelon du rangement 7)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0,64 $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2 : 0,26 $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0,13 $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12338709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catégorie 3 au service de l’urgence</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219200" y="-1292506"/>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83</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4708981"/>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une agente administrative classe 2 (sur la base d’un 35 heures)</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Selon le montant forfaitaire actuel — Ces personnes salariées reçoivent un équivalent de 0,49 $ l’heure (montant actuellement fixe dans le temps).</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 majoration de salaire)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0,69 $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2 : 0,28 $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0,14 $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28673177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résidence à assistance continue (RAC)</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1600200" y="-1373840"/>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84</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189602"/>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1546224881"/>
              </p:ext>
            </p:extLst>
          </p:nvPr>
        </p:nvGraphicFramePr>
        <p:xfrm>
          <a:off x="1676400" y="1709180"/>
          <a:ext cx="6705600" cy="5127654"/>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24676">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302978">
                <a:tc>
                  <a:txBody>
                    <a:bodyPr/>
                    <a:lstStyle/>
                    <a:p>
                      <a:endParaRPr lang="fr-CA" sz="1600" dirty="0"/>
                    </a:p>
                    <a:p>
                      <a:r>
                        <a:rPr lang="fr-CA" sz="1600" dirty="0"/>
                        <a:t>Montants forfaitaires par tranche de 500 heures effectivement travaillées variables selon les titres d’emploi </a:t>
                      </a:r>
                    </a:p>
                    <a:p>
                      <a:r>
                        <a:rPr lang="fr-CA" sz="1600" dirty="0"/>
                        <a:t>(195 $, 295 $, 360 $) + conversion du montant forfaitaire en temps chômé pour quelques titres d’emploi</a:t>
                      </a:r>
                    </a:p>
                    <a:p>
                      <a:endParaRPr lang="fr-CA" sz="1600" dirty="0"/>
                    </a:p>
                    <a:p>
                      <a:r>
                        <a:rPr lang="fr-CA" sz="1600" dirty="0"/>
                        <a:t>Mesure temporaire</a:t>
                      </a:r>
                    </a:p>
                  </a:txBody>
                  <a:tcPr marL="75438" marR="75438" marT="51816" marB="51816">
                    <a:solidFill>
                      <a:srgbClr val="F3DDEA"/>
                    </a:solidFill>
                  </a:tcPr>
                </a:tc>
                <a:tc>
                  <a:txBody>
                    <a:bodyPr/>
                    <a:lstStyle/>
                    <a:p>
                      <a:endParaRPr lang="fr-CA" sz="1600" dirty="0"/>
                    </a:p>
                    <a:p>
                      <a:r>
                        <a:rPr lang="fr-CA" sz="1600" dirty="0"/>
                        <a:t>Palier 1 – 5 %</a:t>
                      </a:r>
                    </a:p>
                    <a:p>
                      <a:endParaRPr lang="fr-CA" sz="1600" dirty="0"/>
                    </a:p>
                    <a:p>
                      <a:r>
                        <a:rPr lang="fr-CA" sz="1600" dirty="0"/>
                        <a:t>Palier 2 – 3 %</a:t>
                      </a:r>
                    </a:p>
                    <a:p>
                      <a:endParaRPr lang="fr-CA" sz="1600" dirty="0"/>
                    </a:p>
                    <a:p>
                      <a:r>
                        <a:rPr lang="fr-CA" sz="1600" dirty="0"/>
                        <a:t>Palier 3 – 1 %</a:t>
                      </a:r>
                    </a:p>
                    <a:p>
                      <a:endParaRPr lang="fr-CA" sz="1600" dirty="0"/>
                    </a:p>
                    <a:p>
                      <a:r>
                        <a:rPr lang="fr-CA" sz="1600" dirty="0"/>
                        <a:t>Mesure permanente</a:t>
                      </a:r>
                    </a:p>
                    <a:p>
                      <a:endParaRPr lang="fr-CA" sz="1600" dirty="0"/>
                    </a:p>
                    <a:p>
                      <a:endParaRPr lang="fr-CA" sz="1800" i="1" dirty="0"/>
                    </a:p>
                    <a:p>
                      <a:r>
                        <a:rPr lang="fr-CA" sz="1800" i="1" dirty="0"/>
                        <a:t>Palier 1 — être rémunéré 70 h et +</a:t>
                      </a:r>
                    </a:p>
                    <a:p>
                      <a:r>
                        <a:rPr lang="fr-CA" sz="1800" i="1" dirty="0"/>
                        <a:t>Palier 2 — être rémunéré entre 42 h et moins de 70 h</a:t>
                      </a:r>
                    </a:p>
                    <a:p>
                      <a:r>
                        <a:rPr lang="fr-CA" sz="1800" i="1" dirty="0"/>
                        <a:t>Palier 3 — être rémunéré moins de 42 h</a:t>
                      </a:r>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33170775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résidence à assistance continue (RAC)</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1752600" y="-1373839"/>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85</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4431983"/>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 ASSS ou un PAB œuvrant dans une RAC</a:t>
            </a:r>
          </a:p>
          <a:p>
            <a:r>
              <a:rPr lang="fr-CA" dirty="0">
                <a:latin typeface="Arial" panose="020B0604020202020204" pitchFamily="34" charset="0"/>
                <a:ea typeface="Arial" panose="020B0604020202020204" pitchFamily="34" charset="0"/>
                <a:cs typeface="Arial" panose="020B0604020202020204" pitchFamily="34" charset="0"/>
              </a:rPr>
              <a:t>(Catégorie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Selon le montant forfaitaire actuel — Ces personnes salariées reçoivent un équivalent de 0,39 $ l’heure (montant actuellement fixe dans le temps).</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permanente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sur la base du taux unique au rangement 9)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1,36 $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2 : 0,82 $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0,27 $ l’heure</a:t>
            </a: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6480858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Primes milieux</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700891" y="1469154"/>
            <a:ext cx="8971937" cy="3970318"/>
          </a:xfrm>
          <a:prstGeom prst="rect">
            <a:avLst/>
          </a:prstGeom>
          <a:noFill/>
        </p:spPr>
        <p:txBody>
          <a:bodyPr wrap="square">
            <a:spAutoFit/>
          </a:bodyPr>
          <a:lstStyle/>
          <a:p>
            <a:pPr algn="just"/>
            <a:r>
              <a:rPr lang="fr-CA" dirty="0">
                <a:latin typeface="Arial" panose="020B0604020202020204" pitchFamily="34" charset="0"/>
                <a:ea typeface="Calibri" panose="020F0502020204030204" pitchFamily="34" charset="0"/>
                <a:cs typeface="Arial" panose="020B0604020202020204" pitchFamily="34" charset="0"/>
              </a:rPr>
              <a:t>Pour l’ensemble des primes milieux vu précédemment :</a:t>
            </a:r>
          </a:p>
          <a:p>
            <a:pPr algn="just"/>
            <a:endParaRPr lang="fr-CA"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prime est versée sur les heures effectivement travaillées dans les milieux visés, incluant les heures en temps supplémentaires et les heures d’absences autorisées rémunérées</a:t>
            </a:r>
            <a:r>
              <a:rPr lang="fr-CA" dirty="0">
                <a:latin typeface="Arial" panose="020B060402020202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Aux fins de l’admissibilité aux différents paliers de primes, ce sont les heures rémunérées qui sont considérées. Ces heures incluent les absences autorisées rémunérées, mais excluent le temps supplémentaire; le tout, sans égard aux milieux et titres d’emploi dans lesquels ces heures ont été travaillées.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CA" sz="1800" b="1"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fr-CA" sz="1800" b="1"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fr-CA" b="1" dirty="0">
              <a:latin typeface="Arial" panose="020B0604020202020204" pitchFamily="34" charset="0"/>
              <a:cs typeface="Arial" panose="020B0604020202020204" pitchFamily="34" charset="0"/>
            </a:endParaRPr>
          </a:p>
          <a:p>
            <a:pPr algn="just"/>
            <a:endParaRPr lang="fr-CA" sz="1200" b="1" dirty="0">
              <a:latin typeface="Arial" panose="020B0604020202020204" pitchFamily="34" charset="0"/>
              <a:cs typeface="Arial" panose="020B0604020202020204" pitchFamily="34" charset="0"/>
            </a:endParaRPr>
          </a:p>
          <a:p>
            <a:pPr algn="just"/>
            <a:endParaRPr lang="fr-CA" sz="1200" b="1" dirty="0">
              <a:latin typeface="Arial" panose="020B0604020202020204" pitchFamily="34" charset="0"/>
              <a:cs typeface="Arial" panose="020B0604020202020204" pitchFamily="34" charset="0"/>
            </a:endParaRPr>
          </a:p>
          <a:p>
            <a:pPr algn="just"/>
            <a:endParaRPr lang="fr-CA" sz="1200" dirty="0"/>
          </a:p>
        </p:txBody>
      </p:sp>
      <p:sp>
        <p:nvSpPr>
          <p:cNvPr id="4" name="Espace réservé du numéro de diapositive 3">
            <a:extLst>
              <a:ext uri="{FF2B5EF4-FFF2-40B4-BE49-F238E27FC236}">
                <a16:creationId xmlns="" xmlns:a16="http://schemas.microsoft.com/office/drawing/2014/main" id="{D8014890-B1CA-4C32-B3AE-78D421E4C24F}"/>
              </a:ext>
            </a:extLst>
          </p:cNvPr>
          <p:cNvSpPr>
            <a:spLocks noGrp="1"/>
          </p:cNvSpPr>
          <p:nvPr>
            <p:ph type="sldNum" sz="quarter" idx="12"/>
            <p:custDataLst>
              <p:tags r:id="rId5"/>
            </p:custDataLst>
          </p:nvPr>
        </p:nvSpPr>
        <p:spPr/>
        <p:txBody>
          <a:bodyPr/>
          <a:lstStyle/>
          <a:p>
            <a:fld id="{18D25734-BAAB-45B8-8828-031302FAFDE5}" type="slidenum">
              <a:rPr lang="fr-CA" smtClean="0"/>
              <a:t>86</a:t>
            </a:fld>
            <a:endParaRPr lang="fr-CA"/>
          </a:p>
        </p:txBody>
      </p:sp>
    </p:spTree>
    <p:extLst>
      <p:ext uri="{BB962C8B-B14F-4D97-AF65-F5344CB8AC3E}">
        <p14:creationId xmlns:p14="http://schemas.microsoft.com/office/powerpoint/2010/main" val="942562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CHSLD-MDA-MA</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700891" y="1469154"/>
            <a:ext cx="8971937" cy="2099677"/>
          </a:xfrm>
          <a:prstGeom prst="rect">
            <a:avLst/>
          </a:prstGeom>
          <a:noFill/>
        </p:spPr>
        <p:txBody>
          <a:bodyPr wrap="square">
            <a:spAutoFit/>
          </a:bodyPr>
          <a:lstStyle/>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b="1" dirty="0">
                <a:effectLst/>
                <a:latin typeface="Arial" panose="020B0604020202020204" pitchFamily="34" charset="0"/>
                <a:ea typeface="Times New Roman" panose="02020603050405020304" pitchFamily="18" charset="0"/>
                <a:cs typeface="Arial" panose="020B0604020202020204" pitchFamily="34" charset="0"/>
              </a:rPr>
              <a:t>Prime CHSLD/MDA/MA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b="1"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prime prévue au paragraphe 9.19 de la convention collective est également accessible à la personne salariée titulaire du titre d’emploi de préposé ou préposée à l’unité ou au pavillon (3685).</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D8014890-B1CA-4C32-B3AE-78D421E4C24F}"/>
              </a:ext>
            </a:extLst>
          </p:cNvPr>
          <p:cNvSpPr>
            <a:spLocks noGrp="1"/>
          </p:cNvSpPr>
          <p:nvPr>
            <p:ph type="sldNum" sz="quarter" idx="12"/>
            <p:custDataLst>
              <p:tags r:id="rId5"/>
            </p:custDataLst>
          </p:nvPr>
        </p:nvSpPr>
        <p:spPr/>
        <p:txBody>
          <a:bodyPr/>
          <a:lstStyle/>
          <a:p>
            <a:fld id="{18D25734-BAAB-45B8-8828-031302FAFDE5}" type="slidenum">
              <a:rPr lang="fr-CA" smtClean="0"/>
              <a:t>87</a:t>
            </a:fld>
            <a:endParaRPr lang="fr-CA"/>
          </a:p>
        </p:txBody>
      </p:sp>
    </p:spTree>
    <p:extLst>
      <p:ext uri="{BB962C8B-B14F-4D97-AF65-F5344CB8AC3E}">
        <p14:creationId xmlns:p14="http://schemas.microsoft.com/office/powerpoint/2010/main" val="36302282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dirty="0">
                <a:latin typeface="Arial" panose="020B0604020202020204" pitchFamily="34" charset="0"/>
                <a:ea typeface="Times New Roman" panose="02020603050405020304" pitchFamily="18" charset="0"/>
                <a:cs typeface="Arial" panose="020B0604020202020204" pitchFamily="34" charset="0"/>
              </a:rPr>
              <a:t>M</a:t>
            </a:r>
            <a:r>
              <a:rPr lang="fr-CA" sz="3600" b="1" dirty="0">
                <a:effectLst/>
                <a:latin typeface="Arial" panose="020B0604020202020204" pitchFamily="34" charset="0"/>
                <a:ea typeface="Times New Roman" panose="02020603050405020304" pitchFamily="18" charset="0"/>
                <a:cs typeface="Arial" panose="020B0604020202020204" pitchFamily="34" charset="0"/>
              </a:rPr>
              <a:t>ilieux carcéraux</a:t>
            </a:r>
            <a:endParaRPr lang="fr-CA" sz="3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700891" y="1469154"/>
            <a:ext cx="8971937" cy="2693566"/>
          </a:xfrm>
          <a:prstGeom prst="rect">
            <a:avLst/>
          </a:prstGeom>
          <a:noFill/>
        </p:spPr>
        <p:txBody>
          <a:bodyPr wrap="square">
            <a:spAutoFit/>
          </a:bodyPr>
          <a:lstStyle/>
          <a:p>
            <a:endParaRPr lang="fr-CA" sz="1800" b="1" dirty="0">
              <a:effectLst/>
              <a:latin typeface="Arial" panose="020B0604020202020204" pitchFamily="34" charset="0"/>
              <a:ea typeface="Times New Roman" panose="02020603050405020304" pitchFamily="18" charset="0"/>
              <a:cs typeface="Arial" panose="020B0604020202020204" pitchFamily="34" charset="0"/>
            </a:endParaRPr>
          </a:p>
          <a:p>
            <a:r>
              <a:rPr lang="fr-CA" sz="1800" b="1" dirty="0">
                <a:effectLst/>
                <a:latin typeface="Arial" panose="020B0604020202020204" pitchFamily="34" charset="0"/>
                <a:ea typeface="Times New Roman" panose="02020603050405020304" pitchFamily="18" charset="0"/>
                <a:cs typeface="Arial" panose="020B0604020202020204" pitchFamily="34" charset="0"/>
              </a:rPr>
              <a:t>Intégration de conditions particulières pour les milieux carcéraux</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b="1"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personnes salariées des catégories 1, 2, 3 et 4 œuvrant en milieux carcéraux bénéficient </a:t>
            </a:r>
            <a:r>
              <a:rPr lang="fr-CA" dirty="0">
                <a:latin typeface="Arial" panose="020B0604020202020204" pitchFamily="34" charset="0"/>
                <a:ea typeface="Calibri" panose="020F0502020204030204" pitchFamily="34" charset="0"/>
                <a:cs typeface="Times New Roman" panose="02020603050405020304" pitchFamily="18" charset="0"/>
              </a:rPr>
              <a:t>d’</a:t>
            </a:r>
            <a:r>
              <a:rPr lang="fr-CA" sz="1800" dirty="0">
                <a:effectLst/>
                <a:latin typeface="Arial" panose="020B0604020202020204" pitchFamily="34" charset="0"/>
                <a:ea typeface="Calibri" panose="020F0502020204030204" pitchFamily="34" charset="0"/>
                <a:cs typeface="Times New Roman" panose="02020603050405020304" pitchFamily="18" charset="0"/>
              </a:rPr>
              <a:t>un congé de cinq (5) jours de congés mobiles lorsqu’elles sont titulaires d’un poste à temps complet ou, lorsqu’</a:t>
            </a:r>
            <a:r>
              <a:rPr lang="fr-CA" dirty="0">
                <a:latin typeface="Arial" panose="020B0604020202020204" pitchFamily="34" charset="0"/>
                <a:ea typeface="Calibri" panose="020F0502020204030204" pitchFamily="34" charset="0"/>
                <a:cs typeface="Times New Roman" panose="02020603050405020304" pitchFamily="18" charset="0"/>
              </a:rPr>
              <a:t>elle</a:t>
            </a:r>
            <a:r>
              <a:rPr lang="fr-CA" sz="1800" dirty="0">
                <a:effectLst/>
                <a:latin typeface="Arial" panose="020B0604020202020204" pitchFamily="34" charset="0"/>
                <a:ea typeface="Calibri" panose="020F0502020204030204" pitchFamily="34" charset="0"/>
                <a:cs typeface="Times New Roman" panose="02020603050405020304" pitchFamily="18" charset="0"/>
              </a:rPr>
              <a:t>s sont à temps partiel, d’une compensation de 2,2 %.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590381CE-8DA5-AB16-1451-491A292799AF}"/>
              </a:ext>
            </a:extLst>
          </p:cNvPr>
          <p:cNvSpPr>
            <a:spLocks noGrp="1"/>
          </p:cNvSpPr>
          <p:nvPr>
            <p:ph type="sldNum" sz="quarter" idx="12"/>
            <p:custDataLst>
              <p:tags r:id="rId5"/>
            </p:custDataLst>
          </p:nvPr>
        </p:nvSpPr>
        <p:spPr/>
        <p:txBody>
          <a:bodyPr/>
          <a:lstStyle/>
          <a:p>
            <a:fld id="{18D25734-BAAB-45B8-8828-031302FAFDE5}" type="slidenum">
              <a:rPr lang="fr-CA" smtClean="0"/>
              <a:t>88</a:t>
            </a:fld>
            <a:endParaRPr lang="fr-CA"/>
          </a:p>
        </p:txBody>
      </p:sp>
    </p:spTree>
    <p:extLst>
      <p:ext uri="{BB962C8B-B14F-4D97-AF65-F5344CB8AC3E}">
        <p14:creationId xmlns:p14="http://schemas.microsoft.com/office/powerpoint/2010/main" val="14143710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dirty="0">
                <a:latin typeface="Arial" panose="020B0604020202020204" pitchFamily="34" charset="0"/>
                <a:ea typeface="Times New Roman" panose="02020603050405020304" pitchFamily="18" charset="0"/>
                <a:cs typeface="Arial" panose="020B0604020202020204" pitchFamily="34" charset="0"/>
              </a:rPr>
              <a:t>L</a:t>
            </a:r>
            <a:r>
              <a:rPr lang="fr-CA" sz="3600" b="1" dirty="0">
                <a:effectLst/>
                <a:latin typeface="Arial" panose="020B0604020202020204" pitchFamily="34" charset="0"/>
                <a:ea typeface="Times New Roman" panose="02020603050405020304" pitchFamily="18" charset="0"/>
                <a:cs typeface="Arial" panose="020B0604020202020204" pitchFamily="34" charset="0"/>
              </a:rPr>
              <a:t>inges souillés</a:t>
            </a: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700891" y="1469154"/>
            <a:ext cx="8971937" cy="2891946"/>
          </a:xfrm>
          <a:prstGeom prst="rect">
            <a:avLst/>
          </a:prstGeom>
          <a:noFill/>
        </p:spPr>
        <p:txBody>
          <a:bodyPr wrap="square">
            <a:spAutoFit/>
          </a:bodyPr>
          <a:lstStyle/>
          <a:p>
            <a:r>
              <a:rPr lang="fr-CA" sz="1800"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b="1" dirty="0">
                <a:effectLst/>
                <a:latin typeface="Arial" panose="020B0604020202020204" pitchFamily="34" charset="0"/>
                <a:ea typeface="Times New Roman" panose="02020603050405020304" pitchFamily="18" charset="0"/>
                <a:cs typeface="Arial" panose="020B0604020202020204" pitchFamily="34" charset="0"/>
              </a:rPr>
              <a:t>Prime de tri de linges souillés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CA" sz="1800" b="1" dirty="0">
                <a:effectLst/>
                <a:latin typeface="Arial" panose="020B0604020202020204" pitchFamily="34" charset="0"/>
                <a:ea typeface="Times New Roman" panose="02020603050405020304" pitchFamily="18" charset="0"/>
                <a:cs typeface="Arial" panose="020B0604020202020204" pitchFamily="34" charset="0"/>
              </a:rPr>
              <a:t> </a:t>
            </a: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parties conviennent de modifier le texte du paragraphe 9.13 de la façon suivante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fr-CA" sz="1800" dirty="0">
                <a:effectLst/>
                <a:latin typeface="Arial" panose="020B0604020202020204" pitchFamily="34" charset="0"/>
                <a:ea typeface="Times New Roman" panose="02020603050405020304" pitchFamily="18" charset="0"/>
                <a:cs typeface="Calibri" panose="020F0502020204030204" pitchFamily="34" charset="0"/>
              </a:rPr>
              <a:t>«(…) </a:t>
            </a:r>
            <a:r>
              <a:rPr lang="fr-CA" sz="1800" dirty="0">
                <a:effectLst/>
                <a:latin typeface="Arial" panose="020B0604020202020204" pitchFamily="34" charset="0"/>
                <a:ea typeface="Times New Roman" panose="02020603050405020304" pitchFamily="18" charset="0"/>
                <a:cs typeface="Times New Roman" panose="02020603050405020304" pitchFamily="18" charset="0"/>
              </a:rPr>
              <a:t>La personne salariée qui, dans un service de buanderie, est affectée de façon continue au tri </a:t>
            </a:r>
            <a:r>
              <a:rPr lang="fr-CA" sz="1800" b="1" u="sng" dirty="0">
                <a:effectLst/>
                <a:latin typeface="Arial" panose="020B0604020202020204" pitchFamily="34" charset="0"/>
                <a:ea typeface="Times New Roman" panose="02020603050405020304" pitchFamily="18" charset="0"/>
                <a:cs typeface="Times New Roman" panose="02020603050405020304" pitchFamily="18" charset="0"/>
              </a:rPr>
              <a:t>ou</a:t>
            </a:r>
            <a:r>
              <a:rPr lang="fr-CA" sz="1800" dirty="0">
                <a:effectLst/>
                <a:latin typeface="Arial" panose="020B0604020202020204" pitchFamily="34" charset="0"/>
                <a:ea typeface="Times New Roman" panose="02020603050405020304" pitchFamily="18" charset="0"/>
                <a:cs typeface="Times New Roman" panose="02020603050405020304" pitchFamily="18" charset="0"/>
              </a:rPr>
              <a:t> à l’acheminement du linge souillé vers la salle de lavage reçoit en plus de son salaire une prime hebdomadaire de (…)</a:t>
            </a:r>
            <a:r>
              <a:rPr lang="fr-CA" sz="1800" dirty="0">
                <a:effectLst/>
                <a:latin typeface="Arial" panose="020B0604020202020204" pitchFamily="34" charset="0"/>
                <a:ea typeface="Times New Roman" panose="02020603050405020304" pitchFamily="18" charset="0"/>
                <a:cs typeface="Calibri" panose="020F0502020204030204" pitchFamily="34" charset="0"/>
              </a:rPr>
              <a:t>»</a:t>
            </a:r>
          </a:p>
          <a:p>
            <a:pPr marL="228600"/>
            <a:endParaRPr lang="fr-CA" dirty="0">
              <a:latin typeface="Arial" panose="020B0604020202020204" pitchFamily="34" charset="0"/>
              <a:ea typeface="Times New Roman" panose="02020603050405020304" pitchFamily="18" charset="0"/>
              <a:cs typeface="Calibri" panose="020F0502020204030204" pitchFamily="34" charset="0"/>
            </a:endParaRPr>
          </a:p>
          <a:p>
            <a:pPr marL="228600"/>
            <a:r>
              <a:rPr lang="fr-CA" sz="1800" dirty="0">
                <a:effectLst/>
                <a:latin typeface="Arial" panose="020B0604020202020204" pitchFamily="34" charset="0"/>
                <a:ea typeface="Times New Roman" panose="02020603050405020304" pitchFamily="18" charset="0"/>
                <a:cs typeface="Calibri" panose="020F0502020204030204" pitchFamily="34" charset="0"/>
              </a:rPr>
              <a:t>*</a:t>
            </a:r>
            <a:r>
              <a:rPr lang="fr-CA" i="1" dirty="0">
                <a:latin typeface="Arial" panose="020B0604020202020204" pitchFamily="34" charset="0"/>
                <a:ea typeface="Times New Roman" panose="02020603050405020304" pitchFamily="18" charset="0"/>
                <a:cs typeface="Calibri" panose="020F0502020204030204" pitchFamily="34" charset="0"/>
              </a:rPr>
              <a:t>R</a:t>
            </a:r>
            <a:r>
              <a:rPr lang="fr-CA" sz="1800" i="1" dirty="0">
                <a:effectLst/>
                <a:latin typeface="Arial" panose="020B0604020202020204" pitchFamily="34" charset="0"/>
                <a:ea typeface="Times New Roman" panose="02020603050405020304" pitchFamily="18" charset="0"/>
                <a:cs typeface="Calibri" panose="020F0502020204030204" pitchFamily="34" charset="0"/>
              </a:rPr>
              <a:t>eprésente un gain de plus de 60 $ par période de paie</a:t>
            </a:r>
            <a:endParaRPr lang="fr-CA" sz="18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
        <p:nvSpPr>
          <p:cNvPr id="4" name="Espace réservé du numéro de diapositive 3">
            <a:extLst>
              <a:ext uri="{FF2B5EF4-FFF2-40B4-BE49-F238E27FC236}">
                <a16:creationId xmlns="" xmlns:a16="http://schemas.microsoft.com/office/drawing/2014/main" id="{590381CE-8DA5-AB16-1451-491A292799AF}"/>
              </a:ext>
            </a:extLst>
          </p:cNvPr>
          <p:cNvSpPr>
            <a:spLocks noGrp="1"/>
          </p:cNvSpPr>
          <p:nvPr>
            <p:ph type="sldNum" sz="quarter" idx="12"/>
            <p:custDataLst>
              <p:tags r:id="rId5"/>
            </p:custDataLst>
          </p:nvPr>
        </p:nvSpPr>
        <p:spPr/>
        <p:txBody>
          <a:bodyPr/>
          <a:lstStyle/>
          <a:p>
            <a:fld id="{18D25734-BAAB-45B8-8828-031302FAFDE5}" type="slidenum">
              <a:rPr lang="fr-CA" smtClean="0"/>
              <a:t>89</a:t>
            </a:fld>
            <a:endParaRPr lang="fr-CA"/>
          </a:p>
        </p:txBody>
      </p:sp>
    </p:spTree>
    <p:extLst>
      <p:ext uri="{BB962C8B-B14F-4D97-AF65-F5344CB8AC3E}">
        <p14:creationId xmlns:p14="http://schemas.microsoft.com/office/powerpoint/2010/main" val="2513634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5"/>
            <a:ext cx="10057956" cy="7768590"/>
          </a:xfrm>
          <a:prstGeom prst="rect">
            <a:avLst/>
          </a:prstGeom>
        </p:spPr>
      </p:pic>
      <p:sp>
        <p:nvSpPr>
          <p:cNvPr id="3" name="object 3"/>
          <p:cNvSpPr txBox="1">
            <a:spLocks noGrp="1"/>
          </p:cNvSpPr>
          <p:nvPr>
            <p:ph type="sldNum" sz="quarter" idx="7"/>
          </p:nvPr>
        </p:nvSpPr>
        <p:spPr>
          <a:xfrm>
            <a:off x="9135732" y="7349337"/>
            <a:ext cx="194624" cy="153888"/>
          </a:xfrm>
          <a:prstGeom prst="rect">
            <a:avLst/>
          </a:prstGeom>
        </p:spPr>
        <p:txBody>
          <a:bodyPr vert="horz" wrap="square" lIns="0" tIns="0" rIns="0" bIns="0" rtlCol="0">
            <a:spAutoFit/>
          </a:bodyPr>
          <a:lstStyle/>
          <a:p>
            <a:pPr marL="38100">
              <a:lnSpc>
                <a:spcPts val="1150"/>
              </a:lnSpc>
            </a:pPr>
            <a:r>
              <a:rPr spc="25" dirty="0"/>
              <a:t>3</a:t>
            </a:r>
          </a:p>
        </p:txBody>
      </p:sp>
    </p:spTree>
    <p:extLst>
      <p:ext uri="{BB962C8B-B14F-4D97-AF65-F5344CB8AC3E}">
        <p14:creationId xmlns:p14="http://schemas.microsoft.com/office/powerpoint/2010/main" val="7980749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600" dirty="0"/>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 xmlns:a16="http://schemas.microsoft.com/office/drawing/2014/main" id="{AD8C30B9-F6BB-E4CC-C112-2CBCAAE7AF88}"/>
              </a:ext>
            </a:extLst>
          </p:cNvPr>
          <p:cNvSpPr txBox="1"/>
          <p:nvPr>
            <p:custDataLst>
              <p:tags r:id="rId4"/>
            </p:custDataLst>
          </p:nvPr>
        </p:nvSpPr>
        <p:spPr>
          <a:xfrm>
            <a:off x="193431" y="2454775"/>
            <a:ext cx="9111476" cy="1390124"/>
          </a:xfrm>
          <a:prstGeom prst="rect">
            <a:avLst/>
          </a:prstGeom>
          <a:noFill/>
        </p:spPr>
        <p:txBody>
          <a:bodyPr wrap="square">
            <a:spAutoFit/>
          </a:bodyPr>
          <a:lstStyle/>
          <a:p>
            <a:pPr algn="just">
              <a:spcAft>
                <a:spcPts val="1100"/>
              </a:spcAft>
            </a:pPr>
            <a:endParaRPr lang="fr-CA" sz="2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1100"/>
              </a:spcAft>
            </a:pPr>
            <a:r>
              <a:rPr lang="fr-CA" b="1" dirty="0">
                <a:latin typeface="Arial" panose="020B0604020202020204" pitchFamily="34" charset="0"/>
                <a:ea typeface="Times New Roman" panose="02020603050405020304" pitchFamily="18" charset="0"/>
                <a:cs typeface="Arial" panose="020B0604020202020204" pitchFamily="34" charset="0"/>
              </a:rPr>
              <a:t> </a:t>
            </a:r>
          </a:p>
          <a:p>
            <a:endParaRPr lang="fr-CA" sz="2400" dirty="0"/>
          </a:p>
        </p:txBody>
      </p:sp>
      <p:sp>
        <p:nvSpPr>
          <p:cNvPr id="4" name="Espace réservé du numéro de diapositive 3">
            <a:extLst>
              <a:ext uri="{FF2B5EF4-FFF2-40B4-BE49-F238E27FC236}">
                <a16:creationId xmlns="" xmlns:a16="http://schemas.microsoft.com/office/drawing/2014/main" id="{99FAB169-BFEF-B242-D0E6-B8EDB546C93F}"/>
              </a:ext>
            </a:extLst>
          </p:cNvPr>
          <p:cNvSpPr>
            <a:spLocks noGrp="1"/>
          </p:cNvSpPr>
          <p:nvPr>
            <p:ph type="sldNum" sz="quarter" idx="12"/>
            <p:custDataLst>
              <p:tags r:id="rId5"/>
            </p:custDataLst>
          </p:nvPr>
        </p:nvSpPr>
        <p:spPr/>
        <p:txBody>
          <a:bodyPr/>
          <a:lstStyle/>
          <a:p>
            <a:fld id="{18D25734-BAAB-45B8-8828-031302FAFDE5}" type="slidenum">
              <a:rPr lang="fr-CA" smtClean="0"/>
              <a:t>90</a:t>
            </a:fld>
            <a:endParaRPr lang="fr-CA"/>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579061"/>
            <a:ext cx="10124257" cy="12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705243"/>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9"/>
    </p:ext>
  </p:extLs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6"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0" y="3495384"/>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Primes d’inconvénient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91</a:t>
            </a:fld>
            <a:endParaRPr lang="fr-CA"/>
          </a:p>
        </p:txBody>
      </p:sp>
    </p:spTree>
    <p:extLst>
      <p:ext uri="{BB962C8B-B14F-4D97-AF65-F5344CB8AC3E}">
        <p14:creationId xmlns:p14="http://schemas.microsoft.com/office/powerpoint/2010/main" val="6773298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soir</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92</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066228"/>
            <a:ext cx="8536073" cy="3877985"/>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2732401252"/>
              </p:ext>
            </p:extLst>
          </p:nvPr>
        </p:nvGraphicFramePr>
        <p:xfrm>
          <a:off x="1676400" y="1550853"/>
          <a:ext cx="6705600" cy="5737930"/>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75104">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4862826">
                <a:tc>
                  <a:txBody>
                    <a:bodyPr/>
                    <a:lstStyle/>
                    <a:p>
                      <a:endParaRPr lang="fr-CA" sz="1600" dirty="0"/>
                    </a:p>
                    <a:p>
                      <a:r>
                        <a:rPr lang="fr-CA" sz="1600" dirty="0"/>
                        <a:t>Prime de 4 % selon les modalités prévues à 9.07</a:t>
                      </a:r>
                    </a:p>
                    <a:p>
                      <a:endParaRPr lang="fr-CA" sz="1600" dirty="0"/>
                    </a:p>
                    <a:p>
                      <a:r>
                        <a:rPr lang="fr-CA" sz="1600" dirty="0"/>
                        <a:t>Prime majorée de 8 % selon les modalités à 9.08</a:t>
                      </a:r>
                    </a:p>
                  </a:txBody>
                  <a:tcPr marL="75438" marR="75438" marT="51816" marB="51816">
                    <a:solidFill>
                      <a:srgbClr val="F3DDEA"/>
                    </a:solidFill>
                  </a:tcPr>
                </a:tc>
                <a:tc>
                  <a:txBody>
                    <a:bodyPr/>
                    <a:lstStyle/>
                    <a:p>
                      <a:endParaRPr lang="fr-CA" sz="1600" dirty="0"/>
                    </a:p>
                    <a:p>
                      <a:r>
                        <a:rPr lang="fr-CA" sz="1600" dirty="0"/>
                        <a:t>Palier 1 – 10 %</a:t>
                      </a:r>
                    </a:p>
                    <a:p>
                      <a:endParaRPr lang="fr-CA" sz="1600" dirty="0"/>
                    </a:p>
                    <a:p>
                      <a:r>
                        <a:rPr lang="fr-CA" sz="1600" dirty="0"/>
                        <a:t>Palier 2 – 7 %</a:t>
                      </a:r>
                    </a:p>
                    <a:p>
                      <a:endParaRPr lang="fr-CA" sz="1600" dirty="0"/>
                    </a:p>
                    <a:p>
                      <a:r>
                        <a:rPr lang="fr-CA" sz="1600" dirty="0"/>
                        <a:t>Palier 3 – 1,94 $/h</a:t>
                      </a:r>
                    </a:p>
                    <a:p>
                      <a:endParaRPr lang="fr-CA" sz="1800" i="1" dirty="0"/>
                    </a:p>
                    <a:p>
                      <a:r>
                        <a:rPr lang="fr-CA" sz="1800" i="1" dirty="0"/>
                        <a:t>Palier 1 — être rémunéré 70 h et +</a:t>
                      </a:r>
                    </a:p>
                    <a:p>
                      <a:r>
                        <a:rPr lang="fr-CA" sz="1800" i="1" dirty="0"/>
                        <a:t>Palier 2 — de base</a:t>
                      </a:r>
                    </a:p>
                    <a:p>
                      <a:r>
                        <a:rPr lang="fr-CA" sz="1800" i="1" dirty="0"/>
                        <a:t>Palier 3 — taux minimum*</a:t>
                      </a:r>
                    </a:p>
                    <a:p>
                      <a:endParaRPr lang="fr-CA" sz="1800" i="1" dirty="0"/>
                    </a:p>
                    <a:p>
                      <a:pPr marL="0" indent="0">
                        <a:buFont typeface="Arial" panose="020B0604020202020204" pitchFamily="34" charset="0"/>
                        <a:buNone/>
                      </a:pPr>
                      <a:r>
                        <a:rPr lang="fr-CA" sz="1800" i="1" kern="1200" dirty="0">
                          <a:solidFill>
                            <a:schemeClr val="dk1"/>
                          </a:solidFill>
                          <a:effectLst/>
                          <a:latin typeface="+mn-lt"/>
                          <a:ea typeface="+mn-ea"/>
                          <a:cs typeface="+mn-cs"/>
                        </a:rPr>
                        <a:t>*7 % appliqué sur le dernier échelon du rangement 9 </a:t>
                      </a:r>
                      <a:endParaRPr lang="fr-CA" sz="1800" i="1" dirty="0"/>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35962881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soir</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93</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971777" y="1359673"/>
            <a:ext cx="8536073" cy="5336845"/>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 préposé à l’entretien ménager (travaux lourds ou légers)</a:t>
            </a:r>
          </a:p>
          <a:p>
            <a:r>
              <a:rPr lang="fr-CA" dirty="0">
                <a:latin typeface="Arial" panose="020B0604020202020204" pitchFamily="34" charset="0"/>
                <a:ea typeface="Arial" panose="020B0604020202020204" pitchFamily="34" charset="0"/>
                <a:cs typeface="Arial" panose="020B0604020202020204" pitchFamily="34" charset="0"/>
              </a:rPr>
              <a:t>Rangement 3</a:t>
            </a:r>
          </a:p>
          <a:p>
            <a:r>
              <a:rPr lang="fr-CA" dirty="0">
                <a:latin typeface="Arial" panose="020B0604020202020204" pitchFamily="34" charset="0"/>
                <a:ea typeface="Arial" panose="020B0604020202020204" pitchFamily="34" charset="0"/>
                <a:cs typeface="Arial" panose="020B0604020202020204" pitchFamily="34" charset="0"/>
              </a:rPr>
              <a:t>(Catégorie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Actuellement, le versement de la prime de soir majorée correspond à environ 1,73 $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2,29 $ l’heure</a:t>
            </a:r>
          </a:p>
          <a:p>
            <a:pPr marL="285750" indent="-285750">
              <a:buFont typeface="Arial" panose="020B0604020202020204" pitchFamily="34" charset="0"/>
              <a:buChar char="•"/>
            </a:pPr>
            <a:r>
              <a:rPr lang="fr-CA" strike="sngStrike" dirty="0">
                <a:latin typeface="Arial" panose="020B0604020202020204" pitchFamily="34" charset="0"/>
                <a:ea typeface="Arial" panose="020B0604020202020204" pitchFamily="34" charset="0"/>
                <a:cs typeface="Arial" panose="020B0604020202020204" pitchFamily="34" charset="0"/>
              </a:rPr>
              <a:t>Palier 2 : 1,94 $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1,94 $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26290385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soir</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94</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5336845"/>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 préposé aux bénéficiaires </a:t>
            </a:r>
          </a:p>
          <a:p>
            <a:r>
              <a:rPr lang="fr-CA" dirty="0">
                <a:latin typeface="Arial" panose="020B0604020202020204" pitchFamily="34" charset="0"/>
                <a:ea typeface="Arial" panose="020B0604020202020204" pitchFamily="34" charset="0"/>
                <a:cs typeface="Arial" panose="020B0604020202020204" pitchFamily="34" charset="0"/>
              </a:rPr>
              <a:t>Rangement 9 taux unique</a:t>
            </a:r>
          </a:p>
          <a:p>
            <a:r>
              <a:rPr lang="fr-CA" dirty="0">
                <a:latin typeface="Arial" panose="020B0604020202020204" pitchFamily="34" charset="0"/>
                <a:ea typeface="Arial" panose="020B0604020202020204" pitchFamily="34" charset="0"/>
                <a:cs typeface="Arial" panose="020B0604020202020204" pitchFamily="34" charset="0"/>
              </a:rPr>
              <a:t>(Catégorie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Actuellement, le versement de la prime de soir majorée correspond à environ 2,05 $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2,72 $ l’heure</a:t>
            </a:r>
          </a:p>
          <a:p>
            <a:pPr marL="285750" indent="-285750">
              <a:buFont typeface="Arial" panose="020B0604020202020204" pitchFamily="34" charset="0"/>
              <a:buChar char="•"/>
            </a:pPr>
            <a:r>
              <a:rPr lang="fr-CA" strike="sngStrike" dirty="0">
                <a:latin typeface="Arial" panose="020B0604020202020204" pitchFamily="34" charset="0"/>
                <a:ea typeface="Arial" panose="020B0604020202020204" pitchFamily="34" charset="0"/>
                <a:cs typeface="Arial" panose="020B0604020202020204" pitchFamily="34" charset="0"/>
              </a:rPr>
              <a:t>Palier 2 : 1,94 $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1,94 $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30118080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soir</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95</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5336845"/>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une agente administrative classe 2</a:t>
            </a:r>
          </a:p>
          <a:p>
            <a:r>
              <a:rPr lang="fr-CA" dirty="0">
                <a:latin typeface="Arial" panose="020B0604020202020204" pitchFamily="34" charset="0"/>
                <a:ea typeface="Arial" panose="020B0604020202020204" pitchFamily="34" charset="0"/>
                <a:cs typeface="Arial" panose="020B0604020202020204" pitchFamily="34" charset="0"/>
              </a:rPr>
              <a:t>Rangement 8 + majoration</a:t>
            </a:r>
          </a:p>
          <a:p>
            <a:r>
              <a:rPr lang="fr-CA" dirty="0">
                <a:latin typeface="Arial" panose="020B0604020202020204" pitchFamily="34" charset="0"/>
                <a:ea typeface="Arial" panose="020B0604020202020204" pitchFamily="34" charset="0"/>
                <a:cs typeface="Arial" panose="020B0604020202020204" pitchFamily="34" charset="0"/>
              </a:rPr>
              <a:t>(Catégorie 3)</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Actuellement, le versement de la prime de soir majorée correspond à environ 2,00 $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a:t>
            </a:r>
          </a:p>
          <a:p>
            <a:endParaRPr lang="fr-CA" dirty="0">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2,74 $ l’heure</a:t>
            </a:r>
          </a:p>
          <a:p>
            <a:pPr marL="285750" indent="-285750">
              <a:buFont typeface="Arial" panose="020B0604020202020204" pitchFamily="34" charset="0"/>
              <a:buChar char="•"/>
            </a:pPr>
            <a:r>
              <a:rPr lang="fr-CA" strike="sngStrike" dirty="0">
                <a:latin typeface="Arial" panose="020B0604020202020204" pitchFamily="34" charset="0"/>
                <a:ea typeface="Arial" panose="020B0604020202020204" pitchFamily="34" charset="0"/>
                <a:cs typeface="Arial" panose="020B0604020202020204" pitchFamily="34" charset="0"/>
              </a:rPr>
              <a:t>Palier 2 : 1,94 $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1,94 $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6249114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 xmlns:a16="http://schemas.microsoft.com/office/drawing/2014/main" id="{19BDF9A7-4448-487B-8147-618FE712CC4E}"/>
              </a:ext>
            </a:extLst>
          </p:cNvPr>
          <p:cNvSpPr/>
          <p:nvPr>
            <p:custDataLst>
              <p:tags r:id="rId1"/>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nuit</a:t>
            </a:r>
          </a:p>
        </p:txBody>
      </p:sp>
      <p:sp>
        <p:nvSpPr>
          <p:cNvPr id="3" name="Ellipse 2">
            <a:extLst>
              <a:ext uri="{FF2B5EF4-FFF2-40B4-BE49-F238E27FC236}">
                <a16:creationId xmlns="" xmlns:a16="http://schemas.microsoft.com/office/drawing/2014/main" id="{C49E731F-8921-4D68-BF3B-85DD7541272B}"/>
              </a:ext>
            </a:extLst>
          </p:cNvPr>
          <p:cNvSpPr/>
          <p:nvPr>
            <p:custDataLst>
              <p:tags r:id="rId2"/>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3"/>
            </p:custDataLst>
          </p:nvPr>
        </p:nvSpPr>
        <p:spPr/>
        <p:txBody>
          <a:bodyPr/>
          <a:lstStyle/>
          <a:p>
            <a:fld id="{18D25734-BAAB-45B8-8828-031302FAFDE5}" type="slidenum">
              <a:rPr lang="fr-CA" smtClean="0"/>
              <a:t>96</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4"/>
            </p:custDataLst>
          </p:nvPr>
        </p:nvSpPr>
        <p:spPr>
          <a:xfrm>
            <a:off x="1002643" y="1090903"/>
            <a:ext cx="8536073" cy="3600986"/>
          </a:xfrm>
          <a:prstGeom prst="rect">
            <a:avLst/>
          </a:prstGeom>
          <a:noFill/>
        </p:spPr>
        <p:txBody>
          <a:bodyPr wrap="square">
            <a:spAutoFit/>
          </a:bodyPr>
          <a:lstStyle/>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b="1" dirty="0">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pPr marL="342900" indent="-342900">
              <a:buAutoNum type="arabicPeriod"/>
            </a:pPr>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graphicFrame>
        <p:nvGraphicFramePr>
          <p:cNvPr id="4" name="Tableau 6">
            <a:extLst>
              <a:ext uri="{FF2B5EF4-FFF2-40B4-BE49-F238E27FC236}">
                <a16:creationId xmlns="" xmlns:a16="http://schemas.microsoft.com/office/drawing/2014/main" id="{6C21FD10-8B1D-4388-8FC7-AAA095A43F0B}"/>
              </a:ext>
            </a:extLst>
          </p:cNvPr>
          <p:cNvGraphicFramePr>
            <a:graphicFrameLocks noGrp="1"/>
          </p:cNvGraphicFramePr>
          <p:nvPr>
            <p:custDataLst>
              <p:tags r:id="rId5"/>
            </p:custDataLst>
            <p:extLst>
              <p:ext uri="{D42A27DB-BD31-4B8C-83A1-F6EECF244321}">
                <p14:modId xmlns:p14="http://schemas.microsoft.com/office/powerpoint/2010/main" val="3860139565"/>
              </p:ext>
            </p:extLst>
          </p:nvPr>
        </p:nvGraphicFramePr>
        <p:xfrm>
          <a:off x="1676400" y="1550853"/>
          <a:ext cx="6705600" cy="5933680"/>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3102000987"/>
                    </a:ext>
                  </a:extLst>
                </a:gridCol>
                <a:gridCol w="3352800">
                  <a:extLst>
                    <a:ext uri="{9D8B030D-6E8A-4147-A177-3AD203B41FA5}">
                      <a16:colId xmlns="" xmlns:a16="http://schemas.microsoft.com/office/drawing/2014/main" val="4231989944"/>
                    </a:ext>
                  </a:extLst>
                </a:gridCol>
              </a:tblGrid>
              <a:tr h="875104">
                <a:tc>
                  <a:txBody>
                    <a:bodyPr/>
                    <a:lstStyle/>
                    <a:p>
                      <a:pPr algn="ctr"/>
                      <a:r>
                        <a:rPr lang="fr-CA" sz="1600" dirty="0"/>
                        <a:t>Convention collective 2021-2023</a:t>
                      </a:r>
                    </a:p>
                  </a:txBody>
                  <a:tcPr marL="75438" marR="75438" marT="51816" marB="51816" anchor="ctr">
                    <a:solidFill>
                      <a:srgbClr val="C24C7B"/>
                    </a:solidFill>
                  </a:tcPr>
                </a:tc>
                <a:tc>
                  <a:txBody>
                    <a:bodyPr/>
                    <a:lstStyle/>
                    <a:p>
                      <a:pPr algn="ctr"/>
                      <a:r>
                        <a:rPr lang="fr-CA" sz="1600" dirty="0"/>
                        <a:t>Entente de principe</a:t>
                      </a:r>
                    </a:p>
                  </a:txBody>
                  <a:tcPr marL="75438" marR="75438" marT="51816" marB="51816" anchor="ctr">
                    <a:solidFill>
                      <a:srgbClr val="C24C7B"/>
                    </a:solidFill>
                  </a:tcPr>
                </a:tc>
                <a:extLst>
                  <a:ext uri="{0D108BD9-81ED-4DB2-BD59-A6C34878D82A}">
                    <a16:rowId xmlns="" xmlns:a16="http://schemas.microsoft.com/office/drawing/2014/main" val="1567041452"/>
                  </a:ext>
                </a:extLst>
              </a:tr>
              <a:tr h="5058576">
                <a:tc>
                  <a:txBody>
                    <a:bodyPr/>
                    <a:lstStyle/>
                    <a:p>
                      <a:endParaRPr lang="fr-CA" sz="1600" dirty="0"/>
                    </a:p>
                    <a:p>
                      <a:r>
                        <a:rPr lang="fr-CA" sz="1600" dirty="0"/>
                        <a:t>Prime de 11, 12 ou 14 % en fonction de l’ancienneté et selon les modalités prévues à 9.07</a:t>
                      </a:r>
                    </a:p>
                    <a:p>
                      <a:endParaRPr lang="fr-CA" sz="1600" dirty="0"/>
                    </a:p>
                    <a:p>
                      <a:r>
                        <a:rPr lang="fr-CA" sz="1600" dirty="0"/>
                        <a:t>Prime majorée de 14, 15 ou 16 % en fonction de l’ancienneté et selon les modalités à 9.08</a:t>
                      </a:r>
                    </a:p>
                  </a:txBody>
                  <a:tcPr marL="75438" marR="75438" marT="51816" marB="51816">
                    <a:solidFill>
                      <a:srgbClr val="F3DDEA"/>
                    </a:solidFill>
                  </a:tcPr>
                </a:tc>
                <a:tc>
                  <a:txBody>
                    <a:bodyPr/>
                    <a:lstStyle/>
                    <a:p>
                      <a:endParaRPr lang="fr-CA" sz="1600" dirty="0"/>
                    </a:p>
                    <a:p>
                      <a:r>
                        <a:rPr lang="fr-CA" sz="1600" dirty="0"/>
                        <a:t>Palier 1 – 18 %</a:t>
                      </a:r>
                    </a:p>
                    <a:p>
                      <a:endParaRPr lang="fr-CA" sz="1600" dirty="0"/>
                    </a:p>
                    <a:p>
                      <a:r>
                        <a:rPr lang="fr-CA" sz="1600" dirty="0"/>
                        <a:t>Palier 2 – 14 %</a:t>
                      </a:r>
                    </a:p>
                    <a:p>
                      <a:endParaRPr lang="fr-CA" sz="1600" dirty="0"/>
                    </a:p>
                    <a:p>
                      <a:r>
                        <a:rPr lang="fr-CA" sz="1600" dirty="0"/>
                        <a:t>Palier 3 – 3,88 $/h</a:t>
                      </a:r>
                    </a:p>
                    <a:p>
                      <a:endParaRPr lang="fr-CA" sz="1800" i="1" dirty="0"/>
                    </a:p>
                    <a:p>
                      <a:r>
                        <a:rPr lang="fr-CA" sz="1800" i="1" dirty="0"/>
                        <a:t>Palier 1 — être rémunéré 70 h et +</a:t>
                      </a:r>
                    </a:p>
                    <a:p>
                      <a:r>
                        <a:rPr lang="fr-CA" sz="1800" i="1" dirty="0"/>
                        <a:t>Palier 2 — de base</a:t>
                      </a:r>
                    </a:p>
                    <a:p>
                      <a:r>
                        <a:rPr lang="fr-CA" sz="1800" i="1" dirty="0"/>
                        <a:t>Palier 3 — taux minimum*</a:t>
                      </a:r>
                    </a:p>
                    <a:p>
                      <a:endParaRPr lang="fr-CA" sz="1800" i="1" dirty="0"/>
                    </a:p>
                    <a:p>
                      <a:pPr marL="0" indent="0">
                        <a:buFont typeface="Arial" panose="020B0604020202020204" pitchFamily="34" charset="0"/>
                        <a:buNone/>
                      </a:pPr>
                      <a:r>
                        <a:rPr lang="fr-CA" sz="1800" i="1" dirty="0"/>
                        <a:t>*Les taux horaires présentés sont en fonction, à titre indicatif, de la structure salariale au 1er avril 2024.</a:t>
                      </a:r>
                      <a:r>
                        <a:rPr lang="fr-CA" sz="2000" kern="1200" dirty="0">
                          <a:solidFill>
                            <a:schemeClr val="dk1"/>
                          </a:solidFill>
                          <a:effectLst/>
                          <a:latin typeface="+mn-lt"/>
                          <a:ea typeface="+mn-ea"/>
                          <a:cs typeface="+mn-cs"/>
                        </a:rPr>
                        <a:t> </a:t>
                      </a:r>
                    </a:p>
                    <a:p>
                      <a:pPr marL="0" indent="0">
                        <a:buFont typeface="Arial" panose="020B0604020202020204" pitchFamily="34" charset="0"/>
                        <a:buNone/>
                      </a:pPr>
                      <a:r>
                        <a:rPr lang="fr-CA" sz="1800" i="1" kern="1200" dirty="0">
                          <a:solidFill>
                            <a:schemeClr val="dk1"/>
                          </a:solidFill>
                          <a:effectLst/>
                          <a:latin typeface="+mn-lt"/>
                          <a:ea typeface="+mn-ea"/>
                          <a:cs typeface="+mn-cs"/>
                        </a:rPr>
                        <a:t>*14 % appliqué sur le dernier échelon du rangement 9 </a:t>
                      </a:r>
                      <a:endParaRPr lang="fr-CA" sz="1800" i="1" dirty="0"/>
                    </a:p>
                  </a:txBody>
                  <a:tcPr marL="75438" marR="75438" marT="51816" marB="51816">
                    <a:solidFill>
                      <a:srgbClr val="F3DDEA"/>
                    </a:solidFill>
                  </a:tcPr>
                </a:tc>
                <a:extLst>
                  <a:ext uri="{0D108BD9-81ED-4DB2-BD59-A6C34878D82A}">
                    <a16:rowId xmlns="" xmlns:a16="http://schemas.microsoft.com/office/drawing/2014/main" val="2651585831"/>
                  </a:ext>
                </a:extLst>
              </a:tr>
            </a:tbl>
          </a:graphicData>
        </a:graphic>
      </p:graphicFrame>
    </p:spTree>
    <p:extLst>
      <p:ext uri="{BB962C8B-B14F-4D97-AF65-F5344CB8AC3E}">
        <p14:creationId xmlns:p14="http://schemas.microsoft.com/office/powerpoint/2010/main" val="8699418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nuit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97</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4985980"/>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 préposé à l’entretien ménager (travaux lourds ou légers)</a:t>
            </a:r>
          </a:p>
          <a:p>
            <a:r>
              <a:rPr lang="fr-CA" dirty="0">
                <a:latin typeface="Arial" panose="020B0604020202020204" pitchFamily="34" charset="0"/>
                <a:ea typeface="Arial" panose="020B0604020202020204" pitchFamily="34" charset="0"/>
                <a:cs typeface="Arial" panose="020B0604020202020204" pitchFamily="34" charset="0"/>
              </a:rPr>
              <a:t>Rangement 3 </a:t>
            </a:r>
          </a:p>
          <a:p>
            <a:r>
              <a:rPr lang="fr-CA" dirty="0">
                <a:latin typeface="Arial" panose="020B0604020202020204" pitchFamily="34" charset="0"/>
                <a:ea typeface="Arial" panose="020B0604020202020204" pitchFamily="34" charset="0"/>
                <a:cs typeface="Arial" panose="020B0604020202020204" pitchFamily="34" charset="0"/>
              </a:rPr>
              <a:t>(Catégorie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Actuellement, le versement de la prime de nuit majorée (10 ans +) correspond à environ 3,45 $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4,12 $ l’heure</a:t>
            </a:r>
          </a:p>
          <a:p>
            <a:pPr marL="285750" indent="-285750">
              <a:buFont typeface="Arial" panose="020B0604020202020204" pitchFamily="34" charset="0"/>
              <a:buChar char="•"/>
            </a:pPr>
            <a:r>
              <a:rPr lang="fr-CA" strike="sngStrike" dirty="0">
                <a:latin typeface="Arial" panose="020B0604020202020204" pitchFamily="34" charset="0"/>
                <a:ea typeface="Arial" panose="020B0604020202020204" pitchFamily="34" charset="0"/>
                <a:cs typeface="Arial" panose="020B0604020202020204" pitchFamily="34" charset="0"/>
              </a:rPr>
              <a:t>Palier 2 : 3,88 $ l’heure</a:t>
            </a:r>
            <a:endParaRPr lang="fr-CA" strike="sngStrike" dirty="0">
              <a:highlight>
                <a:srgbClr val="FFFF00"/>
              </a:highligh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3,88 $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7189090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nuit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98</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4985980"/>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 préposé aux bénéficiaires </a:t>
            </a:r>
          </a:p>
          <a:p>
            <a:r>
              <a:rPr lang="fr-CA" dirty="0">
                <a:latin typeface="Arial" panose="020B0604020202020204" pitchFamily="34" charset="0"/>
                <a:ea typeface="Arial" panose="020B0604020202020204" pitchFamily="34" charset="0"/>
                <a:cs typeface="Arial" panose="020B0604020202020204" pitchFamily="34" charset="0"/>
              </a:rPr>
              <a:t>Rangement 9 taux unique</a:t>
            </a:r>
          </a:p>
          <a:p>
            <a:r>
              <a:rPr lang="fr-CA" dirty="0">
                <a:latin typeface="Arial" panose="020B0604020202020204" pitchFamily="34" charset="0"/>
                <a:ea typeface="Arial" panose="020B0604020202020204" pitchFamily="34" charset="0"/>
                <a:cs typeface="Arial" panose="020B0604020202020204" pitchFamily="34" charset="0"/>
              </a:rPr>
              <a:t>(Catégorie 2)</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Actuellement, le versement de la prime de nuit majorée (10 ans +) correspond environ 4,10 $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4,89 $ l’heure</a:t>
            </a:r>
          </a:p>
          <a:p>
            <a:pPr marL="285750" indent="-285750">
              <a:buFont typeface="Arial" panose="020B0604020202020204" pitchFamily="34" charset="0"/>
              <a:buChar char="•"/>
            </a:pPr>
            <a:r>
              <a:rPr lang="fr-CA" strike="sngStrike" dirty="0">
                <a:latin typeface="Arial" panose="020B0604020202020204" pitchFamily="34" charset="0"/>
                <a:ea typeface="Arial" panose="020B0604020202020204" pitchFamily="34" charset="0"/>
                <a:cs typeface="Arial" panose="020B0604020202020204" pitchFamily="34" charset="0"/>
              </a:rPr>
              <a:t>Palier 2 : 3,88 $ l’heure</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3,88 $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42125689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rte de visite&#10;&#10;Description générée automatiquement">
            <a:extLst>
              <a:ext uri="{FF2B5EF4-FFF2-40B4-BE49-F238E27FC236}">
                <a16:creationId xmlns="" xmlns:a16="http://schemas.microsoft.com/office/drawing/2014/main" id="{AD88647C-7870-4F5A-B660-FB5B1EF0C40C}"/>
              </a:ext>
            </a:extLst>
          </p:cNvPr>
          <p:cNvPicPr>
            <a:picLocks noChangeAspect="1"/>
          </p:cNvPicPr>
          <p:nvPr>
            <p:custDataLst>
              <p:tags r:id="rId1"/>
            </p:custDataLst>
          </p:nvPr>
        </p:nvPicPr>
        <p:blipFill>
          <a:blip r:embed="rId7" cstate="print">
            <a:alphaModFix/>
            <a:extLst>
              <a:ext uri="{28A0092B-C50C-407E-A947-70E740481C1C}">
                <a14:useLocalDpi xmlns:a14="http://schemas.microsoft.com/office/drawing/2010/main" val="0"/>
              </a:ext>
            </a:extLst>
          </a:blip>
          <a:stretch>
            <a:fillRect/>
          </a:stretch>
        </p:blipFill>
        <p:spPr>
          <a:xfrm>
            <a:off x="-415967" y="4843317"/>
            <a:ext cx="3616794" cy="2794795"/>
          </a:xfrm>
          <a:prstGeom prst="rect">
            <a:avLst/>
          </a:prstGeom>
        </p:spPr>
      </p:pic>
      <p:sp>
        <p:nvSpPr>
          <p:cNvPr id="2" name="Rectangle : coins arrondis 1">
            <a:extLst>
              <a:ext uri="{FF2B5EF4-FFF2-40B4-BE49-F238E27FC236}">
                <a16:creationId xmlns="" xmlns:a16="http://schemas.microsoft.com/office/drawing/2014/main" id="{19BDF9A7-4448-487B-8147-618FE712CC4E}"/>
              </a:ext>
            </a:extLst>
          </p:cNvPr>
          <p:cNvSpPr/>
          <p:nvPr>
            <p:custDataLst>
              <p:tags r:id="rId2"/>
            </p:custDataLst>
          </p:nvPr>
        </p:nvSpPr>
        <p:spPr>
          <a:xfrm>
            <a:off x="1" y="-1"/>
            <a:ext cx="10244057" cy="836662"/>
          </a:xfrm>
          <a:prstGeom prst="roundRect">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Prime de nuit</a:t>
            </a:r>
          </a:p>
        </p:txBody>
      </p:sp>
      <p:sp>
        <p:nvSpPr>
          <p:cNvPr id="3" name="Ellipse 2">
            <a:extLst>
              <a:ext uri="{FF2B5EF4-FFF2-40B4-BE49-F238E27FC236}">
                <a16:creationId xmlns="" xmlns:a16="http://schemas.microsoft.com/office/drawing/2014/main" id="{C49E731F-8921-4D68-BF3B-85DD7541272B}"/>
              </a:ext>
            </a:extLst>
          </p:cNvPr>
          <p:cNvSpPr/>
          <p:nvPr>
            <p:custDataLst>
              <p:tags r:id="rId3"/>
            </p:custDataLst>
          </p:nvPr>
        </p:nvSpPr>
        <p:spPr>
          <a:xfrm>
            <a:off x="-816669" y="-1373838"/>
            <a:ext cx="2124722" cy="2747675"/>
          </a:xfrm>
          <a:prstGeom prst="ellipse">
            <a:avLst/>
          </a:prstGeom>
          <a:solidFill>
            <a:srgbClr val="C24C7B"/>
          </a:solidFill>
          <a:ln>
            <a:solidFill>
              <a:srgbClr val="C24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a:extLst>
              <a:ext uri="{FF2B5EF4-FFF2-40B4-BE49-F238E27FC236}">
                <a16:creationId xmlns="" xmlns:a16="http://schemas.microsoft.com/office/drawing/2014/main" id="{D75FB922-F3E3-C1DA-BE39-E356A21F5484}"/>
              </a:ext>
            </a:extLst>
          </p:cNvPr>
          <p:cNvSpPr>
            <a:spLocks noGrp="1"/>
          </p:cNvSpPr>
          <p:nvPr>
            <p:ph type="sldNum" sz="quarter" idx="12"/>
            <p:custDataLst>
              <p:tags r:id="rId4"/>
            </p:custDataLst>
          </p:nvPr>
        </p:nvSpPr>
        <p:spPr/>
        <p:txBody>
          <a:bodyPr/>
          <a:lstStyle/>
          <a:p>
            <a:fld id="{18D25734-BAAB-45B8-8828-031302FAFDE5}" type="slidenum">
              <a:rPr lang="fr-CA" smtClean="0"/>
              <a:t>99</a:t>
            </a:fld>
            <a:endParaRPr lang="fr-CA"/>
          </a:p>
        </p:txBody>
      </p:sp>
      <p:sp>
        <p:nvSpPr>
          <p:cNvPr id="8" name="ZoneTexte 7">
            <a:extLst>
              <a:ext uri="{FF2B5EF4-FFF2-40B4-BE49-F238E27FC236}">
                <a16:creationId xmlns="" xmlns:a16="http://schemas.microsoft.com/office/drawing/2014/main" id="{D3E22319-388B-DBC5-4563-2621D5B6C05D}"/>
              </a:ext>
            </a:extLst>
          </p:cNvPr>
          <p:cNvSpPr txBox="1"/>
          <p:nvPr>
            <p:custDataLst>
              <p:tags r:id="rId5"/>
            </p:custDataLst>
          </p:nvPr>
        </p:nvSpPr>
        <p:spPr>
          <a:xfrm>
            <a:off x="1002643" y="1189603"/>
            <a:ext cx="8536073" cy="4985980"/>
          </a:xfrm>
          <a:prstGeom prst="rect">
            <a:avLst/>
          </a:prstGeom>
          <a:noFill/>
        </p:spPr>
        <p:txBody>
          <a:bodyPr wrap="square">
            <a:spAutoFit/>
          </a:bodyPr>
          <a:lstStyle/>
          <a:p>
            <a:r>
              <a:rPr lang="fr-CA" b="1" dirty="0">
                <a:latin typeface="Arial" panose="020B0604020202020204" pitchFamily="34" charset="0"/>
                <a:ea typeface="Arial" panose="020B0604020202020204" pitchFamily="34" charset="0"/>
                <a:cs typeface="Arial" panose="020B0604020202020204" pitchFamily="34" charset="0"/>
              </a:rPr>
              <a:t>Exemple :</a:t>
            </a:r>
          </a:p>
          <a:p>
            <a:endParaRPr lang="fr-CA" b="1"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Pour une agente administrative classe 2</a:t>
            </a:r>
          </a:p>
          <a:p>
            <a:r>
              <a:rPr lang="fr-CA" dirty="0">
                <a:latin typeface="Arial" panose="020B0604020202020204" pitchFamily="34" charset="0"/>
                <a:ea typeface="Arial" panose="020B0604020202020204" pitchFamily="34" charset="0"/>
                <a:cs typeface="Arial" panose="020B0604020202020204" pitchFamily="34" charset="0"/>
              </a:rPr>
              <a:t>Rangement 8 + majoration</a:t>
            </a:r>
          </a:p>
          <a:p>
            <a:r>
              <a:rPr lang="fr-CA" dirty="0">
                <a:latin typeface="Arial" panose="020B0604020202020204" pitchFamily="34" charset="0"/>
                <a:ea typeface="Arial" panose="020B0604020202020204" pitchFamily="34" charset="0"/>
                <a:cs typeface="Arial" panose="020B0604020202020204" pitchFamily="34" charset="0"/>
              </a:rPr>
              <a:t>(Catégorie 3)</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Actuellement, le versement de la prime de nuit majorée (10 ans +) correspond à environ 4,00 $ l’heure.</a:t>
            </a:r>
          </a:p>
          <a:p>
            <a:endParaRPr lang="fr-CA" dirty="0">
              <a:latin typeface="Arial" panose="020B0604020202020204" pitchFamily="34" charset="0"/>
              <a:ea typeface="Arial" panose="020B0604020202020204" pitchFamily="34" charset="0"/>
              <a:cs typeface="Arial" panose="020B0604020202020204" pitchFamily="34" charset="0"/>
            </a:endParaRPr>
          </a:p>
          <a:p>
            <a:r>
              <a:rPr lang="fr-CA" dirty="0">
                <a:latin typeface="Arial" panose="020B0604020202020204" pitchFamily="34" charset="0"/>
                <a:ea typeface="Arial" panose="020B0604020202020204" pitchFamily="34" charset="0"/>
                <a:cs typeface="Arial" panose="020B0604020202020204" pitchFamily="34" charset="0"/>
              </a:rPr>
              <a:t>Sur la base de la nouvelle prime (en fonction des taux de salaire applicables au 1</a:t>
            </a:r>
            <a:r>
              <a:rPr lang="fr-CA" baseline="30000" dirty="0">
                <a:latin typeface="Arial" panose="020B0604020202020204" pitchFamily="34" charset="0"/>
                <a:ea typeface="Arial" panose="020B0604020202020204" pitchFamily="34" charset="0"/>
                <a:cs typeface="Arial" panose="020B0604020202020204" pitchFamily="34" charset="0"/>
              </a:rPr>
              <a:t>er</a:t>
            </a:r>
            <a:r>
              <a:rPr lang="fr-CA" dirty="0">
                <a:latin typeface="Arial" panose="020B0604020202020204" pitchFamily="34" charset="0"/>
                <a:ea typeface="Arial" panose="020B0604020202020204" pitchFamily="34" charset="0"/>
                <a:cs typeface="Arial" panose="020B0604020202020204" pitchFamily="34" charset="0"/>
              </a:rPr>
              <a:t> avril 2023) :</a:t>
            </a: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1 : 4,94 $ l’heure</a:t>
            </a:r>
          </a:p>
          <a:p>
            <a:pPr marL="285750" indent="-285750">
              <a:buFont typeface="Arial" panose="020B0604020202020204" pitchFamily="34" charset="0"/>
              <a:buChar char="•"/>
            </a:pPr>
            <a:r>
              <a:rPr lang="fr-CA" strike="sngStrike" dirty="0">
                <a:latin typeface="Arial" panose="020B0604020202020204" pitchFamily="34" charset="0"/>
                <a:ea typeface="Arial" panose="020B0604020202020204" pitchFamily="34" charset="0"/>
                <a:cs typeface="Arial" panose="020B0604020202020204" pitchFamily="34" charset="0"/>
              </a:rPr>
              <a:t>Palier 2 : 3,88 $ l’heure</a:t>
            </a:r>
            <a:endParaRPr lang="fr-CA" strike="sngStrike" dirty="0">
              <a:highlight>
                <a:srgbClr val="FFFF00"/>
              </a:highligh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dirty="0">
                <a:latin typeface="Arial" panose="020B0604020202020204" pitchFamily="34" charset="0"/>
                <a:ea typeface="Arial" panose="020B0604020202020204" pitchFamily="34" charset="0"/>
                <a:cs typeface="Arial" panose="020B0604020202020204" pitchFamily="34" charset="0"/>
              </a:rPr>
              <a:t>Palier 3 : 3,88 $ l’heure</a:t>
            </a:r>
          </a:p>
          <a:p>
            <a:endParaRPr lang="fr-CA" sz="1800" b="1" dirty="0">
              <a:effectLst/>
              <a:latin typeface="Arial" panose="020B0604020202020204" pitchFamily="34" charset="0"/>
              <a:ea typeface="Arial" panose="020B0604020202020204" pitchFamily="34" charset="0"/>
              <a:cs typeface="Arial" panose="020B0604020202020204" pitchFamily="34" charset="0"/>
            </a:endParaRPr>
          </a:p>
          <a:p>
            <a:endParaRPr lang="fr-CA" b="1" dirty="0">
              <a:latin typeface="Arial" panose="020B0604020202020204" pitchFamily="34" charset="0"/>
              <a:ea typeface="Times New Roman" panose="02020603050405020304" pitchFamily="18" charset="0"/>
              <a:cs typeface="Arial" panose="020B0604020202020204" pitchFamily="34" charset="0"/>
            </a:endParaRPr>
          </a:p>
          <a:p>
            <a:endParaRPr lang="fr-C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15870007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4"/>
</p:tagLst>
</file>

<file path=ppt/tags/tag223.xml><?xml version="1.0" encoding="utf-8"?>
<p:tagLst xmlns:a="http://schemas.openxmlformats.org/drawingml/2006/main" xmlns:r="http://schemas.openxmlformats.org/officeDocument/2006/relationships" xmlns:p="http://schemas.openxmlformats.org/presentationml/2006/main">
  <p:tag name="NUM" val="5"/>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5"/>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4"/>
</p:tagLst>
</file>

<file path=ppt/tags/tag233.xml><?xml version="1.0" encoding="utf-8"?>
<p:tagLst xmlns:a="http://schemas.openxmlformats.org/drawingml/2006/main" xmlns:r="http://schemas.openxmlformats.org/officeDocument/2006/relationships" xmlns:p="http://schemas.openxmlformats.org/presentationml/2006/main">
  <p:tag name="NUM" val="5"/>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5"/>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5"/>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5"/>
</p:tagLst>
</file>

<file path=ppt/tags/tag269.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2"/>
</p:tagLst>
</file>

<file path=ppt/tags/tag271.xml><?xml version="1.0" encoding="utf-8"?>
<p:tagLst xmlns:a="http://schemas.openxmlformats.org/drawingml/2006/main" xmlns:r="http://schemas.openxmlformats.org/officeDocument/2006/relationships" xmlns:p="http://schemas.openxmlformats.org/presentationml/2006/main">
  <p:tag name="NUM" val="3"/>
</p:tagLst>
</file>

<file path=ppt/tags/tag272.xml><?xml version="1.0" encoding="utf-8"?>
<p:tagLst xmlns:a="http://schemas.openxmlformats.org/drawingml/2006/main" xmlns:r="http://schemas.openxmlformats.org/officeDocument/2006/relationships" xmlns:p="http://schemas.openxmlformats.org/presentationml/2006/main">
  <p:tag name="NUM" val="4"/>
</p:tagLst>
</file>

<file path=ppt/tags/tag273.xml><?xml version="1.0" encoding="utf-8"?>
<p:tagLst xmlns:a="http://schemas.openxmlformats.org/drawingml/2006/main" xmlns:r="http://schemas.openxmlformats.org/officeDocument/2006/relationships" xmlns:p="http://schemas.openxmlformats.org/presentationml/2006/main">
  <p:tag name="NUM" val="5"/>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5"/>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3"/>
</p:tagLst>
</file>

<file path=ppt/tags/tag297.xml><?xml version="1.0" encoding="utf-8"?>
<p:tagLst xmlns:a="http://schemas.openxmlformats.org/drawingml/2006/main" xmlns:r="http://schemas.openxmlformats.org/officeDocument/2006/relationships" xmlns:p="http://schemas.openxmlformats.org/presentationml/2006/main">
  <p:tag name="NUM" val="4"/>
</p:tagLst>
</file>

<file path=ppt/tags/tag298.xml><?xml version="1.0" encoding="utf-8"?>
<p:tagLst xmlns:a="http://schemas.openxmlformats.org/drawingml/2006/main" xmlns:r="http://schemas.openxmlformats.org/officeDocument/2006/relationships" xmlns:p="http://schemas.openxmlformats.org/presentationml/2006/main">
  <p:tag name="NUM" val="5"/>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4"/>
</p:tagLst>
</file>

<file path=ppt/tags/tag303.xml><?xml version="1.0" encoding="utf-8"?>
<p:tagLst xmlns:a="http://schemas.openxmlformats.org/drawingml/2006/main" xmlns:r="http://schemas.openxmlformats.org/officeDocument/2006/relationships" xmlns:p="http://schemas.openxmlformats.org/presentationml/2006/main">
  <p:tag name="NUM" val="5"/>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3"/>
</p:tagLst>
</file>

<file path=ppt/tags/tag307.xml><?xml version="1.0" encoding="utf-8"?>
<p:tagLst xmlns:a="http://schemas.openxmlformats.org/drawingml/2006/main" xmlns:r="http://schemas.openxmlformats.org/officeDocument/2006/relationships" xmlns:p="http://schemas.openxmlformats.org/presentationml/2006/main">
  <p:tag name="NUM" val="4"/>
</p:tagLst>
</file>

<file path=ppt/tags/tag308.xml><?xml version="1.0" encoding="utf-8"?>
<p:tagLst xmlns:a="http://schemas.openxmlformats.org/drawingml/2006/main" xmlns:r="http://schemas.openxmlformats.org/officeDocument/2006/relationships" xmlns:p="http://schemas.openxmlformats.org/presentationml/2006/main">
  <p:tag name="NUM" val="5"/>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3"/>
</p:tagLst>
</file>

<file path=ppt/tags/tag312.xml><?xml version="1.0" encoding="utf-8"?>
<p:tagLst xmlns:a="http://schemas.openxmlformats.org/drawingml/2006/main" xmlns:r="http://schemas.openxmlformats.org/officeDocument/2006/relationships" xmlns:p="http://schemas.openxmlformats.org/presentationml/2006/main">
  <p:tag name="NUM" val="4"/>
</p:tagLst>
</file>

<file path=ppt/tags/tag313.xml><?xml version="1.0" encoding="utf-8"?>
<p:tagLst xmlns:a="http://schemas.openxmlformats.org/drawingml/2006/main" xmlns:r="http://schemas.openxmlformats.org/officeDocument/2006/relationships" xmlns:p="http://schemas.openxmlformats.org/presentationml/2006/main">
  <p:tag name="NUM" val="5"/>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4"/>
</p:tagLst>
</file>

<file path=ppt/tags/tag318.xml><?xml version="1.0" encoding="utf-8"?>
<p:tagLst xmlns:a="http://schemas.openxmlformats.org/drawingml/2006/main" xmlns:r="http://schemas.openxmlformats.org/officeDocument/2006/relationships" xmlns:p="http://schemas.openxmlformats.org/presentationml/2006/main">
  <p:tag name="NUM" val="5"/>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20.xml><?xml version="1.0" encoding="utf-8"?>
<p:tagLst xmlns:a="http://schemas.openxmlformats.org/drawingml/2006/main" xmlns:r="http://schemas.openxmlformats.org/officeDocument/2006/relationships" xmlns:p="http://schemas.openxmlformats.org/presentationml/2006/main">
  <p:tag name="NUM" val="2"/>
</p:tagLst>
</file>

<file path=ppt/tags/tag321.xml><?xml version="1.0" encoding="utf-8"?>
<p:tagLst xmlns:a="http://schemas.openxmlformats.org/drawingml/2006/main" xmlns:r="http://schemas.openxmlformats.org/officeDocument/2006/relationships" xmlns:p="http://schemas.openxmlformats.org/presentationml/2006/main">
  <p:tag name="NUM" val="3"/>
</p:tagLst>
</file>

<file path=ppt/tags/tag322.xml><?xml version="1.0" encoding="utf-8"?>
<p:tagLst xmlns:a="http://schemas.openxmlformats.org/drawingml/2006/main" xmlns:r="http://schemas.openxmlformats.org/officeDocument/2006/relationships" xmlns:p="http://schemas.openxmlformats.org/presentationml/2006/main">
  <p:tag name="NUM" val="4"/>
</p:tagLst>
</file>

<file path=ppt/tags/tag323.xml><?xml version="1.0" encoding="utf-8"?>
<p:tagLst xmlns:a="http://schemas.openxmlformats.org/drawingml/2006/main" xmlns:r="http://schemas.openxmlformats.org/officeDocument/2006/relationships" xmlns:p="http://schemas.openxmlformats.org/presentationml/2006/main">
  <p:tag name="NUM" val="5"/>
</p:tagLst>
</file>

<file path=ppt/tags/tag324.xml><?xml version="1.0" encoding="utf-8"?>
<p:tagLst xmlns:a="http://schemas.openxmlformats.org/drawingml/2006/main" xmlns:r="http://schemas.openxmlformats.org/officeDocument/2006/relationships" xmlns:p="http://schemas.openxmlformats.org/presentationml/2006/main">
  <p:tag name="NUM" val="1"/>
</p:tagLst>
</file>

<file path=ppt/tags/tag325.xml><?xml version="1.0" encoding="utf-8"?>
<p:tagLst xmlns:a="http://schemas.openxmlformats.org/drawingml/2006/main" xmlns:r="http://schemas.openxmlformats.org/officeDocument/2006/relationships" xmlns:p="http://schemas.openxmlformats.org/presentationml/2006/main">
  <p:tag name="NUM" val="2"/>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4"/>
</p:tagLst>
</file>

<file path=ppt/tags/tag328.xml><?xml version="1.0" encoding="utf-8"?>
<p:tagLst xmlns:a="http://schemas.openxmlformats.org/drawingml/2006/main" xmlns:r="http://schemas.openxmlformats.org/officeDocument/2006/relationships" xmlns:p="http://schemas.openxmlformats.org/presentationml/2006/main">
  <p:tag name="NUM" val="5"/>
</p:tagLst>
</file>

<file path=ppt/tags/tag329.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30.xml><?xml version="1.0" encoding="utf-8"?>
<p:tagLst xmlns:a="http://schemas.openxmlformats.org/drawingml/2006/main" xmlns:r="http://schemas.openxmlformats.org/officeDocument/2006/relationships" xmlns:p="http://schemas.openxmlformats.org/presentationml/2006/main">
  <p:tag name="NUM" val="2"/>
</p:tagLst>
</file>

<file path=ppt/tags/tag331.xml><?xml version="1.0" encoding="utf-8"?>
<p:tagLst xmlns:a="http://schemas.openxmlformats.org/drawingml/2006/main" xmlns:r="http://schemas.openxmlformats.org/officeDocument/2006/relationships" xmlns:p="http://schemas.openxmlformats.org/presentationml/2006/main">
  <p:tag name="NUM" val="3"/>
</p:tagLst>
</file>

<file path=ppt/tags/tag332.xml><?xml version="1.0" encoding="utf-8"?>
<p:tagLst xmlns:a="http://schemas.openxmlformats.org/drawingml/2006/main" xmlns:r="http://schemas.openxmlformats.org/officeDocument/2006/relationships" xmlns:p="http://schemas.openxmlformats.org/presentationml/2006/main">
  <p:tag name="NUM" val="4"/>
</p:tagLst>
</file>

<file path=ppt/tags/tag333.xml><?xml version="1.0" encoding="utf-8"?>
<p:tagLst xmlns:a="http://schemas.openxmlformats.org/drawingml/2006/main" xmlns:r="http://schemas.openxmlformats.org/officeDocument/2006/relationships" xmlns:p="http://schemas.openxmlformats.org/presentationml/2006/main">
  <p:tag name="NUM" val="1"/>
</p:tagLst>
</file>

<file path=ppt/tags/tag334.xml><?xml version="1.0" encoding="utf-8"?>
<p:tagLst xmlns:a="http://schemas.openxmlformats.org/drawingml/2006/main" xmlns:r="http://schemas.openxmlformats.org/officeDocument/2006/relationships" xmlns:p="http://schemas.openxmlformats.org/presentationml/2006/main">
  <p:tag name="NUM" val="2"/>
</p:tagLst>
</file>

<file path=ppt/tags/tag335.xml><?xml version="1.0" encoding="utf-8"?>
<p:tagLst xmlns:a="http://schemas.openxmlformats.org/drawingml/2006/main" xmlns:r="http://schemas.openxmlformats.org/officeDocument/2006/relationships" xmlns:p="http://schemas.openxmlformats.org/presentationml/2006/main">
  <p:tag name="NUM" val="3"/>
</p:tagLst>
</file>

<file path=ppt/tags/tag336.xml><?xml version="1.0" encoding="utf-8"?>
<p:tagLst xmlns:a="http://schemas.openxmlformats.org/drawingml/2006/main" xmlns:r="http://schemas.openxmlformats.org/officeDocument/2006/relationships" xmlns:p="http://schemas.openxmlformats.org/presentationml/2006/main">
  <p:tag name="NUM" val="4"/>
</p:tagLst>
</file>

<file path=ppt/tags/tag337.xml><?xml version="1.0" encoding="utf-8"?>
<p:tagLst xmlns:a="http://schemas.openxmlformats.org/drawingml/2006/main" xmlns:r="http://schemas.openxmlformats.org/officeDocument/2006/relationships" xmlns:p="http://schemas.openxmlformats.org/presentationml/2006/main">
  <p:tag name="NUM" val="5"/>
</p:tagLst>
</file>

<file path=ppt/tags/tag338.xml><?xml version="1.0" encoding="utf-8"?>
<p:tagLst xmlns:a="http://schemas.openxmlformats.org/drawingml/2006/main" xmlns:r="http://schemas.openxmlformats.org/officeDocument/2006/relationships" xmlns:p="http://schemas.openxmlformats.org/presentationml/2006/main">
  <p:tag name="NUM" val="1"/>
</p:tagLst>
</file>

<file path=ppt/tags/tag339.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40.xml><?xml version="1.0" encoding="utf-8"?>
<p:tagLst xmlns:a="http://schemas.openxmlformats.org/drawingml/2006/main" xmlns:r="http://schemas.openxmlformats.org/officeDocument/2006/relationships" xmlns:p="http://schemas.openxmlformats.org/presentationml/2006/main">
  <p:tag name="NUM" val="3"/>
</p:tagLst>
</file>

<file path=ppt/tags/tag341.xml><?xml version="1.0" encoding="utf-8"?>
<p:tagLst xmlns:a="http://schemas.openxmlformats.org/drawingml/2006/main" xmlns:r="http://schemas.openxmlformats.org/officeDocument/2006/relationships" xmlns:p="http://schemas.openxmlformats.org/presentationml/2006/main">
  <p:tag name="NUM" val="4"/>
</p:tagLst>
</file>

<file path=ppt/tags/tag342.xml><?xml version="1.0" encoding="utf-8"?>
<p:tagLst xmlns:a="http://schemas.openxmlformats.org/drawingml/2006/main" xmlns:r="http://schemas.openxmlformats.org/officeDocument/2006/relationships" xmlns:p="http://schemas.openxmlformats.org/presentationml/2006/main">
  <p:tag name="NUM" val="5"/>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3"/>
</p:tagLst>
</file>

<file path=ppt/tags/tag346.xml><?xml version="1.0" encoding="utf-8"?>
<p:tagLst xmlns:a="http://schemas.openxmlformats.org/drawingml/2006/main" xmlns:r="http://schemas.openxmlformats.org/officeDocument/2006/relationships" xmlns:p="http://schemas.openxmlformats.org/presentationml/2006/main">
  <p:tag name="NUM" val="4"/>
</p:tagLst>
</file>

<file path=ppt/tags/tag347.xml><?xml version="1.0" encoding="utf-8"?>
<p:tagLst xmlns:a="http://schemas.openxmlformats.org/drawingml/2006/main" xmlns:r="http://schemas.openxmlformats.org/officeDocument/2006/relationships" xmlns:p="http://schemas.openxmlformats.org/presentationml/2006/main">
  <p:tag name="NUM" val="5"/>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50.xml><?xml version="1.0" encoding="utf-8"?>
<p:tagLst xmlns:a="http://schemas.openxmlformats.org/drawingml/2006/main" xmlns:r="http://schemas.openxmlformats.org/officeDocument/2006/relationships" xmlns:p="http://schemas.openxmlformats.org/presentationml/2006/main">
  <p:tag name="NUM" val="3"/>
</p:tagLst>
</file>

<file path=ppt/tags/tag351.xml><?xml version="1.0" encoding="utf-8"?>
<p:tagLst xmlns:a="http://schemas.openxmlformats.org/drawingml/2006/main" xmlns:r="http://schemas.openxmlformats.org/officeDocument/2006/relationships" xmlns:p="http://schemas.openxmlformats.org/presentationml/2006/main">
  <p:tag name="NUM" val="4"/>
</p:tagLst>
</file>

<file path=ppt/tags/tag352.xml><?xml version="1.0" encoding="utf-8"?>
<p:tagLst xmlns:a="http://schemas.openxmlformats.org/drawingml/2006/main" xmlns:r="http://schemas.openxmlformats.org/officeDocument/2006/relationships" xmlns:p="http://schemas.openxmlformats.org/presentationml/2006/main">
  <p:tag name="NUM" val="5"/>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5"/>
</p:tagLst>
</file>

<file path=ppt/tags/tag358.xml><?xml version="1.0" encoding="utf-8"?>
<p:tagLst xmlns:a="http://schemas.openxmlformats.org/drawingml/2006/main" xmlns:r="http://schemas.openxmlformats.org/officeDocument/2006/relationships" xmlns:p="http://schemas.openxmlformats.org/presentationml/2006/main">
  <p:tag name="NUM" val="1"/>
</p:tagLst>
</file>

<file path=ppt/tags/tag359.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60.xml><?xml version="1.0" encoding="utf-8"?>
<p:tagLst xmlns:a="http://schemas.openxmlformats.org/drawingml/2006/main" xmlns:r="http://schemas.openxmlformats.org/officeDocument/2006/relationships" xmlns:p="http://schemas.openxmlformats.org/presentationml/2006/main">
  <p:tag name="NUM" val="3"/>
</p:tagLst>
</file>

<file path=ppt/tags/tag361.xml><?xml version="1.0" encoding="utf-8"?>
<p:tagLst xmlns:a="http://schemas.openxmlformats.org/drawingml/2006/main" xmlns:r="http://schemas.openxmlformats.org/officeDocument/2006/relationships" xmlns:p="http://schemas.openxmlformats.org/presentationml/2006/main">
  <p:tag name="NUM" val="4"/>
</p:tagLst>
</file>

<file path=ppt/tags/tag362.xml><?xml version="1.0" encoding="utf-8"?>
<p:tagLst xmlns:a="http://schemas.openxmlformats.org/drawingml/2006/main" xmlns:r="http://schemas.openxmlformats.org/officeDocument/2006/relationships" xmlns:p="http://schemas.openxmlformats.org/presentationml/2006/main">
  <p:tag name="NUM" val="5"/>
</p:tagLst>
</file>

<file path=ppt/tags/tag363.xml><?xml version="1.0" encoding="utf-8"?>
<p:tagLst xmlns:a="http://schemas.openxmlformats.org/drawingml/2006/main" xmlns:r="http://schemas.openxmlformats.org/officeDocument/2006/relationships" xmlns:p="http://schemas.openxmlformats.org/presentationml/2006/main">
  <p:tag name="NUM" val="1"/>
</p:tagLst>
</file>

<file path=ppt/tags/tag364.xml><?xml version="1.0" encoding="utf-8"?>
<p:tagLst xmlns:a="http://schemas.openxmlformats.org/drawingml/2006/main" xmlns:r="http://schemas.openxmlformats.org/officeDocument/2006/relationships" xmlns:p="http://schemas.openxmlformats.org/presentationml/2006/main">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4"/>
</p:tagLst>
</file>

<file path=ppt/tags/tag367.xml><?xml version="1.0" encoding="utf-8"?>
<p:tagLst xmlns:a="http://schemas.openxmlformats.org/drawingml/2006/main" xmlns:r="http://schemas.openxmlformats.org/officeDocument/2006/relationships" xmlns:p="http://schemas.openxmlformats.org/presentationml/2006/main">
  <p:tag name="NUM" val="5"/>
</p:tagLst>
</file>

<file path=ppt/tags/tag368.xml><?xml version="1.0" encoding="utf-8"?>
<p:tagLst xmlns:a="http://schemas.openxmlformats.org/drawingml/2006/main" xmlns:r="http://schemas.openxmlformats.org/officeDocument/2006/relationships" xmlns:p="http://schemas.openxmlformats.org/presentationml/2006/main">
  <p:tag name="NUM" val="1"/>
</p:tagLst>
</file>

<file path=ppt/tags/tag369.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70.xml><?xml version="1.0" encoding="utf-8"?>
<p:tagLst xmlns:a="http://schemas.openxmlformats.org/drawingml/2006/main" xmlns:r="http://schemas.openxmlformats.org/officeDocument/2006/relationships" xmlns:p="http://schemas.openxmlformats.org/presentationml/2006/main">
  <p:tag name="NUM" val="3"/>
</p:tagLst>
</file>

<file path=ppt/tags/tag371.xml><?xml version="1.0" encoding="utf-8"?>
<p:tagLst xmlns:a="http://schemas.openxmlformats.org/drawingml/2006/main" xmlns:r="http://schemas.openxmlformats.org/officeDocument/2006/relationships" xmlns:p="http://schemas.openxmlformats.org/presentationml/2006/main">
  <p:tag name="NUM" val="4"/>
</p:tagLst>
</file>

<file path=ppt/tags/tag372.xml><?xml version="1.0" encoding="utf-8"?>
<p:tagLst xmlns:a="http://schemas.openxmlformats.org/drawingml/2006/main" xmlns:r="http://schemas.openxmlformats.org/officeDocument/2006/relationships" xmlns:p="http://schemas.openxmlformats.org/presentationml/2006/main">
  <p:tag name="NUM" val="5"/>
</p:tagLst>
</file>

<file path=ppt/tags/tag373.xml><?xml version="1.0" encoding="utf-8"?>
<p:tagLst xmlns:a="http://schemas.openxmlformats.org/drawingml/2006/main" xmlns:r="http://schemas.openxmlformats.org/officeDocument/2006/relationships" xmlns:p="http://schemas.openxmlformats.org/presentationml/2006/main">
  <p:tag name="NUM" val="1"/>
</p:tagLst>
</file>

<file path=ppt/tags/tag374.xml><?xml version="1.0" encoding="utf-8"?>
<p:tagLst xmlns:a="http://schemas.openxmlformats.org/drawingml/2006/main" xmlns:r="http://schemas.openxmlformats.org/officeDocument/2006/relationships" xmlns:p="http://schemas.openxmlformats.org/presentationml/2006/main">
  <p:tag name="NUM" val="2"/>
</p:tagLst>
</file>

<file path=ppt/tags/tag375.xml><?xml version="1.0" encoding="utf-8"?>
<p:tagLst xmlns:a="http://schemas.openxmlformats.org/drawingml/2006/main" xmlns:r="http://schemas.openxmlformats.org/officeDocument/2006/relationships" xmlns:p="http://schemas.openxmlformats.org/presentationml/2006/main">
  <p:tag name="NUM" val="3"/>
</p:tagLst>
</file>

<file path=ppt/tags/tag376.xml><?xml version="1.0" encoding="utf-8"?>
<p:tagLst xmlns:a="http://schemas.openxmlformats.org/drawingml/2006/main" xmlns:r="http://schemas.openxmlformats.org/officeDocument/2006/relationships" xmlns:p="http://schemas.openxmlformats.org/presentationml/2006/main">
  <p:tag name="NUM" val="4"/>
</p:tagLst>
</file>

<file path=ppt/tags/tag377.xml><?xml version="1.0" encoding="utf-8"?>
<p:tagLst xmlns:a="http://schemas.openxmlformats.org/drawingml/2006/main" xmlns:r="http://schemas.openxmlformats.org/officeDocument/2006/relationships" xmlns:p="http://schemas.openxmlformats.org/presentationml/2006/main">
  <p:tag name="NUM" val="5"/>
</p:tagLst>
</file>

<file path=ppt/tags/tag378.xml><?xml version="1.0" encoding="utf-8"?>
<p:tagLst xmlns:a="http://schemas.openxmlformats.org/drawingml/2006/main" xmlns:r="http://schemas.openxmlformats.org/officeDocument/2006/relationships" xmlns:p="http://schemas.openxmlformats.org/presentationml/2006/main">
  <p:tag name="NUM" val="1"/>
</p:tagLst>
</file>

<file path=ppt/tags/tag379.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80.xml><?xml version="1.0" encoding="utf-8"?>
<p:tagLst xmlns:a="http://schemas.openxmlformats.org/drawingml/2006/main" xmlns:r="http://schemas.openxmlformats.org/officeDocument/2006/relationships" xmlns:p="http://schemas.openxmlformats.org/presentationml/2006/main">
  <p:tag name="NUM" val="3"/>
</p:tagLst>
</file>

<file path=ppt/tags/tag381.xml><?xml version="1.0" encoding="utf-8"?>
<p:tagLst xmlns:a="http://schemas.openxmlformats.org/drawingml/2006/main" xmlns:r="http://schemas.openxmlformats.org/officeDocument/2006/relationships" xmlns:p="http://schemas.openxmlformats.org/presentationml/2006/main">
  <p:tag name="NUM" val="4"/>
</p:tagLst>
</file>

<file path=ppt/tags/tag382.xml><?xml version="1.0" encoding="utf-8"?>
<p:tagLst xmlns:a="http://schemas.openxmlformats.org/drawingml/2006/main" xmlns:r="http://schemas.openxmlformats.org/officeDocument/2006/relationships" xmlns:p="http://schemas.openxmlformats.org/presentationml/2006/main">
  <p:tag name="NUM" val="5"/>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85.xml><?xml version="1.0" encoding="utf-8"?>
<p:tagLst xmlns:a="http://schemas.openxmlformats.org/drawingml/2006/main" xmlns:r="http://schemas.openxmlformats.org/officeDocument/2006/relationships" xmlns:p="http://schemas.openxmlformats.org/presentationml/2006/main">
  <p:tag name="NUM" val="3"/>
</p:tagLst>
</file>

<file path=ppt/tags/tag386.xml><?xml version="1.0" encoding="utf-8"?>
<p:tagLst xmlns:a="http://schemas.openxmlformats.org/drawingml/2006/main" xmlns:r="http://schemas.openxmlformats.org/officeDocument/2006/relationships" xmlns:p="http://schemas.openxmlformats.org/presentationml/2006/main">
  <p:tag name="NUM" val="4"/>
</p:tagLst>
</file>

<file path=ppt/tags/tag387.xml><?xml version="1.0" encoding="utf-8"?>
<p:tagLst xmlns:a="http://schemas.openxmlformats.org/drawingml/2006/main" xmlns:r="http://schemas.openxmlformats.org/officeDocument/2006/relationships" xmlns:p="http://schemas.openxmlformats.org/presentationml/2006/main">
  <p:tag name="NUM" val="5"/>
</p:tagLst>
</file>

<file path=ppt/tags/tag388.xml><?xml version="1.0" encoding="utf-8"?>
<p:tagLst xmlns:a="http://schemas.openxmlformats.org/drawingml/2006/main" xmlns:r="http://schemas.openxmlformats.org/officeDocument/2006/relationships" xmlns:p="http://schemas.openxmlformats.org/presentationml/2006/main">
  <p:tag name="NUM" val="1"/>
</p:tagLst>
</file>

<file path=ppt/tags/tag389.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390.xml><?xml version="1.0" encoding="utf-8"?>
<p:tagLst xmlns:a="http://schemas.openxmlformats.org/drawingml/2006/main" xmlns:r="http://schemas.openxmlformats.org/officeDocument/2006/relationships" xmlns:p="http://schemas.openxmlformats.org/presentationml/2006/main">
  <p:tag name="NUM" val="3"/>
</p:tagLst>
</file>

<file path=ppt/tags/tag391.xml><?xml version="1.0" encoding="utf-8"?>
<p:tagLst xmlns:a="http://schemas.openxmlformats.org/drawingml/2006/main" xmlns:r="http://schemas.openxmlformats.org/officeDocument/2006/relationships" xmlns:p="http://schemas.openxmlformats.org/presentationml/2006/main">
  <p:tag name="NUM" val="4"/>
</p:tagLst>
</file>

<file path=ppt/tags/tag392.xml><?xml version="1.0" encoding="utf-8"?>
<p:tagLst xmlns:a="http://schemas.openxmlformats.org/drawingml/2006/main" xmlns:r="http://schemas.openxmlformats.org/officeDocument/2006/relationships" xmlns:p="http://schemas.openxmlformats.org/presentationml/2006/main">
  <p:tag name="NUM" val="5"/>
</p:tagLst>
</file>

<file path=ppt/tags/tag393.xml><?xml version="1.0" encoding="utf-8"?>
<p:tagLst xmlns:a="http://schemas.openxmlformats.org/drawingml/2006/main" xmlns:r="http://schemas.openxmlformats.org/officeDocument/2006/relationships" xmlns:p="http://schemas.openxmlformats.org/presentationml/2006/main">
  <p:tag name="NUM" val="1"/>
</p:tagLst>
</file>

<file path=ppt/tags/tag394.xml><?xml version="1.0" encoding="utf-8"?>
<p:tagLst xmlns:a="http://schemas.openxmlformats.org/drawingml/2006/main" xmlns:r="http://schemas.openxmlformats.org/officeDocument/2006/relationships" xmlns:p="http://schemas.openxmlformats.org/presentationml/2006/main">
  <p:tag name="NUM" val="2"/>
</p:tagLst>
</file>

<file path=ppt/tags/tag395.xml><?xml version="1.0" encoding="utf-8"?>
<p:tagLst xmlns:a="http://schemas.openxmlformats.org/drawingml/2006/main" xmlns:r="http://schemas.openxmlformats.org/officeDocument/2006/relationships" xmlns:p="http://schemas.openxmlformats.org/presentationml/2006/main">
  <p:tag name="NUM" val="3"/>
</p:tagLst>
</file>

<file path=ppt/tags/tag396.xml><?xml version="1.0" encoding="utf-8"?>
<p:tagLst xmlns:a="http://schemas.openxmlformats.org/drawingml/2006/main" xmlns:r="http://schemas.openxmlformats.org/officeDocument/2006/relationships" xmlns:p="http://schemas.openxmlformats.org/presentationml/2006/main">
  <p:tag name="NUM" val="4"/>
</p:tagLst>
</file>

<file path=ppt/tags/tag397.xml><?xml version="1.0" encoding="utf-8"?>
<p:tagLst xmlns:a="http://schemas.openxmlformats.org/drawingml/2006/main" xmlns:r="http://schemas.openxmlformats.org/officeDocument/2006/relationships" xmlns:p="http://schemas.openxmlformats.org/presentationml/2006/main">
  <p:tag name="NUM" val="5"/>
</p:tagLst>
</file>

<file path=ppt/tags/tag398.xml><?xml version="1.0" encoding="utf-8"?>
<p:tagLst xmlns:a="http://schemas.openxmlformats.org/drawingml/2006/main" xmlns:r="http://schemas.openxmlformats.org/officeDocument/2006/relationships" xmlns:p="http://schemas.openxmlformats.org/presentationml/2006/main">
  <p:tag name="NUM" val="1"/>
</p:tagLst>
</file>

<file path=ppt/tags/tag39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00.xml><?xml version="1.0" encoding="utf-8"?>
<p:tagLst xmlns:a="http://schemas.openxmlformats.org/drawingml/2006/main" xmlns:r="http://schemas.openxmlformats.org/officeDocument/2006/relationships" xmlns:p="http://schemas.openxmlformats.org/presentationml/2006/main">
  <p:tag name="NUM" val="3"/>
</p:tagLst>
</file>

<file path=ppt/tags/tag401.xml><?xml version="1.0" encoding="utf-8"?>
<p:tagLst xmlns:a="http://schemas.openxmlformats.org/drawingml/2006/main" xmlns:r="http://schemas.openxmlformats.org/officeDocument/2006/relationships" xmlns:p="http://schemas.openxmlformats.org/presentationml/2006/main">
  <p:tag name="NUM" val="4"/>
</p:tagLst>
</file>

<file path=ppt/tags/tag402.xml><?xml version="1.0" encoding="utf-8"?>
<p:tagLst xmlns:a="http://schemas.openxmlformats.org/drawingml/2006/main" xmlns:r="http://schemas.openxmlformats.org/officeDocument/2006/relationships" xmlns:p="http://schemas.openxmlformats.org/presentationml/2006/main">
  <p:tag name="NUM" val="5"/>
</p:tagLst>
</file>

<file path=ppt/tags/tag403.xml><?xml version="1.0" encoding="utf-8"?>
<p:tagLst xmlns:a="http://schemas.openxmlformats.org/drawingml/2006/main" xmlns:r="http://schemas.openxmlformats.org/officeDocument/2006/relationships" xmlns:p="http://schemas.openxmlformats.org/presentationml/2006/main">
  <p:tag name="NUM" val="1"/>
</p:tagLst>
</file>

<file path=ppt/tags/tag404.xml><?xml version="1.0" encoding="utf-8"?>
<p:tagLst xmlns:a="http://schemas.openxmlformats.org/drawingml/2006/main" xmlns:r="http://schemas.openxmlformats.org/officeDocument/2006/relationships" xmlns:p="http://schemas.openxmlformats.org/presentationml/2006/main">
  <p:tag name="NUM" val="2"/>
</p:tagLst>
</file>

<file path=ppt/tags/tag405.xml><?xml version="1.0" encoding="utf-8"?>
<p:tagLst xmlns:a="http://schemas.openxmlformats.org/drawingml/2006/main" xmlns:r="http://schemas.openxmlformats.org/officeDocument/2006/relationships" xmlns:p="http://schemas.openxmlformats.org/presentationml/2006/main">
  <p:tag name="NUM" val="3"/>
</p:tagLst>
</file>

<file path=ppt/tags/tag406.xml><?xml version="1.0" encoding="utf-8"?>
<p:tagLst xmlns:a="http://schemas.openxmlformats.org/drawingml/2006/main" xmlns:r="http://schemas.openxmlformats.org/officeDocument/2006/relationships" xmlns:p="http://schemas.openxmlformats.org/presentationml/2006/main">
  <p:tag name="NUM" val="4"/>
</p:tagLst>
</file>

<file path=ppt/tags/tag407.xml><?xml version="1.0" encoding="utf-8"?>
<p:tagLst xmlns:a="http://schemas.openxmlformats.org/drawingml/2006/main" xmlns:r="http://schemas.openxmlformats.org/officeDocument/2006/relationships" xmlns:p="http://schemas.openxmlformats.org/presentationml/2006/main">
  <p:tag name="NUM" val="5"/>
</p:tagLst>
</file>

<file path=ppt/tags/tag408.xml><?xml version="1.0" encoding="utf-8"?>
<p:tagLst xmlns:a="http://schemas.openxmlformats.org/drawingml/2006/main" xmlns:r="http://schemas.openxmlformats.org/officeDocument/2006/relationships" xmlns:p="http://schemas.openxmlformats.org/presentationml/2006/main">
  <p:tag name="NUM" val="1"/>
</p:tagLst>
</file>

<file path=ppt/tags/tag409.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10.xml><?xml version="1.0" encoding="utf-8"?>
<p:tagLst xmlns:a="http://schemas.openxmlformats.org/drawingml/2006/main" xmlns:r="http://schemas.openxmlformats.org/officeDocument/2006/relationships" xmlns:p="http://schemas.openxmlformats.org/presentationml/2006/main">
  <p:tag name="NUM" val="3"/>
</p:tagLst>
</file>

<file path=ppt/tags/tag411.xml><?xml version="1.0" encoding="utf-8"?>
<p:tagLst xmlns:a="http://schemas.openxmlformats.org/drawingml/2006/main" xmlns:r="http://schemas.openxmlformats.org/officeDocument/2006/relationships" xmlns:p="http://schemas.openxmlformats.org/presentationml/2006/main">
  <p:tag name="NUM" val="4"/>
</p:tagLst>
</file>

<file path=ppt/tags/tag412.xml><?xml version="1.0" encoding="utf-8"?>
<p:tagLst xmlns:a="http://schemas.openxmlformats.org/drawingml/2006/main" xmlns:r="http://schemas.openxmlformats.org/officeDocument/2006/relationships" xmlns:p="http://schemas.openxmlformats.org/presentationml/2006/main">
  <p:tag name="NUM" val="5"/>
</p:tagLst>
</file>

<file path=ppt/tags/tag413.xml><?xml version="1.0" encoding="utf-8"?>
<p:tagLst xmlns:a="http://schemas.openxmlformats.org/drawingml/2006/main" xmlns:r="http://schemas.openxmlformats.org/officeDocument/2006/relationships" xmlns:p="http://schemas.openxmlformats.org/presentationml/2006/main">
  <p:tag name="NUM" val="1"/>
</p:tagLst>
</file>

<file path=ppt/tags/tag414.xml><?xml version="1.0" encoding="utf-8"?>
<p:tagLst xmlns:a="http://schemas.openxmlformats.org/drawingml/2006/main" xmlns:r="http://schemas.openxmlformats.org/officeDocument/2006/relationships" xmlns:p="http://schemas.openxmlformats.org/presentationml/2006/main">
  <p:tag name="NUM" val="2"/>
</p:tagLst>
</file>

<file path=ppt/tags/tag415.xml><?xml version="1.0" encoding="utf-8"?>
<p:tagLst xmlns:a="http://schemas.openxmlformats.org/drawingml/2006/main" xmlns:r="http://schemas.openxmlformats.org/officeDocument/2006/relationships" xmlns:p="http://schemas.openxmlformats.org/presentationml/2006/main">
  <p:tag name="NUM" val="3"/>
</p:tagLst>
</file>

<file path=ppt/tags/tag416.xml><?xml version="1.0" encoding="utf-8"?>
<p:tagLst xmlns:a="http://schemas.openxmlformats.org/drawingml/2006/main" xmlns:r="http://schemas.openxmlformats.org/officeDocument/2006/relationships" xmlns:p="http://schemas.openxmlformats.org/presentationml/2006/main">
  <p:tag name="NUM" val="4"/>
</p:tagLst>
</file>

<file path=ppt/tags/tag417.xml><?xml version="1.0" encoding="utf-8"?>
<p:tagLst xmlns:a="http://schemas.openxmlformats.org/drawingml/2006/main" xmlns:r="http://schemas.openxmlformats.org/officeDocument/2006/relationships" xmlns:p="http://schemas.openxmlformats.org/presentationml/2006/main">
  <p:tag name="NUM" val="5"/>
</p:tagLst>
</file>

<file path=ppt/tags/tag418.xml><?xml version="1.0" encoding="utf-8"?>
<p:tagLst xmlns:a="http://schemas.openxmlformats.org/drawingml/2006/main" xmlns:r="http://schemas.openxmlformats.org/officeDocument/2006/relationships" xmlns:p="http://schemas.openxmlformats.org/presentationml/2006/main">
  <p:tag name="NUM" val="1"/>
</p:tagLst>
</file>

<file path=ppt/tags/tag419.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20.xml><?xml version="1.0" encoding="utf-8"?>
<p:tagLst xmlns:a="http://schemas.openxmlformats.org/drawingml/2006/main" xmlns:r="http://schemas.openxmlformats.org/officeDocument/2006/relationships" xmlns:p="http://schemas.openxmlformats.org/presentationml/2006/main">
  <p:tag name="NUM" val="3"/>
</p:tagLst>
</file>

<file path=ppt/tags/tag421.xml><?xml version="1.0" encoding="utf-8"?>
<p:tagLst xmlns:a="http://schemas.openxmlformats.org/drawingml/2006/main" xmlns:r="http://schemas.openxmlformats.org/officeDocument/2006/relationships" xmlns:p="http://schemas.openxmlformats.org/presentationml/2006/main">
  <p:tag name="NUM" val="4"/>
</p:tagLst>
</file>

<file path=ppt/tags/tag422.xml><?xml version="1.0" encoding="utf-8"?>
<p:tagLst xmlns:a="http://schemas.openxmlformats.org/drawingml/2006/main" xmlns:r="http://schemas.openxmlformats.org/officeDocument/2006/relationships" xmlns:p="http://schemas.openxmlformats.org/presentationml/2006/main">
  <p:tag name="NUM" val="5"/>
</p:tagLst>
</file>

<file path=ppt/tags/tag423.xml><?xml version="1.0" encoding="utf-8"?>
<p:tagLst xmlns:a="http://schemas.openxmlformats.org/drawingml/2006/main" xmlns:r="http://schemas.openxmlformats.org/officeDocument/2006/relationships" xmlns:p="http://schemas.openxmlformats.org/presentationml/2006/main">
  <p:tag name="NUM" val="1"/>
</p:tagLst>
</file>

<file path=ppt/tags/tag424.xml><?xml version="1.0" encoding="utf-8"?>
<p:tagLst xmlns:a="http://schemas.openxmlformats.org/drawingml/2006/main" xmlns:r="http://schemas.openxmlformats.org/officeDocument/2006/relationships" xmlns:p="http://schemas.openxmlformats.org/presentationml/2006/main">
  <p:tag name="NUM" val="2"/>
</p:tagLst>
</file>

<file path=ppt/tags/tag425.xml><?xml version="1.0" encoding="utf-8"?>
<p:tagLst xmlns:a="http://schemas.openxmlformats.org/drawingml/2006/main" xmlns:r="http://schemas.openxmlformats.org/officeDocument/2006/relationships" xmlns:p="http://schemas.openxmlformats.org/presentationml/2006/main">
  <p:tag name="NUM" val="3"/>
</p:tagLst>
</file>

<file path=ppt/tags/tag426.xml><?xml version="1.0" encoding="utf-8"?>
<p:tagLst xmlns:a="http://schemas.openxmlformats.org/drawingml/2006/main" xmlns:r="http://schemas.openxmlformats.org/officeDocument/2006/relationships" xmlns:p="http://schemas.openxmlformats.org/presentationml/2006/main">
  <p:tag name="NUM" val="4"/>
</p:tagLst>
</file>

<file path=ppt/tags/tag427.xml><?xml version="1.0" encoding="utf-8"?>
<p:tagLst xmlns:a="http://schemas.openxmlformats.org/drawingml/2006/main" xmlns:r="http://schemas.openxmlformats.org/officeDocument/2006/relationships" xmlns:p="http://schemas.openxmlformats.org/presentationml/2006/main">
  <p:tag name="NUM" val="5"/>
</p:tagLst>
</file>

<file path=ppt/tags/tag428.xml><?xml version="1.0" encoding="utf-8"?>
<p:tagLst xmlns:a="http://schemas.openxmlformats.org/drawingml/2006/main" xmlns:r="http://schemas.openxmlformats.org/officeDocument/2006/relationships" xmlns:p="http://schemas.openxmlformats.org/presentationml/2006/main">
  <p:tag name="NUM" val="1"/>
</p:tagLst>
</file>

<file path=ppt/tags/tag429.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30.xml><?xml version="1.0" encoding="utf-8"?>
<p:tagLst xmlns:a="http://schemas.openxmlformats.org/drawingml/2006/main" xmlns:r="http://schemas.openxmlformats.org/officeDocument/2006/relationships" xmlns:p="http://schemas.openxmlformats.org/presentationml/2006/main">
  <p:tag name="NUM" val="3"/>
</p:tagLst>
</file>

<file path=ppt/tags/tag431.xml><?xml version="1.0" encoding="utf-8"?>
<p:tagLst xmlns:a="http://schemas.openxmlformats.org/drawingml/2006/main" xmlns:r="http://schemas.openxmlformats.org/officeDocument/2006/relationships" xmlns:p="http://schemas.openxmlformats.org/presentationml/2006/main">
  <p:tag name="NUM" val="4"/>
</p:tagLst>
</file>

<file path=ppt/tags/tag432.xml><?xml version="1.0" encoding="utf-8"?>
<p:tagLst xmlns:a="http://schemas.openxmlformats.org/drawingml/2006/main" xmlns:r="http://schemas.openxmlformats.org/officeDocument/2006/relationships" xmlns:p="http://schemas.openxmlformats.org/presentationml/2006/main">
  <p:tag name="NUM" val="5"/>
</p:tagLst>
</file>

<file path=ppt/tags/tag433.xml><?xml version="1.0" encoding="utf-8"?>
<p:tagLst xmlns:a="http://schemas.openxmlformats.org/drawingml/2006/main" xmlns:r="http://schemas.openxmlformats.org/officeDocument/2006/relationships" xmlns:p="http://schemas.openxmlformats.org/presentationml/2006/main">
  <p:tag name="NUM" val="1"/>
</p:tagLst>
</file>

<file path=ppt/tags/tag434.xml><?xml version="1.0" encoding="utf-8"?>
<p:tagLst xmlns:a="http://schemas.openxmlformats.org/drawingml/2006/main" xmlns:r="http://schemas.openxmlformats.org/officeDocument/2006/relationships" xmlns:p="http://schemas.openxmlformats.org/presentationml/2006/main">
  <p:tag name="NUM" val="2"/>
</p:tagLst>
</file>

<file path=ppt/tags/tag435.xml><?xml version="1.0" encoding="utf-8"?>
<p:tagLst xmlns:a="http://schemas.openxmlformats.org/drawingml/2006/main" xmlns:r="http://schemas.openxmlformats.org/officeDocument/2006/relationships" xmlns:p="http://schemas.openxmlformats.org/presentationml/2006/main">
  <p:tag name="NUM" val="3"/>
</p:tagLst>
</file>

<file path=ppt/tags/tag436.xml><?xml version="1.0" encoding="utf-8"?>
<p:tagLst xmlns:a="http://schemas.openxmlformats.org/drawingml/2006/main" xmlns:r="http://schemas.openxmlformats.org/officeDocument/2006/relationships" xmlns:p="http://schemas.openxmlformats.org/presentationml/2006/main">
  <p:tag name="NUM" val="4"/>
</p:tagLst>
</file>

<file path=ppt/tags/tag437.xml><?xml version="1.0" encoding="utf-8"?>
<p:tagLst xmlns:a="http://schemas.openxmlformats.org/drawingml/2006/main" xmlns:r="http://schemas.openxmlformats.org/officeDocument/2006/relationships" xmlns:p="http://schemas.openxmlformats.org/presentationml/2006/main">
  <p:tag name="NUM" val="5"/>
</p:tagLst>
</file>

<file path=ppt/tags/tag438.xml><?xml version="1.0" encoding="utf-8"?>
<p:tagLst xmlns:a="http://schemas.openxmlformats.org/drawingml/2006/main" xmlns:r="http://schemas.openxmlformats.org/officeDocument/2006/relationships" xmlns:p="http://schemas.openxmlformats.org/presentationml/2006/main">
  <p:tag name="NUM" val="1"/>
</p:tagLst>
</file>

<file path=ppt/tags/tag439.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40.xml><?xml version="1.0" encoding="utf-8"?>
<p:tagLst xmlns:a="http://schemas.openxmlformats.org/drawingml/2006/main" xmlns:r="http://schemas.openxmlformats.org/officeDocument/2006/relationships" xmlns:p="http://schemas.openxmlformats.org/presentationml/2006/main">
  <p:tag name="NUM" val="3"/>
</p:tagLst>
</file>

<file path=ppt/tags/tag441.xml><?xml version="1.0" encoding="utf-8"?>
<p:tagLst xmlns:a="http://schemas.openxmlformats.org/drawingml/2006/main" xmlns:r="http://schemas.openxmlformats.org/officeDocument/2006/relationships" xmlns:p="http://schemas.openxmlformats.org/presentationml/2006/main">
  <p:tag name="NUM" val="4"/>
</p:tagLst>
</file>

<file path=ppt/tags/tag442.xml><?xml version="1.0" encoding="utf-8"?>
<p:tagLst xmlns:a="http://schemas.openxmlformats.org/drawingml/2006/main" xmlns:r="http://schemas.openxmlformats.org/officeDocument/2006/relationships" xmlns:p="http://schemas.openxmlformats.org/presentationml/2006/main">
  <p:tag name="NUM" val="5"/>
</p:tagLst>
</file>

<file path=ppt/tags/tag443.xml><?xml version="1.0" encoding="utf-8"?>
<p:tagLst xmlns:a="http://schemas.openxmlformats.org/drawingml/2006/main" xmlns:r="http://schemas.openxmlformats.org/officeDocument/2006/relationships" xmlns:p="http://schemas.openxmlformats.org/presentationml/2006/main">
  <p:tag name="NUM" val="1"/>
</p:tagLst>
</file>

<file path=ppt/tags/tag444.xml><?xml version="1.0" encoding="utf-8"?>
<p:tagLst xmlns:a="http://schemas.openxmlformats.org/drawingml/2006/main" xmlns:r="http://schemas.openxmlformats.org/officeDocument/2006/relationships" xmlns:p="http://schemas.openxmlformats.org/presentationml/2006/main">
  <p:tag name="NUM" val="2"/>
</p:tagLst>
</file>

<file path=ppt/tags/tag445.xml><?xml version="1.0" encoding="utf-8"?>
<p:tagLst xmlns:a="http://schemas.openxmlformats.org/drawingml/2006/main" xmlns:r="http://schemas.openxmlformats.org/officeDocument/2006/relationships" xmlns:p="http://schemas.openxmlformats.org/presentationml/2006/main">
  <p:tag name="NUM" val="3"/>
</p:tagLst>
</file>

<file path=ppt/tags/tag446.xml><?xml version="1.0" encoding="utf-8"?>
<p:tagLst xmlns:a="http://schemas.openxmlformats.org/drawingml/2006/main" xmlns:r="http://schemas.openxmlformats.org/officeDocument/2006/relationships" xmlns:p="http://schemas.openxmlformats.org/presentationml/2006/main">
  <p:tag name="NUM" val="4"/>
</p:tagLst>
</file>

<file path=ppt/tags/tag447.xml><?xml version="1.0" encoding="utf-8"?>
<p:tagLst xmlns:a="http://schemas.openxmlformats.org/drawingml/2006/main" xmlns:r="http://schemas.openxmlformats.org/officeDocument/2006/relationships" xmlns:p="http://schemas.openxmlformats.org/presentationml/2006/main">
  <p:tag name="NUM" val="5"/>
</p:tagLst>
</file>

<file path=ppt/tags/tag448.xml><?xml version="1.0" encoding="utf-8"?>
<p:tagLst xmlns:a="http://schemas.openxmlformats.org/drawingml/2006/main" xmlns:r="http://schemas.openxmlformats.org/officeDocument/2006/relationships" xmlns:p="http://schemas.openxmlformats.org/presentationml/2006/main">
  <p:tag name="NUM" val="1"/>
</p:tagLst>
</file>

<file path=ppt/tags/tag449.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50.xml><?xml version="1.0" encoding="utf-8"?>
<p:tagLst xmlns:a="http://schemas.openxmlformats.org/drawingml/2006/main" xmlns:r="http://schemas.openxmlformats.org/officeDocument/2006/relationships" xmlns:p="http://schemas.openxmlformats.org/presentationml/2006/main">
  <p:tag name="NUM" val="3"/>
</p:tagLst>
</file>

<file path=ppt/tags/tag451.xml><?xml version="1.0" encoding="utf-8"?>
<p:tagLst xmlns:a="http://schemas.openxmlformats.org/drawingml/2006/main" xmlns:r="http://schemas.openxmlformats.org/officeDocument/2006/relationships" xmlns:p="http://schemas.openxmlformats.org/presentationml/2006/main">
  <p:tag name="NUM" val="4"/>
</p:tagLst>
</file>

<file path=ppt/tags/tag452.xml><?xml version="1.0" encoding="utf-8"?>
<p:tagLst xmlns:a="http://schemas.openxmlformats.org/drawingml/2006/main" xmlns:r="http://schemas.openxmlformats.org/officeDocument/2006/relationships" xmlns:p="http://schemas.openxmlformats.org/presentationml/2006/main">
  <p:tag name="NUM" val="5"/>
</p:tagLst>
</file>

<file path=ppt/tags/tag453.xml><?xml version="1.0" encoding="utf-8"?>
<p:tagLst xmlns:a="http://schemas.openxmlformats.org/drawingml/2006/main" xmlns:r="http://schemas.openxmlformats.org/officeDocument/2006/relationships" xmlns:p="http://schemas.openxmlformats.org/presentationml/2006/main">
  <p:tag name="NUM" val="1"/>
</p:tagLst>
</file>

<file path=ppt/tags/tag454.xml><?xml version="1.0" encoding="utf-8"?>
<p:tagLst xmlns:a="http://schemas.openxmlformats.org/drawingml/2006/main" xmlns:r="http://schemas.openxmlformats.org/officeDocument/2006/relationships" xmlns:p="http://schemas.openxmlformats.org/presentationml/2006/main">
  <p:tag name="NUM" val="2"/>
</p:tagLst>
</file>

<file path=ppt/tags/tag455.xml><?xml version="1.0" encoding="utf-8"?>
<p:tagLst xmlns:a="http://schemas.openxmlformats.org/drawingml/2006/main" xmlns:r="http://schemas.openxmlformats.org/officeDocument/2006/relationships" xmlns:p="http://schemas.openxmlformats.org/presentationml/2006/main">
  <p:tag name="NUM" val="3"/>
</p:tagLst>
</file>

<file path=ppt/tags/tag456.xml><?xml version="1.0" encoding="utf-8"?>
<p:tagLst xmlns:a="http://schemas.openxmlformats.org/drawingml/2006/main" xmlns:r="http://schemas.openxmlformats.org/officeDocument/2006/relationships" xmlns:p="http://schemas.openxmlformats.org/presentationml/2006/main">
  <p:tag name="NUM" val="4"/>
</p:tagLst>
</file>

<file path=ppt/tags/tag457.xml><?xml version="1.0" encoding="utf-8"?>
<p:tagLst xmlns:a="http://schemas.openxmlformats.org/drawingml/2006/main" xmlns:r="http://schemas.openxmlformats.org/officeDocument/2006/relationships" xmlns:p="http://schemas.openxmlformats.org/presentationml/2006/main">
  <p:tag name="NUM" val="5"/>
</p:tagLst>
</file>

<file path=ppt/tags/tag458.xml><?xml version="1.0" encoding="utf-8"?>
<p:tagLst xmlns:a="http://schemas.openxmlformats.org/drawingml/2006/main" xmlns:r="http://schemas.openxmlformats.org/officeDocument/2006/relationships" xmlns:p="http://schemas.openxmlformats.org/presentationml/2006/main">
  <p:tag name="NUM" val="1"/>
</p:tagLst>
</file>

<file path=ppt/tags/tag459.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60.xml><?xml version="1.0" encoding="utf-8"?>
<p:tagLst xmlns:a="http://schemas.openxmlformats.org/drawingml/2006/main" xmlns:r="http://schemas.openxmlformats.org/officeDocument/2006/relationships" xmlns:p="http://schemas.openxmlformats.org/presentationml/2006/main">
  <p:tag name="NUM" val="3"/>
</p:tagLst>
</file>

<file path=ppt/tags/tag461.xml><?xml version="1.0" encoding="utf-8"?>
<p:tagLst xmlns:a="http://schemas.openxmlformats.org/drawingml/2006/main" xmlns:r="http://schemas.openxmlformats.org/officeDocument/2006/relationships" xmlns:p="http://schemas.openxmlformats.org/presentationml/2006/main">
  <p:tag name="NUM" val="4"/>
</p:tagLst>
</file>

<file path=ppt/tags/tag462.xml><?xml version="1.0" encoding="utf-8"?>
<p:tagLst xmlns:a="http://schemas.openxmlformats.org/drawingml/2006/main" xmlns:r="http://schemas.openxmlformats.org/officeDocument/2006/relationships" xmlns:p="http://schemas.openxmlformats.org/presentationml/2006/main">
  <p:tag name="NUM" val="5"/>
</p:tagLst>
</file>

<file path=ppt/tags/tag463.xml><?xml version="1.0" encoding="utf-8"?>
<p:tagLst xmlns:a="http://schemas.openxmlformats.org/drawingml/2006/main" xmlns:r="http://schemas.openxmlformats.org/officeDocument/2006/relationships" xmlns:p="http://schemas.openxmlformats.org/presentationml/2006/main">
  <p:tag name="NUM" val="1"/>
</p:tagLst>
</file>

<file path=ppt/tags/tag464.xml><?xml version="1.0" encoding="utf-8"?>
<p:tagLst xmlns:a="http://schemas.openxmlformats.org/drawingml/2006/main" xmlns:r="http://schemas.openxmlformats.org/officeDocument/2006/relationships" xmlns:p="http://schemas.openxmlformats.org/presentationml/2006/main">
  <p:tag name="NUM" val="2"/>
</p:tagLst>
</file>

<file path=ppt/tags/tag465.xml><?xml version="1.0" encoding="utf-8"?>
<p:tagLst xmlns:a="http://schemas.openxmlformats.org/drawingml/2006/main" xmlns:r="http://schemas.openxmlformats.org/officeDocument/2006/relationships" xmlns:p="http://schemas.openxmlformats.org/presentationml/2006/main">
  <p:tag name="NUM" val="3"/>
</p:tagLst>
</file>

<file path=ppt/tags/tag466.xml><?xml version="1.0" encoding="utf-8"?>
<p:tagLst xmlns:a="http://schemas.openxmlformats.org/drawingml/2006/main" xmlns:r="http://schemas.openxmlformats.org/officeDocument/2006/relationships" xmlns:p="http://schemas.openxmlformats.org/presentationml/2006/main">
  <p:tag name="NUM" val="4"/>
</p:tagLst>
</file>

<file path=ppt/tags/tag467.xml><?xml version="1.0" encoding="utf-8"?>
<p:tagLst xmlns:a="http://schemas.openxmlformats.org/drawingml/2006/main" xmlns:r="http://schemas.openxmlformats.org/officeDocument/2006/relationships" xmlns:p="http://schemas.openxmlformats.org/presentationml/2006/main">
  <p:tag name="NUM" val="5"/>
</p:tagLst>
</file>

<file path=ppt/tags/tag468.xml><?xml version="1.0" encoding="utf-8"?>
<p:tagLst xmlns:a="http://schemas.openxmlformats.org/drawingml/2006/main" xmlns:r="http://schemas.openxmlformats.org/officeDocument/2006/relationships" xmlns:p="http://schemas.openxmlformats.org/presentationml/2006/main">
  <p:tag name="NUM" val="1"/>
</p:tagLst>
</file>

<file path=ppt/tags/tag469.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70.xml><?xml version="1.0" encoding="utf-8"?>
<p:tagLst xmlns:a="http://schemas.openxmlformats.org/drawingml/2006/main" xmlns:r="http://schemas.openxmlformats.org/officeDocument/2006/relationships" xmlns:p="http://schemas.openxmlformats.org/presentationml/2006/main">
  <p:tag name="NUM" val="3"/>
</p:tagLst>
</file>

<file path=ppt/tags/tag471.xml><?xml version="1.0" encoding="utf-8"?>
<p:tagLst xmlns:a="http://schemas.openxmlformats.org/drawingml/2006/main" xmlns:r="http://schemas.openxmlformats.org/officeDocument/2006/relationships" xmlns:p="http://schemas.openxmlformats.org/presentationml/2006/main">
  <p:tag name="NUM" val="4"/>
</p:tagLst>
</file>

<file path=ppt/tags/tag472.xml><?xml version="1.0" encoding="utf-8"?>
<p:tagLst xmlns:a="http://schemas.openxmlformats.org/drawingml/2006/main" xmlns:r="http://schemas.openxmlformats.org/officeDocument/2006/relationships" xmlns:p="http://schemas.openxmlformats.org/presentationml/2006/main">
  <p:tag name="NUM" val="5"/>
</p:tagLst>
</file>

<file path=ppt/tags/tag473.xml><?xml version="1.0" encoding="utf-8"?>
<p:tagLst xmlns:a="http://schemas.openxmlformats.org/drawingml/2006/main" xmlns:r="http://schemas.openxmlformats.org/officeDocument/2006/relationships" xmlns:p="http://schemas.openxmlformats.org/presentationml/2006/main">
  <p:tag name="NUM" val="1"/>
</p:tagLst>
</file>

<file path=ppt/tags/tag474.xml><?xml version="1.0" encoding="utf-8"?>
<p:tagLst xmlns:a="http://schemas.openxmlformats.org/drawingml/2006/main" xmlns:r="http://schemas.openxmlformats.org/officeDocument/2006/relationships" xmlns:p="http://schemas.openxmlformats.org/presentationml/2006/main">
  <p:tag name="NUM" val="2"/>
</p:tagLst>
</file>

<file path=ppt/tags/tag475.xml><?xml version="1.0" encoding="utf-8"?>
<p:tagLst xmlns:a="http://schemas.openxmlformats.org/drawingml/2006/main" xmlns:r="http://schemas.openxmlformats.org/officeDocument/2006/relationships" xmlns:p="http://schemas.openxmlformats.org/presentationml/2006/main">
  <p:tag name="NUM" val="3"/>
</p:tagLst>
</file>

<file path=ppt/tags/tag476.xml><?xml version="1.0" encoding="utf-8"?>
<p:tagLst xmlns:a="http://schemas.openxmlformats.org/drawingml/2006/main" xmlns:r="http://schemas.openxmlformats.org/officeDocument/2006/relationships" xmlns:p="http://schemas.openxmlformats.org/presentationml/2006/main">
  <p:tag name="NUM" val="4"/>
</p:tagLst>
</file>

<file path=ppt/tags/tag477.xml><?xml version="1.0" encoding="utf-8"?>
<p:tagLst xmlns:a="http://schemas.openxmlformats.org/drawingml/2006/main" xmlns:r="http://schemas.openxmlformats.org/officeDocument/2006/relationships" xmlns:p="http://schemas.openxmlformats.org/presentationml/2006/main">
  <p:tag name="NUM" val="5"/>
</p:tagLst>
</file>

<file path=ppt/tags/tag478.xml><?xml version="1.0" encoding="utf-8"?>
<p:tagLst xmlns:a="http://schemas.openxmlformats.org/drawingml/2006/main" xmlns:r="http://schemas.openxmlformats.org/officeDocument/2006/relationships" xmlns:p="http://schemas.openxmlformats.org/presentationml/2006/main">
  <p:tag name="NUM" val="1"/>
</p:tagLst>
</file>

<file path=ppt/tags/tag479.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80.xml><?xml version="1.0" encoding="utf-8"?>
<p:tagLst xmlns:a="http://schemas.openxmlformats.org/drawingml/2006/main" xmlns:r="http://schemas.openxmlformats.org/officeDocument/2006/relationships" xmlns:p="http://schemas.openxmlformats.org/presentationml/2006/main">
  <p:tag name="NUM" val="3"/>
</p:tagLst>
</file>

<file path=ppt/tags/tag481.xml><?xml version="1.0" encoding="utf-8"?>
<p:tagLst xmlns:a="http://schemas.openxmlformats.org/drawingml/2006/main" xmlns:r="http://schemas.openxmlformats.org/officeDocument/2006/relationships" xmlns:p="http://schemas.openxmlformats.org/presentationml/2006/main">
  <p:tag name="NUM" val="4"/>
</p:tagLst>
</file>

<file path=ppt/tags/tag482.xml><?xml version="1.0" encoding="utf-8"?>
<p:tagLst xmlns:a="http://schemas.openxmlformats.org/drawingml/2006/main" xmlns:r="http://schemas.openxmlformats.org/officeDocument/2006/relationships" xmlns:p="http://schemas.openxmlformats.org/presentationml/2006/main">
  <p:tag name="NUM" val="5"/>
</p:tagLst>
</file>

<file path=ppt/tags/tag483.xml><?xml version="1.0" encoding="utf-8"?>
<p:tagLst xmlns:a="http://schemas.openxmlformats.org/drawingml/2006/main" xmlns:r="http://schemas.openxmlformats.org/officeDocument/2006/relationships" xmlns:p="http://schemas.openxmlformats.org/presentationml/2006/main">
  <p:tag name="NUM" val="1"/>
</p:tagLst>
</file>

<file path=ppt/tags/tag484.xml><?xml version="1.0" encoding="utf-8"?>
<p:tagLst xmlns:a="http://schemas.openxmlformats.org/drawingml/2006/main" xmlns:r="http://schemas.openxmlformats.org/officeDocument/2006/relationships" xmlns:p="http://schemas.openxmlformats.org/presentationml/2006/main">
  <p:tag name="NUM" val="2"/>
</p:tagLst>
</file>

<file path=ppt/tags/tag485.xml><?xml version="1.0" encoding="utf-8"?>
<p:tagLst xmlns:a="http://schemas.openxmlformats.org/drawingml/2006/main" xmlns:r="http://schemas.openxmlformats.org/officeDocument/2006/relationships" xmlns:p="http://schemas.openxmlformats.org/presentationml/2006/main">
  <p:tag name="NUM" val="3"/>
</p:tagLst>
</file>

<file path=ppt/tags/tag486.xml><?xml version="1.0" encoding="utf-8"?>
<p:tagLst xmlns:a="http://schemas.openxmlformats.org/drawingml/2006/main" xmlns:r="http://schemas.openxmlformats.org/officeDocument/2006/relationships" xmlns:p="http://schemas.openxmlformats.org/presentationml/2006/main">
  <p:tag name="NUM" val="4"/>
</p:tagLst>
</file>

<file path=ppt/tags/tag487.xml><?xml version="1.0" encoding="utf-8"?>
<p:tagLst xmlns:a="http://schemas.openxmlformats.org/drawingml/2006/main" xmlns:r="http://schemas.openxmlformats.org/officeDocument/2006/relationships" xmlns:p="http://schemas.openxmlformats.org/presentationml/2006/main">
  <p:tag name="NUM" val="5"/>
</p:tagLst>
</file>

<file path=ppt/tags/tag488.xml><?xml version="1.0" encoding="utf-8"?>
<p:tagLst xmlns:a="http://schemas.openxmlformats.org/drawingml/2006/main" xmlns:r="http://schemas.openxmlformats.org/officeDocument/2006/relationships" xmlns:p="http://schemas.openxmlformats.org/presentationml/2006/main">
  <p:tag name="NUM" val="1"/>
</p:tagLst>
</file>

<file path=ppt/tags/tag489.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490.xml><?xml version="1.0" encoding="utf-8"?>
<p:tagLst xmlns:a="http://schemas.openxmlformats.org/drawingml/2006/main" xmlns:r="http://schemas.openxmlformats.org/officeDocument/2006/relationships" xmlns:p="http://schemas.openxmlformats.org/presentationml/2006/main">
  <p:tag name="NUM" val="3"/>
</p:tagLst>
</file>

<file path=ppt/tags/tag491.xml><?xml version="1.0" encoding="utf-8"?>
<p:tagLst xmlns:a="http://schemas.openxmlformats.org/drawingml/2006/main" xmlns:r="http://schemas.openxmlformats.org/officeDocument/2006/relationships" xmlns:p="http://schemas.openxmlformats.org/presentationml/2006/main">
  <p:tag name="NUM" val="4"/>
</p:tagLst>
</file>

<file path=ppt/tags/tag492.xml><?xml version="1.0" encoding="utf-8"?>
<p:tagLst xmlns:a="http://schemas.openxmlformats.org/drawingml/2006/main" xmlns:r="http://schemas.openxmlformats.org/officeDocument/2006/relationships" xmlns:p="http://schemas.openxmlformats.org/presentationml/2006/main">
  <p:tag name="NUM" val="5"/>
</p:tagLst>
</file>

<file path=ppt/tags/tag493.xml><?xml version="1.0" encoding="utf-8"?>
<p:tagLst xmlns:a="http://schemas.openxmlformats.org/drawingml/2006/main" xmlns:r="http://schemas.openxmlformats.org/officeDocument/2006/relationships" xmlns:p="http://schemas.openxmlformats.org/presentationml/2006/main">
  <p:tag name="NUM" val="1"/>
</p:tagLst>
</file>

<file path=ppt/tags/tag494.xml><?xml version="1.0" encoding="utf-8"?>
<p:tagLst xmlns:a="http://schemas.openxmlformats.org/drawingml/2006/main" xmlns:r="http://schemas.openxmlformats.org/officeDocument/2006/relationships" xmlns:p="http://schemas.openxmlformats.org/presentationml/2006/main">
  <p:tag name="NUM" val="2"/>
</p:tagLst>
</file>

<file path=ppt/tags/tag495.xml><?xml version="1.0" encoding="utf-8"?>
<p:tagLst xmlns:a="http://schemas.openxmlformats.org/drawingml/2006/main" xmlns:r="http://schemas.openxmlformats.org/officeDocument/2006/relationships" xmlns:p="http://schemas.openxmlformats.org/presentationml/2006/main">
  <p:tag name="NUM" val="3"/>
</p:tagLst>
</file>

<file path=ppt/tags/tag496.xml><?xml version="1.0" encoding="utf-8"?>
<p:tagLst xmlns:a="http://schemas.openxmlformats.org/drawingml/2006/main" xmlns:r="http://schemas.openxmlformats.org/officeDocument/2006/relationships" xmlns:p="http://schemas.openxmlformats.org/presentationml/2006/main">
  <p:tag name="NUM" val="4"/>
</p:tagLst>
</file>

<file path=ppt/tags/tag497.xml><?xml version="1.0" encoding="utf-8"?>
<p:tagLst xmlns:a="http://schemas.openxmlformats.org/drawingml/2006/main" xmlns:r="http://schemas.openxmlformats.org/officeDocument/2006/relationships" xmlns:p="http://schemas.openxmlformats.org/presentationml/2006/main">
  <p:tag name="NUM" val="5"/>
</p:tagLst>
</file>

<file path=ppt/tags/tag498.xml><?xml version="1.0" encoding="utf-8"?>
<p:tagLst xmlns:a="http://schemas.openxmlformats.org/drawingml/2006/main" xmlns:r="http://schemas.openxmlformats.org/officeDocument/2006/relationships" xmlns:p="http://schemas.openxmlformats.org/presentationml/2006/main">
  <p:tag name="NUM" val="1"/>
</p:tagLst>
</file>

<file path=ppt/tags/tag49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00.xml><?xml version="1.0" encoding="utf-8"?>
<p:tagLst xmlns:a="http://schemas.openxmlformats.org/drawingml/2006/main" xmlns:r="http://schemas.openxmlformats.org/officeDocument/2006/relationships" xmlns:p="http://schemas.openxmlformats.org/presentationml/2006/main">
  <p:tag name="NUM" val="3"/>
</p:tagLst>
</file>

<file path=ppt/tags/tag501.xml><?xml version="1.0" encoding="utf-8"?>
<p:tagLst xmlns:a="http://schemas.openxmlformats.org/drawingml/2006/main" xmlns:r="http://schemas.openxmlformats.org/officeDocument/2006/relationships" xmlns:p="http://schemas.openxmlformats.org/presentationml/2006/main">
  <p:tag name="NUM" val="4"/>
</p:tagLst>
</file>

<file path=ppt/tags/tag502.xml><?xml version="1.0" encoding="utf-8"?>
<p:tagLst xmlns:a="http://schemas.openxmlformats.org/drawingml/2006/main" xmlns:r="http://schemas.openxmlformats.org/officeDocument/2006/relationships" xmlns:p="http://schemas.openxmlformats.org/presentationml/2006/main">
  <p:tag name="NUM" val="5"/>
</p:tagLst>
</file>

<file path=ppt/tags/tag503.xml><?xml version="1.0" encoding="utf-8"?>
<p:tagLst xmlns:a="http://schemas.openxmlformats.org/drawingml/2006/main" xmlns:r="http://schemas.openxmlformats.org/officeDocument/2006/relationships" xmlns:p="http://schemas.openxmlformats.org/presentationml/2006/main">
  <p:tag name="NUM" val="1"/>
</p:tagLst>
</file>

<file path=ppt/tags/tag504.xml><?xml version="1.0" encoding="utf-8"?>
<p:tagLst xmlns:a="http://schemas.openxmlformats.org/drawingml/2006/main" xmlns:r="http://schemas.openxmlformats.org/officeDocument/2006/relationships" xmlns:p="http://schemas.openxmlformats.org/presentationml/2006/main">
  <p:tag name="NUM" val="2"/>
</p:tagLst>
</file>

<file path=ppt/tags/tag505.xml><?xml version="1.0" encoding="utf-8"?>
<p:tagLst xmlns:a="http://schemas.openxmlformats.org/drawingml/2006/main" xmlns:r="http://schemas.openxmlformats.org/officeDocument/2006/relationships" xmlns:p="http://schemas.openxmlformats.org/presentationml/2006/main">
  <p:tag name="NUM" val="3"/>
</p:tagLst>
</file>

<file path=ppt/tags/tag506.xml><?xml version="1.0" encoding="utf-8"?>
<p:tagLst xmlns:a="http://schemas.openxmlformats.org/drawingml/2006/main" xmlns:r="http://schemas.openxmlformats.org/officeDocument/2006/relationships" xmlns:p="http://schemas.openxmlformats.org/presentationml/2006/main">
  <p:tag name="NUM" val="4"/>
</p:tagLst>
</file>

<file path=ppt/tags/tag507.xml><?xml version="1.0" encoding="utf-8"?>
<p:tagLst xmlns:a="http://schemas.openxmlformats.org/drawingml/2006/main" xmlns:r="http://schemas.openxmlformats.org/officeDocument/2006/relationships" xmlns:p="http://schemas.openxmlformats.org/presentationml/2006/main">
  <p:tag name="NUM" val="5"/>
</p:tagLst>
</file>

<file path=ppt/tags/tag508.xml><?xml version="1.0" encoding="utf-8"?>
<p:tagLst xmlns:a="http://schemas.openxmlformats.org/drawingml/2006/main" xmlns:r="http://schemas.openxmlformats.org/officeDocument/2006/relationships" xmlns:p="http://schemas.openxmlformats.org/presentationml/2006/main">
  <p:tag name="NUM" val="1"/>
</p:tagLst>
</file>

<file path=ppt/tags/tag509.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10.xml><?xml version="1.0" encoding="utf-8"?>
<p:tagLst xmlns:a="http://schemas.openxmlformats.org/drawingml/2006/main" xmlns:r="http://schemas.openxmlformats.org/officeDocument/2006/relationships" xmlns:p="http://schemas.openxmlformats.org/presentationml/2006/main">
  <p:tag name="NUM" val="3"/>
</p:tagLst>
</file>

<file path=ppt/tags/tag511.xml><?xml version="1.0" encoding="utf-8"?>
<p:tagLst xmlns:a="http://schemas.openxmlformats.org/drawingml/2006/main" xmlns:r="http://schemas.openxmlformats.org/officeDocument/2006/relationships" xmlns:p="http://schemas.openxmlformats.org/presentationml/2006/main">
  <p:tag name="NUM" val="4"/>
</p:tagLst>
</file>

<file path=ppt/tags/tag512.xml><?xml version="1.0" encoding="utf-8"?>
<p:tagLst xmlns:a="http://schemas.openxmlformats.org/drawingml/2006/main" xmlns:r="http://schemas.openxmlformats.org/officeDocument/2006/relationships" xmlns:p="http://schemas.openxmlformats.org/presentationml/2006/main">
  <p:tag name="NUM" val="5"/>
</p:tagLst>
</file>

<file path=ppt/tags/tag513.xml><?xml version="1.0" encoding="utf-8"?>
<p:tagLst xmlns:a="http://schemas.openxmlformats.org/drawingml/2006/main" xmlns:r="http://schemas.openxmlformats.org/officeDocument/2006/relationships" xmlns:p="http://schemas.openxmlformats.org/presentationml/2006/main">
  <p:tag name="NUM" val="1"/>
</p:tagLst>
</file>

<file path=ppt/tags/tag514.xml><?xml version="1.0" encoding="utf-8"?>
<p:tagLst xmlns:a="http://schemas.openxmlformats.org/drawingml/2006/main" xmlns:r="http://schemas.openxmlformats.org/officeDocument/2006/relationships" xmlns:p="http://schemas.openxmlformats.org/presentationml/2006/main">
  <p:tag name="NUM" val="2"/>
</p:tagLst>
</file>

<file path=ppt/tags/tag515.xml><?xml version="1.0" encoding="utf-8"?>
<p:tagLst xmlns:a="http://schemas.openxmlformats.org/drawingml/2006/main" xmlns:r="http://schemas.openxmlformats.org/officeDocument/2006/relationships" xmlns:p="http://schemas.openxmlformats.org/presentationml/2006/main">
  <p:tag name="NUM" val="3"/>
</p:tagLst>
</file>

<file path=ppt/tags/tag516.xml><?xml version="1.0" encoding="utf-8"?>
<p:tagLst xmlns:a="http://schemas.openxmlformats.org/drawingml/2006/main" xmlns:r="http://schemas.openxmlformats.org/officeDocument/2006/relationships" xmlns:p="http://schemas.openxmlformats.org/presentationml/2006/main">
  <p:tag name="NUM" val="4"/>
</p:tagLst>
</file>

<file path=ppt/tags/tag517.xml><?xml version="1.0" encoding="utf-8"?>
<p:tagLst xmlns:a="http://schemas.openxmlformats.org/drawingml/2006/main" xmlns:r="http://schemas.openxmlformats.org/officeDocument/2006/relationships" xmlns:p="http://schemas.openxmlformats.org/presentationml/2006/main">
  <p:tag name="NUM" val="5"/>
</p:tagLst>
</file>

<file path=ppt/tags/tag518.xml><?xml version="1.0" encoding="utf-8"?>
<p:tagLst xmlns:a="http://schemas.openxmlformats.org/drawingml/2006/main" xmlns:r="http://schemas.openxmlformats.org/officeDocument/2006/relationships" xmlns:p="http://schemas.openxmlformats.org/presentationml/2006/main">
  <p:tag name="NUM" val="1"/>
</p:tagLst>
</file>

<file path=ppt/tags/tag519.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20.xml><?xml version="1.0" encoding="utf-8"?>
<p:tagLst xmlns:a="http://schemas.openxmlformats.org/drawingml/2006/main" xmlns:r="http://schemas.openxmlformats.org/officeDocument/2006/relationships" xmlns:p="http://schemas.openxmlformats.org/presentationml/2006/main">
  <p:tag name="NUM" val="3"/>
</p:tagLst>
</file>

<file path=ppt/tags/tag521.xml><?xml version="1.0" encoding="utf-8"?>
<p:tagLst xmlns:a="http://schemas.openxmlformats.org/drawingml/2006/main" xmlns:r="http://schemas.openxmlformats.org/officeDocument/2006/relationships" xmlns:p="http://schemas.openxmlformats.org/presentationml/2006/main">
  <p:tag name="NUM" val="4"/>
</p:tagLst>
</file>

<file path=ppt/tags/tag522.xml><?xml version="1.0" encoding="utf-8"?>
<p:tagLst xmlns:a="http://schemas.openxmlformats.org/drawingml/2006/main" xmlns:r="http://schemas.openxmlformats.org/officeDocument/2006/relationships" xmlns:p="http://schemas.openxmlformats.org/presentationml/2006/main">
  <p:tag name="NUM" val="5"/>
</p:tagLst>
</file>

<file path=ppt/tags/tag523.xml><?xml version="1.0" encoding="utf-8"?>
<p:tagLst xmlns:a="http://schemas.openxmlformats.org/drawingml/2006/main" xmlns:r="http://schemas.openxmlformats.org/officeDocument/2006/relationships" xmlns:p="http://schemas.openxmlformats.org/presentationml/2006/main">
  <p:tag name="NUM" val="1"/>
</p:tagLst>
</file>

<file path=ppt/tags/tag524.xml><?xml version="1.0" encoding="utf-8"?>
<p:tagLst xmlns:a="http://schemas.openxmlformats.org/drawingml/2006/main" xmlns:r="http://schemas.openxmlformats.org/officeDocument/2006/relationships" xmlns:p="http://schemas.openxmlformats.org/presentationml/2006/main">
  <p:tag name="NUM" val="2"/>
</p:tagLst>
</file>

<file path=ppt/tags/tag525.xml><?xml version="1.0" encoding="utf-8"?>
<p:tagLst xmlns:a="http://schemas.openxmlformats.org/drawingml/2006/main" xmlns:r="http://schemas.openxmlformats.org/officeDocument/2006/relationships" xmlns:p="http://schemas.openxmlformats.org/presentationml/2006/main">
  <p:tag name="NUM" val="3"/>
</p:tagLst>
</file>

<file path=ppt/tags/tag526.xml><?xml version="1.0" encoding="utf-8"?>
<p:tagLst xmlns:a="http://schemas.openxmlformats.org/drawingml/2006/main" xmlns:r="http://schemas.openxmlformats.org/officeDocument/2006/relationships" xmlns:p="http://schemas.openxmlformats.org/presentationml/2006/main">
  <p:tag name="NUM" val="4"/>
</p:tagLst>
</file>

<file path=ppt/tags/tag527.xml><?xml version="1.0" encoding="utf-8"?>
<p:tagLst xmlns:a="http://schemas.openxmlformats.org/drawingml/2006/main" xmlns:r="http://schemas.openxmlformats.org/officeDocument/2006/relationships" xmlns:p="http://schemas.openxmlformats.org/presentationml/2006/main">
  <p:tag name="NUM" val="5"/>
</p:tagLst>
</file>

<file path=ppt/tags/tag528.xml><?xml version="1.0" encoding="utf-8"?>
<p:tagLst xmlns:a="http://schemas.openxmlformats.org/drawingml/2006/main" xmlns:r="http://schemas.openxmlformats.org/officeDocument/2006/relationships" xmlns:p="http://schemas.openxmlformats.org/presentationml/2006/main">
  <p:tag name="NUM" val="1"/>
</p:tagLst>
</file>

<file path=ppt/tags/tag529.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30.xml><?xml version="1.0" encoding="utf-8"?>
<p:tagLst xmlns:a="http://schemas.openxmlformats.org/drawingml/2006/main" xmlns:r="http://schemas.openxmlformats.org/officeDocument/2006/relationships" xmlns:p="http://schemas.openxmlformats.org/presentationml/2006/main">
  <p:tag name="NUM" val="3"/>
</p:tagLst>
</file>

<file path=ppt/tags/tag531.xml><?xml version="1.0" encoding="utf-8"?>
<p:tagLst xmlns:a="http://schemas.openxmlformats.org/drawingml/2006/main" xmlns:r="http://schemas.openxmlformats.org/officeDocument/2006/relationships" xmlns:p="http://schemas.openxmlformats.org/presentationml/2006/main">
  <p:tag name="NUM" val="4"/>
</p:tagLst>
</file>

<file path=ppt/tags/tag532.xml><?xml version="1.0" encoding="utf-8"?>
<p:tagLst xmlns:a="http://schemas.openxmlformats.org/drawingml/2006/main" xmlns:r="http://schemas.openxmlformats.org/officeDocument/2006/relationships" xmlns:p="http://schemas.openxmlformats.org/presentationml/2006/main">
  <p:tag name="NUM" val="5"/>
</p:tagLst>
</file>

<file path=ppt/tags/tag533.xml><?xml version="1.0" encoding="utf-8"?>
<p:tagLst xmlns:a="http://schemas.openxmlformats.org/drawingml/2006/main" xmlns:r="http://schemas.openxmlformats.org/officeDocument/2006/relationships" xmlns:p="http://schemas.openxmlformats.org/presentationml/2006/main">
  <p:tag name="NUM" val="1"/>
</p:tagLst>
</file>

<file path=ppt/tags/tag534.xml><?xml version="1.0" encoding="utf-8"?>
<p:tagLst xmlns:a="http://schemas.openxmlformats.org/drawingml/2006/main" xmlns:r="http://schemas.openxmlformats.org/officeDocument/2006/relationships" xmlns:p="http://schemas.openxmlformats.org/presentationml/2006/main">
  <p:tag name="NUM" val="2"/>
</p:tagLst>
</file>

<file path=ppt/tags/tag535.xml><?xml version="1.0" encoding="utf-8"?>
<p:tagLst xmlns:a="http://schemas.openxmlformats.org/drawingml/2006/main" xmlns:r="http://schemas.openxmlformats.org/officeDocument/2006/relationships" xmlns:p="http://schemas.openxmlformats.org/presentationml/2006/main">
  <p:tag name="NUM" val="3"/>
</p:tagLst>
</file>

<file path=ppt/tags/tag536.xml><?xml version="1.0" encoding="utf-8"?>
<p:tagLst xmlns:a="http://schemas.openxmlformats.org/drawingml/2006/main" xmlns:r="http://schemas.openxmlformats.org/officeDocument/2006/relationships" xmlns:p="http://schemas.openxmlformats.org/presentationml/2006/main">
  <p:tag name="NUM" val="4"/>
</p:tagLst>
</file>

<file path=ppt/tags/tag537.xml><?xml version="1.0" encoding="utf-8"?>
<p:tagLst xmlns:a="http://schemas.openxmlformats.org/drawingml/2006/main" xmlns:r="http://schemas.openxmlformats.org/officeDocument/2006/relationships" xmlns:p="http://schemas.openxmlformats.org/presentationml/2006/main">
  <p:tag name="NUM" val="5"/>
</p:tagLst>
</file>

<file path=ppt/tags/tag538.xml><?xml version="1.0" encoding="utf-8"?>
<p:tagLst xmlns:a="http://schemas.openxmlformats.org/drawingml/2006/main" xmlns:r="http://schemas.openxmlformats.org/officeDocument/2006/relationships" xmlns:p="http://schemas.openxmlformats.org/presentationml/2006/main">
  <p:tag name="NUM" val="1"/>
</p:tagLst>
</file>

<file path=ppt/tags/tag539.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40.xml><?xml version="1.0" encoding="utf-8"?>
<p:tagLst xmlns:a="http://schemas.openxmlformats.org/drawingml/2006/main" xmlns:r="http://schemas.openxmlformats.org/officeDocument/2006/relationships" xmlns:p="http://schemas.openxmlformats.org/presentationml/2006/main">
  <p:tag name="NUM" val="3"/>
</p:tagLst>
</file>

<file path=ppt/tags/tag541.xml><?xml version="1.0" encoding="utf-8"?>
<p:tagLst xmlns:a="http://schemas.openxmlformats.org/drawingml/2006/main" xmlns:r="http://schemas.openxmlformats.org/officeDocument/2006/relationships" xmlns:p="http://schemas.openxmlformats.org/presentationml/2006/main">
  <p:tag name="NUM" val="4"/>
</p:tagLst>
</file>

<file path=ppt/tags/tag542.xml><?xml version="1.0" encoding="utf-8"?>
<p:tagLst xmlns:a="http://schemas.openxmlformats.org/drawingml/2006/main" xmlns:r="http://schemas.openxmlformats.org/officeDocument/2006/relationships" xmlns:p="http://schemas.openxmlformats.org/presentationml/2006/main">
  <p:tag name="NUM" val="5"/>
</p:tagLst>
</file>

<file path=ppt/tags/tag543.xml><?xml version="1.0" encoding="utf-8"?>
<p:tagLst xmlns:a="http://schemas.openxmlformats.org/drawingml/2006/main" xmlns:r="http://schemas.openxmlformats.org/officeDocument/2006/relationships" xmlns:p="http://schemas.openxmlformats.org/presentationml/2006/main">
  <p:tag name="NUM" val="1"/>
</p:tagLst>
</file>

<file path=ppt/tags/tag544.xml><?xml version="1.0" encoding="utf-8"?>
<p:tagLst xmlns:a="http://schemas.openxmlformats.org/drawingml/2006/main" xmlns:r="http://schemas.openxmlformats.org/officeDocument/2006/relationships" xmlns:p="http://schemas.openxmlformats.org/presentationml/2006/main">
  <p:tag name="NUM" val="2"/>
</p:tagLst>
</file>

<file path=ppt/tags/tag545.xml><?xml version="1.0" encoding="utf-8"?>
<p:tagLst xmlns:a="http://schemas.openxmlformats.org/drawingml/2006/main" xmlns:r="http://schemas.openxmlformats.org/officeDocument/2006/relationships" xmlns:p="http://schemas.openxmlformats.org/presentationml/2006/main">
  <p:tag name="NUM" val="3"/>
</p:tagLst>
</file>

<file path=ppt/tags/tag546.xml><?xml version="1.0" encoding="utf-8"?>
<p:tagLst xmlns:a="http://schemas.openxmlformats.org/drawingml/2006/main" xmlns:r="http://schemas.openxmlformats.org/officeDocument/2006/relationships" xmlns:p="http://schemas.openxmlformats.org/presentationml/2006/main">
  <p:tag name="NUM" val="4"/>
</p:tagLst>
</file>

<file path=ppt/tags/tag547.xml><?xml version="1.0" encoding="utf-8"?>
<p:tagLst xmlns:a="http://schemas.openxmlformats.org/drawingml/2006/main" xmlns:r="http://schemas.openxmlformats.org/officeDocument/2006/relationships" xmlns:p="http://schemas.openxmlformats.org/presentationml/2006/main">
  <p:tag name="NUM" val="5"/>
</p:tagLst>
</file>

<file path=ppt/tags/tag548.xml><?xml version="1.0" encoding="utf-8"?>
<p:tagLst xmlns:a="http://schemas.openxmlformats.org/drawingml/2006/main" xmlns:r="http://schemas.openxmlformats.org/officeDocument/2006/relationships" xmlns:p="http://schemas.openxmlformats.org/presentationml/2006/main">
  <p:tag name="NUM" val="1"/>
</p:tagLst>
</file>

<file path=ppt/tags/tag549.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50.xml><?xml version="1.0" encoding="utf-8"?>
<p:tagLst xmlns:a="http://schemas.openxmlformats.org/drawingml/2006/main" xmlns:r="http://schemas.openxmlformats.org/officeDocument/2006/relationships" xmlns:p="http://schemas.openxmlformats.org/presentationml/2006/main">
  <p:tag name="NUM" val="3"/>
</p:tagLst>
</file>

<file path=ppt/tags/tag551.xml><?xml version="1.0" encoding="utf-8"?>
<p:tagLst xmlns:a="http://schemas.openxmlformats.org/drawingml/2006/main" xmlns:r="http://schemas.openxmlformats.org/officeDocument/2006/relationships" xmlns:p="http://schemas.openxmlformats.org/presentationml/2006/main">
  <p:tag name="NUM" val="4"/>
</p:tagLst>
</file>

<file path=ppt/tags/tag552.xml><?xml version="1.0" encoding="utf-8"?>
<p:tagLst xmlns:a="http://schemas.openxmlformats.org/drawingml/2006/main" xmlns:r="http://schemas.openxmlformats.org/officeDocument/2006/relationships" xmlns:p="http://schemas.openxmlformats.org/presentationml/2006/main">
  <p:tag name="NUM" val="5"/>
</p:tagLst>
</file>

<file path=ppt/tags/tag553.xml><?xml version="1.0" encoding="utf-8"?>
<p:tagLst xmlns:a="http://schemas.openxmlformats.org/drawingml/2006/main" xmlns:r="http://schemas.openxmlformats.org/officeDocument/2006/relationships" xmlns:p="http://schemas.openxmlformats.org/presentationml/2006/main">
  <p:tag name="NUM" val="1"/>
</p:tagLst>
</file>

<file path=ppt/tags/tag554.xml><?xml version="1.0" encoding="utf-8"?>
<p:tagLst xmlns:a="http://schemas.openxmlformats.org/drawingml/2006/main" xmlns:r="http://schemas.openxmlformats.org/officeDocument/2006/relationships" xmlns:p="http://schemas.openxmlformats.org/presentationml/2006/main">
  <p:tag name="NUM" val="2"/>
</p:tagLst>
</file>

<file path=ppt/tags/tag555.xml><?xml version="1.0" encoding="utf-8"?>
<p:tagLst xmlns:a="http://schemas.openxmlformats.org/drawingml/2006/main" xmlns:r="http://schemas.openxmlformats.org/officeDocument/2006/relationships" xmlns:p="http://schemas.openxmlformats.org/presentationml/2006/main">
  <p:tag name="NUM" val="3"/>
</p:tagLst>
</file>

<file path=ppt/tags/tag556.xml><?xml version="1.0" encoding="utf-8"?>
<p:tagLst xmlns:a="http://schemas.openxmlformats.org/drawingml/2006/main" xmlns:r="http://schemas.openxmlformats.org/officeDocument/2006/relationships" xmlns:p="http://schemas.openxmlformats.org/presentationml/2006/main">
  <p:tag name="NUM" val="4"/>
</p:tagLst>
</file>

<file path=ppt/tags/tag557.xml><?xml version="1.0" encoding="utf-8"?>
<p:tagLst xmlns:a="http://schemas.openxmlformats.org/drawingml/2006/main" xmlns:r="http://schemas.openxmlformats.org/officeDocument/2006/relationships" xmlns:p="http://schemas.openxmlformats.org/presentationml/2006/main">
  <p:tag name="NUM" val="5"/>
</p:tagLst>
</file>

<file path=ppt/tags/tag558.xml><?xml version="1.0" encoding="utf-8"?>
<p:tagLst xmlns:a="http://schemas.openxmlformats.org/drawingml/2006/main" xmlns:r="http://schemas.openxmlformats.org/officeDocument/2006/relationships" xmlns:p="http://schemas.openxmlformats.org/presentationml/2006/main">
  <p:tag name="NUM" val="1"/>
</p:tagLst>
</file>

<file path=ppt/tags/tag559.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60.xml><?xml version="1.0" encoding="utf-8"?>
<p:tagLst xmlns:a="http://schemas.openxmlformats.org/drawingml/2006/main" xmlns:r="http://schemas.openxmlformats.org/officeDocument/2006/relationships" xmlns:p="http://schemas.openxmlformats.org/presentationml/2006/main">
  <p:tag name="NUM" val="3"/>
</p:tagLst>
</file>

<file path=ppt/tags/tag561.xml><?xml version="1.0" encoding="utf-8"?>
<p:tagLst xmlns:a="http://schemas.openxmlformats.org/drawingml/2006/main" xmlns:r="http://schemas.openxmlformats.org/officeDocument/2006/relationships" xmlns:p="http://schemas.openxmlformats.org/presentationml/2006/main">
  <p:tag name="NUM" val="4"/>
</p:tagLst>
</file>

<file path=ppt/tags/tag562.xml><?xml version="1.0" encoding="utf-8"?>
<p:tagLst xmlns:a="http://schemas.openxmlformats.org/drawingml/2006/main" xmlns:r="http://schemas.openxmlformats.org/officeDocument/2006/relationships" xmlns:p="http://schemas.openxmlformats.org/presentationml/2006/main">
  <p:tag name="NUM" val="5"/>
</p:tagLst>
</file>

<file path=ppt/tags/tag563.xml><?xml version="1.0" encoding="utf-8"?>
<p:tagLst xmlns:a="http://schemas.openxmlformats.org/drawingml/2006/main" xmlns:r="http://schemas.openxmlformats.org/officeDocument/2006/relationships" xmlns:p="http://schemas.openxmlformats.org/presentationml/2006/main">
  <p:tag name="NUM" val="1"/>
</p:tagLst>
</file>

<file path=ppt/tags/tag564.xml><?xml version="1.0" encoding="utf-8"?>
<p:tagLst xmlns:a="http://schemas.openxmlformats.org/drawingml/2006/main" xmlns:r="http://schemas.openxmlformats.org/officeDocument/2006/relationships" xmlns:p="http://schemas.openxmlformats.org/presentationml/2006/main">
  <p:tag name="NUM" val="2"/>
</p:tagLst>
</file>

<file path=ppt/tags/tag565.xml><?xml version="1.0" encoding="utf-8"?>
<p:tagLst xmlns:a="http://schemas.openxmlformats.org/drawingml/2006/main" xmlns:r="http://schemas.openxmlformats.org/officeDocument/2006/relationships" xmlns:p="http://schemas.openxmlformats.org/presentationml/2006/main">
  <p:tag name="NUM" val="3"/>
</p:tagLst>
</file>

<file path=ppt/tags/tag566.xml><?xml version="1.0" encoding="utf-8"?>
<p:tagLst xmlns:a="http://schemas.openxmlformats.org/drawingml/2006/main" xmlns:r="http://schemas.openxmlformats.org/officeDocument/2006/relationships" xmlns:p="http://schemas.openxmlformats.org/presentationml/2006/main">
  <p:tag name="NUM" val="4"/>
</p:tagLst>
</file>

<file path=ppt/tags/tag567.xml><?xml version="1.0" encoding="utf-8"?>
<p:tagLst xmlns:a="http://schemas.openxmlformats.org/drawingml/2006/main" xmlns:r="http://schemas.openxmlformats.org/officeDocument/2006/relationships" xmlns:p="http://schemas.openxmlformats.org/presentationml/2006/main">
  <p:tag name="NUM" val="5"/>
</p:tagLst>
</file>

<file path=ppt/tags/tag568.xml><?xml version="1.0" encoding="utf-8"?>
<p:tagLst xmlns:a="http://schemas.openxmlformats.org/drawingml/2006/main" xmlns:r="http://schemas.openxmlformats.org/officeDocument/2006/relationships" xmlns:p="http://schemas.openxmlformats.org/presentationml/2006/main">
  <p:tag name="NUM" val="1"/>
</p:tagLst>
</file>

<file path=ppt/tags/tag569.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70.xml><?xml version="1.0" encoding="utf-8"?>
<p:tagLst xmlns:a="http://schemas.openxmlformats.org/drawingml/2006/main" xmlns:r="http://schemas.openxmlformats.org/officeDocument/2006/relationships" xmlns:p="http://schemas.openxmlformats.org/presentationml/2006/main">
  <p:tag name="NUM" val="3"/>
</p:tagLst>
</file>

<file path=ppt/tags/tag571.xml><?xml version="1.0" encoding="utf-8"?>
<p:tagLst xmlns:a="http://schemas.openxmlformats.org/drawingml/2006/main" xmlns:r="http://schemas.openxmlformats.org/officeDocument/2006/relationships" xmlns:p="http://schemas.openxmlformats.org/presentationml/2006/main">
  <p:tag name="NUM" val="4"/>
</p:tagLst>
</file>

<file path=ppt/tags/tag572.xml><?xml version="1.0" encoding="utf-8"?>
<p:tagLst xmlns:a="http://schemas.openxmlformats.org/drawingml/2006/main" xmlns:r="http://schemas.openxmlformats.org/officeDocument/2006/relationships" xmlns:p="http://schemas.openxmlformats.org/presentationml/2006/main">
  <p:tag name="NUM" val="5"/>
</p:tagLst>
</file>

<file path=ppt/tags/tag573.xml><?xml version="1.0" encoding="utf-8"?>
<p:tagLst xmlns:a="http://schemas.openxmlformats.org/drawingml/2006/main" xmlns:r="http://schemas.openxmlformats.org/officeDocument/2006/relationships" xmlns:p="http://schemas.openxmlformats.org/presentationml/2006/main">
  <p:tag name="NUM" val="1"/>
</p:tagLst>
</file>

<file path=ppt/tags/tag574.xml><?xml version="1.0" encoding="utf-8"?>
<p:tagLst xmlns:a="http://schemas.openxmlformats.org/drawingml/2006/main" xmlns:r="http://schemas.openxmlformats.org/officeDocument/2006/relationships" xmlns:p="http://schemas.openxmlformats.org/presentationml/2006/main">
  <p:tag name="NUM" val="2"/>
</p:tagLst>
</file>

<file path=ppt/tags/tag575.xml><?xml version="1.0" encoding="utf-8"?>
<p:tagLst xmlns:a="http://schemas.openxmlformats.org/drawingml/2006/main" xmlns:r="http://schemas.openxmlformats.org/officeDocument/2006/relationships" xmlns:p="http://schemas.openxmlformats.org/presentationml/2006/main">
  <p:tag name="NUM" val="3"/>
</p:tagLst>
</file>

<file path=ppt/tags/tag576.xml><?xml version="1.0" encoding="utf-8"?>
<p:tagLst xmlns:a="http://schemas.openxmlformats.org/drawingml/2006/main" xmlns:r="http://schemas.openxmlformats.org/officeDocument/2006/relationships" xmlns:p="http://schemas.openxmlformats.org/presentationml/2006/main">
  <p:tag name="NUM" val="4"/>
</p:tagLst>
</file>

<file path=ppt/tags/tag577.xml><?xml version="1.0" encoding="utf-8"?>
<p:tagLst xmlns:a="http://schemas.openxmlformats.org/drawingml/2006/main" xmlns:r="http://schemas.openxmlformats.org/officeDocument/2006/relationships" xmlns:p="http://schemas.openxmlformats.org/presentationml/2006/main">
  <p:tag name="NUM" val="5"/>
</p:tagLst>
</file>

<file path=ppt/tags/tag578.xml><?xml version="1.0" encoding="utf-8"?>
<p:tagLst xmlns:a="http://schemas.openxmlformats.org/drawingml/2006/main" xmlns:r="http://schemas.openxmlformats.org/officeDocument/2006/relationships" xmlns:p="http://schemas.openxmlformats.org/presentationml/2006/main">
  <p:tag name="NUM" val="1"/>
</p:tagLst>
</file>

<file path=ppt/tags/tag579.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80.xml><?xml version="1.0" encoding="utf-8"?>
<p:tagLst xmlns:a="http://schemas.openxmlformats.org/drawingml/2006/main" xmlns:r="http://schemas.openxmlformats.org/officeDocument/2006/relationships" xmlns:p="http://schemas.openxmlformats.org/presentationml/2006/main">
  <p:tag name="NUM" val="3"/>
</p:tagLst>
</file>

<file path=ppt/tags/tag581.xml><?xml version="1.0" encoding="utf-8"?>
<p:tagLst xmlns:a="http://schemas.openxmlformats.org/drawingml/2006/main" xmlns:r="http://schemas.openxmlformats.org/officeDocument/2006/relationships" xmlns:p="http://schemas.openxmlformats.org/presentationml/2006/main">
  <p:tag name="NUM" val="4"/>
</p:tagLst>
</file>

<file path=ppt/tags/tag582.xml><?xml version="1.0" encoding="utf-8"?>
<p:tagLst xmlns:a="http://schemas.openxmlformats.org/drawingml/2006/main" xmlns:r="http://schemas.openxmlformats.org/officeDocument/2006/relationships" xmlns:p="http://schemas.openxmlformats.org/presentationml/2006/main">
  <p:tag name="NUM" val="5"/>
</p:tagLst>
</file>

<file path=ppt/tags/tag583.xml><?xml version="1.0" encoding="utf-8"?>
<p:tagLst xmlns:a="http://schemas.openxmlformats.org/drawingml/2006/main" xmlns:r="http://schemas.openxmlformats.org/officeDocument/2006/relationships" xmlns:p="http://schemas.openxmlformats.org/presentationml/2006/main">
  <p:tag name="NUM" val="1"/>
</p:tagLst>
</file>

<file path=ppt/tags/tag584.xml><?xml version="1.0" encoding="utf-8"?>
<p:tagLst xmlns:a="http://schemas.openxmlformats.org/drawingml/2006/main" xmlns:r="http://schemas.openxmlformats.org/officeDocument/2006/relationships" xmlns:p="http://schemas.openxmlformats.org/presentationml/2006/main">
  <p:tag name="NUM" val="2"/>
</p:tagLst>
</file>

<file path=ppt/tags/tag585.xml><?xml version="1.0" encoding="utf-8"?>
<p:tagLst xmlns:a="http://schemas.openxmlformats.org/drawingml/2006/main" xmlns:r="http://schemas.openxmlformats.org/officeDocument/2006/relationships" xmlns:p="http://schemas.openxmlformats.org/presentationml/2006/main">
  <p:tag name="NUM" val="3"/>
</p:tagLst>
</file>

<file path=ppt/tags/tag586.xml><?xml version="1.0" encoding="utf-8"?>
<p:tagLst xmlns:a="http://schemas.openxmlformats.org/drawingml/2006/main" xmlns:r="http://schemas.openxmlformats.org/officeDocument/2006/relationships" xmlns:p="http://schemas.openxmlformats.org/presentationml/2006/main">
  <p:tag name="NUM" val="4"/>
</p:tagLst>
</file>

<file path=ppt/tags/tag587.xml><?xml version="1.0" encoding="utf-8"?>
<p:tagLst xmlns:a="http://schemas.openxmlformats.org/drawingml/2006/main" xmlns:r="http://schemas.openxmlformats.org/officeDocument/2006/relationships" xmlns:p="http://schemas.openxmlformats.org/presentationml/2006/main">
  <p:tag name="NUM" val="6"/>
</p:tagLst>
</file>

<file path=ppt/tags/tag588.xml><?xml version="1.0" encoding="utf-8"?>
<p:tagLst xmlns:a="http://schemas.openxmlformats.org/drawingml/2006/main" xmlns:r="http://schemas.openxmlformats.org/officeDocument/2006/relationships" xmlns:p="http://schemas.openxmlformats.org/presentationml/2006/main">
  <p:tag name="NUM" val="7"/>
</p:tagLst>
</file>

<file path=ppt/tags/tag589.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590.xml><?xml version="1.0" encoding="utf-8"?>
<p:tagLst xmlns:a="http://schemas.openxmlformats.org/drawingml/2006/main" xmlns:r="http://schemas.openxmlformats.org/officeDocument/2006/relationships" xmlns:p="http://schemas.openxmlformats.org/presentationml/2006/main">
  <p:tag name="NUM" val="1"/>
</p:tagLst>
</file>

<file path=ppt/tags/tag591.xml><?xml version="1.0" encoding="utf-8"?>
<p:tagLst xmlns:a="http://schemas.openxmlformats.org/drawingml/2006/main" xmlns:r="http://schemas.openxmlformats.org/officeDocument/2006/relationships" xmlns:p="http://schemas.openxmlformats.org/presentationml/2006/main">
  <p:tag name="NUM" val="2"/>
</p:tagLst>
</file>

<file path=ppt/tags/tag592.xml><?xml version="1.0" encoding="utf-8"?>
<p:tagLst xmlns:a="http://schemas.openxmlformats.org/drawingml/2006/main" xmlns:r="http://schemas.openxmlformats.org/officeDocument/2006/relationships" xmlns:p="http://schemas.openxmlformats.org/presentationml/2006/main">
  <p:tag name="NUM" val="3"/>
</p:tagLst>
</file>

<file path=ppt/tags/tag593.xml><?xml version="1.0" encoding="utf-8"?>
<p:tagLst xmlns:a="http://schemas.openxmlformats.org/drawingml/2006/main" xmlns:r="http://schemas.openxmlformats.org/officeDocument/2006/relationships" xmlns:p="http://schemas.openxmlformats.org/presentationml/2006/main">
  <p:tag name="NUM" val="4"/>
</p:tagLst>
</file>

<file path=ppt/tags/tag594.xml><?xml version="1.0" encoding="utf-8"?>
<p:tagLst xmlns:a="http://schemas.openxmlformats.org/drawingml/2006/main" xmlns:r="http://schemas.openxmlformats.org/officeDocument/2006/relationships" xmlns:p="http://schemas.openxmlformats.org/presentationml/2006/main">
  <p:tag name="NUM" val="6"/>
</p:tagLst>
</file>

<file path=ppt/tags/tag595.xml><?xml version="1.0" encoding="utf-8"?>
<p:tagLst xmlns:a="http://schemas.openxmlformats.org/drawingml/2006/main" xmlns:r="http://schemas.openxmlformats.org/officeDocument/2006/relationships" xmlns:p="http://schemas.openxmlformats.org/presentationml/2006/main">
  <p:tag name="NUM" val="7"/>
</p:tagLst>
</file>

<file path=ppt/tags/tag596.xml><?xml version="1.0" encoding="utf-8"?>
<p:tagLst xmlns:a="http://schemas.openxmlformats.org/drawingml/2006/main" xmlns:r="http://schemas.openxmlformats.org/officeDocument/2006/relationships" xmlns:p="http://schemas.openxmlformats.org/presentationml/2006/main">
  <p:tag name="NUM" val="5"/>
</p:tagLst>
</file>

<file path=ppt/tags/tag597.xml><?xml version="1.0" encoding="utf-8"?>
<p:tagLst xmlns:a="http://schemas.openxmlformats.org/drawingml/2006/main" xmlns:r="http://schemas.openxmlformats.org/officeDocument/2006/relationships" xmlns:p="http://schemas.openxmlformats.org/presentationml/2006/main">
  <p:tag name="NUM" val="1"/>
</p:tagLst>
</file>

<file path=ppt/tags/tag598.xml><?xml version="1.0" encoding="utf-8"?>
<p:tagLst xmlns:a="http://schemas.openxmlformats.org/drawingml/2006/main" xmlns:r="http://schemas.openxmlformats.org/officeDocument/2006/relationships" xmlns:p="http://schemas.openxmlformats.org/presentationml/2006/main">
  <p:tag name="NUM" val="2"/>
</p:tagLst>
</file>

<file path=ppt/tags/tag59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00.xml><?xml version="1.0" encoding="utf-8"?>
<p:tagLst xmlns:a="http://schemas.openxmlformats.org/drawingml/2006/main" xmlns:r="http://schemas.openxmlformats.org/officeDocument/2006/relationships" xmlns:p="http://schemas.openxmlformats.org/presentationml/2006/main">
  <p:tag name="NUM" val="4"/>
</p:tagLst>
</file>

<file path=ppt/tags/tag601.xml><?xml version="1.0" encoding="utf-8"?>
<p:tagLst xmlns:a="http://schemas.openxmlformats.org/drawingml/2006/main" xmlns:r="http://schemas.openxmlformats.org/officeDocument/2006/relationships" xmlns:p="http://schemas.openxmlformats.org/presentationml/2006/main">
  <p:tag name="NUM" val="6"/>
</p:tagLst>
</file>

<file path=ppt/tags/tag602.xml><?xml version="1.0" encoding="utf-8"?>
<p:tagLst xmlns:a="http://schemas.openxmlformats.org/drawingml/2006/main" xmlns:r="http://schemas.openxmlformats.org/officeDocument/2006/relationships" xmlns:p="http://schemas.openxmlformats.org/presentationml/2006/main">
  <p:tag name="NUM" val="7"/>
</p:tagLst>
</file>

<file path=ppt/tags/tag603.xml><?xml version="1.0" encoding="utf-8"?>
<p:tagLst xmlns:a="http://schemas.openxmlformats.org/drawingml/2006/main" xmlns:r="http://schemas.openxmlformats.org/officeDocument/2006/relationships" xmlns:p="http://schemas.openxmlformats.org/presentationml/2006/main">
  <p:tag name="NUM" val="5"/>
</p:tagLst>
</file>

<file path=ppt/tags/tag604.xml><?xml version="1.0" encoding="utf-8"?>
<p:tagLst xmlns:a="http://schemas.openxmlformats.org/drawingml/2006/main" xmlns:r="http://schemas.openxmlformats.org/officeDocument/2006/relationships" xmlns:p="http://schemas.openxmlformats.org/presentationml/2006/main">
  <p:tag name="NUM" val="1"/>
</p:tagLst>
</file>

<file path=ppt/tags/tag605.xml><?xml version="1.0" encoding="utf-8"?>
<p:tagLst xmlns:a="http://schemas.openxmlformats.org/drawingml/2006/main" xmlns:r="http://schemas.openxmlformats.org/officeDocument/2006/relationships" xmlns:p="http://schemas.openxmlformats.org/presentationml/2006/main">
  <p:tag name="NUM" val="2"/>
</p:tagLst>
</file>

<file path=ppt/tags/tag606.xml><?xml version="1.0" encoding="utf-8"?>
<p:tagLst xmlns:a="http://schemas.openxmlformats.org/drawingml/2006/main" xmlns:r="http://schemas.openxmlformats.org/officeDocument/2006/relationships" xmlns:p="http://schemas.openxmlformats.org/presentationml/2006/main">
  <p:tag name="NUM" val="3"/>
</p:tagLst>
</file>

<file path=ppt/tags/tag607.xml><?xml version="1.0" encoding="utf-8"?>
<p:tagLst xmlns:a="http://schemas.openxmlformats.org/drawingml/2006/main" xmlns:r="http://schemas.openxmlformats.org/officeDocument/2006/relationships" xmlns:p="http://schemas.openxmlformats.org/presentationml/2006/main">
  <p:tag name="NUM" val="4"/>
</p:tagLst>
</file>

<file path=ppt/tags/tag608.xml><?xml version="1.0" encoding="utf-8"?>
<p:tagLst xmlns:a="http://schemas.openxmlformats.org/drawingml/2006/main" xmlns:r="http://schemas.openxmlformats.org/officeDocument/2006/relationships" xmlns:p="http://schemas.openxmlformats.org/presentationml/2006/main">
  <p:tag name="NUM" val="6"/>
</p:tagLst>
</file>

<file path=ppt/tags/tag609.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10.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7557</TotalTime>
  <Words>3664</Words>
  <Application>Microsoft Office PowerPoint</Application>
  <PresentationFormat>Personnalisé</PresentationFormat>
  <Paragraphs>1348</Paragraphs>
  <Slides>145</Slides>
  <Notes>27</Notes>
  <HiddenSlides>0</HiddenSlides>
  <MMClips>0</MMClips>
  <ScaleCrop>false</ScaleCrop>
  <HeadingPairs>
    <vt:vector size="4" baseType="variant">
      <vt:variant>
        <vt:lpstr>Thème</vt:lpstr>
      </vt:variant>
      <vt:variant>
        <vt:i4>2</vt:i4>
      </vt:variant>
      <vt:variant>
        <vt:lpstr>Titres des diapositives</vt:lpstr>
      </vt:variant>
      <vt:variant>
        <vt:i4>145</vt:i4>
      </vt:variant>
    </vt:vector>
  </HeadingPairs>
  <TitlesOfParts>
    <vt:vector size="147" baseType="lpstr">
      <vt:lpstr>Thème Office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Grégoire Léon</dc:creator>
  <cp:lastModifiedBy>Utilisateur</cp:lastModifiedBy>
  <cp:revision>239</cp:revision>
  <cp:lastPrinted>2024-01-17T16:34:08Z</cp:lastPrinted>
  <dcterms:created xsi:type="dcterms:W3CDTF">2021-07-01T14:24:18Z</dcterms:created>
  <dcterms:modified xsi:type="dcterms:W3CDTF">2024-02-27T13:39:10Z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2021-06-28T00:00:00Z</vt:filetime>
  </property>
  <property fmtid="{D5CDD505-2E9C-101B-9397-08002B2CF9AE}" pid="3" name="Creator">
    <vt:lpwstr>Acrobat PDFMaker 21 pour PowerPoint</vt:lpwstr>
  </property>
  <property fmtid="{D5CDD505-2E9C-101B-9397-08002B2CF9AE}" pid="4" name="LastSaved">
    <vt:filetime>2021-07-01T00:00:00Z</vt:filetime>
  </property>
</Properties>
</file>