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2.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3.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4.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5.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6.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notesSlides/notesSlide7.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notesSlides/notesSlide8.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notesSlides/notesSlide9.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notesSlides/notesSlide10.xml" ContentType="application/vnd.openxmlformats-officedocument.presentationml.notesSlide+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notesSlides/notesSlide11.xml" ContentType="application/vnd.openxmlformats-officedocument.presentationml.notesSlide+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notesSlides/notesSlide12.xml" ContentType="application/vnd.openxmlformats-officedocument.presentationml.notesSlide+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notesSlides/notesSlide13.xml" ContentType="application/vnd.openxmlformats-officedocument.presentationml.notesSlide+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notesSlides/notesSlide14.xml" ContentType="application/vnd.openxmlformats-officedocument.presentationml.notesSlide+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notesSlides/notesSlide15.xml" ContentType="application/vnd.openxmlformats-officedocument.presentationml.notesSlide+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notesSlides/notesSlide16.xml" ContentType="application/vnd.openxmlformats-officedocument.presentationml.notesSlide+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notesSlides/notesSlide17.xml" ContentType="application/vnd.openxmlformats-officedocument.presentationml.notesSlide+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notesSlides/notesSlide18.xml" ContentType="application/vnd.openxmlformats-officedocument.presentationml.notesSlide+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1"/>
  </p:notesMasterIdLst>
  <p:sldIdLst>
    <p:sldId id="257" r:id="rId5"/>
    <p:sldId id="357" r:id="rId6"/>
    <p:sldId id="412" r:id="rId7"/>
    <p:sldId id="415" r:id="rId8"/>
    <p:sldId id="288" r:id="rId9"/>
    <p:sldId id="290" r:id="rId10"/>
    <p:sldId id="260" r:id="rId11"/>
    <p:sldId id="292" r:id="rId12"/>
    <p:sldId id="416" r:id="rId13"/>
    <p:sldId id="358" r:id="rId14"/>
    <p:sldId id="414" r:id="rId15"/>
    <p:sldId id="417" r:id="rId16"/>
    <p:sldId id="266" r:id="rId17"/>
    <p:sldId id="359" r:id="rId18"/>
    <p:sldId id="267" r:id="rId19"/>
    <p:sldId id="272" r:id="rId20"/>
    <p:sldId id="418" r:id="rId21"/>
    <p:sldId id="323" r:id="rId22"/>
    <p:sldId id="324" r:id="rId23"/>
    <p:sldId id="321" r:id="rId24"/>
    <p:sldId id="322" r:id="rId25"/>
    <p:sldId id="325" r:id="rId26"/>
    <p:sldId id="326" r:id="rId27"/>
    <p:sldId id="409" r:id="rId28"/>
    <p:sldId id="411" r:id="rId29"/>
    <p:sldId id="410" r:id="rId3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CFE2C16A-FDB4-43CB-8AD9-97F5DA8E6983}">
          <p14:sldIdLst>
            <p14:sldId id="257"/>
            <p14:sldId id="357"/>
            <p14:sldId id="412"/>
            <p14:sldId id="415"/>
            <p14:sldId id="288"/>
            <p14:sldId id="290"/>
            <p14:sldId id="260"/>
            <p14:sldId id="292"/>
            <p14:sldId id="416"/>
            <p14:sldId id="358"/>
            <p14:sldId id="414"/>
            <p14:sldId id="417"/>
            <p14:sldId id="266"/>
            <p14:sldId id="359"/>
            <p14:sldId id="267"/>
            <p14:sldId id="272"/>
            <p14:sldId id="418"/>
            <p14:sldId id="323"/>
            <p14:sldId id="324"/>
            <p14:sldId id="321"/>
            <p14:sldId id="322"/>
            <p14:sldId id="325"/>
            <p14:sldId id="326"/>
            <p14:sldId id="409"/>
            <p14:sldId id="411"/>
            <p14:sldId id="410"/>
          </p14:sldIdLst>
        </p14:section>
      </p14:sectionLst>
    </p:ext>
    <p:ext uri="{EFAFB233-063F-42B5-8137-9DF3F51BA10A}">
      <p15:sldGuideLst xmlns:p15="http://schemas.microsoft.com/office/powerpoint/2012/main" xmlns=""/>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FA51D0E-62FD-022D-F297-F46FE03408C8}" name="Roxanne Palardy" initials="RP" userId="S::roxanne.palardy@csn.qc.ca::d472f289-3159-48c1-acde-42390db64c85" providerId="AD"/>
  <p188:author id="{91056847-8650-CC34-2644-553B55E13DB5}" name="Roxanne Palardy" initials="RP" userId="S::Roxanne.Palardy@csn.qc.ca::d472f289-3159-48c1-acde-42390db64c85" providerId="AD"/>
  <p188:author id="{78CCCB6D-1CDA-DCB9-7DF8-2874B5B70226}" name="Nadine Rozon" initials="NR" userId="S::Nadine.Rozon@csn.qc.ca::b3ccbac7-a555-4419-8913-25db0b8d01db" providerId="AD"/>
  <p188:author id="{40A70C7C-49BE-26DE-AC48-99794FA5741C}" name="Audrey Lefebvre-Sauve" initials="ALS" userId="S::Audrey.Lefebvre-Sauve@csn.qc.ca::7546a800-1b88-4cb9-b22d-7c752a5152d5" providerId="AD"/>
  <p188:author id="{16EF2282-7817-CDD5-16A5-083B5286F6EA}" name="Luc Bastien" initials="LB" userId="S::Luc.Bastien@csn.qc.ca::b5b09901-a034-448c-9729-82ad482f5705" providerId="AD"/>
  <p188:author id="{812CC4D9-50A2-4673-76AD-81BAC4A5A87A}" name="Gaëlle Vincent" initials="GV" userId="S::Gaelle.Vincent@csn.qc.ca::28a4b0e6-f8d8-4109-990d-936bf30b8344" providerId="AD"/>
  <p188:author id="{001081E9-9032-1022-CA8D-EB0D2C6DACD3}" name="Luc Bastien" initials="LB" userId="S::luc.bastien@csn.qc.ca::b5b09901-a034-448c-9729-82ad482f570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7FD"/>
    <a:srgbClr val="FECAF2"/>
    <a:srgbClr val="F1DDE7"/>
    <a:srgbClr val="C24C7B"/>
    <a:srgbClr val="C05A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0" d="100"/>
          <a:sy n="90" d="100"/>
        </p:scale>
        <p:origin x="-370" y="-101"/>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EA8A79-3063-421D-A95E-34E49ED665C1}" type="datetimeFigureOut">
              <a:rPr lang="fr-CA" smtClean="0"/>
              <a:t>2024-01-23</a:t>
            </a:fld>
            <a:endParaRPr lang="fr-CA"/>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EC87BE-B25A-4427-8E1C-86376AE7DF18}" type="slidenum">
              <a:rPr lang="fr-CA" smtClean="0"/>
              <a:t>‹N°›</a:t>
            </a:fld>
            <a:endParaRPr lang="fr-CA"/>
          </a:p>
        </p:txBody>
      </p:sp>
    </p:spTree>
    <p:extLst>
      <p:ext uri="{BB962C8B-B14F-4D97-AF65-F5344CB8AC3E}">
        <p14:creationId xmlns:p14="http://schemas.microsoft.com/office/powerpoint/2010/main" val="3335784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1</a:t>
            </a:fld>
            <a:endParaRPr lang="fr-CA"/>
          </a:p>
        </p:txBody>
      </p:sp>
    </p:spTree>
    <p:extLst>
      <p:ext uri="{BB962C8B-B14F-4D97-AF65-F5344CB8AC3E}">
        <p14:creationId xmlns:p14="http://schemas.microsoft.com/office/powerpoint/2010/main" val="24367265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10</a:t>
            </a:fld>
            <a:endParaRPr lang="fr-CA"/>
          </a:p>
        </p:txBody>
      </p:sp>
    </p:spTree>
    <p:extLst>
      <p:ext uri="{BB962C8B-B14F-4D97-AF65-F5344CB8AC3E}">
        <p14:creationId xmlns:p14="http://schemas.microsoft.com/office/powerpoint/2010/main" val="32459751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CA" sz="1200" b="0"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CA" sz="1200" b="0"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endParaRPr>
          </a:p>
          <a:p>
            <a:endParaRPr lang="fr-CA"/>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11</a:t>
            </a:fld>
            <a:endParaRPr lang="fr-CA"/>
          </a:p>
        </p:txBody>
      </p:sp>
    </p:spTree>
    <p:extLst>
      <p:ext uri="{BB962C8B-B14F-4D97-AF65-F5344CB8AC3E}">
        <p14:creationId xmlns:p14="http://schemas.microsoft.com/office/powerpoint/2010/main" val="7275786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CA" sz="1200" b="0"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CA" sz="1200" b="0"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endParaRPr>
          </a:p>
          <a:p>
            <a:endParaRPr lang="fr-CA"/>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12</a:t>
            </a:fld>
            <a:endParaRPr lang="fr-CA"/>
          </a:p>
        </p:txBody>
      </p:sp>
    </p:spTree>
    <p:extLst>
      <p:ext uri="{BB962C8B-B14F-4D97-AF65-F5344CB8AC3E}">
        <p14:creationId xmlns:p14="http://schemas.microsoft.com/office/powerpoint/2010/main" val="7275786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13</a:t>
            </a:fld>
            <a:endParaRPr lang="fr-CA"/>
          </a:p>
        </p:txBody>
      </p:sp>
    </p:spTree>
    <p:extLst>
      <p:ext uri="{BB962C8B-B14F-4D97-AF65-F5344CB8AC3E}">
        <p14:creationId xmlns:p14="http://schemas.microsoft.com/office/powerpoint/2010/main" val="8076704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14</a:t>
            </a:fld>
            <a:endParaRPr lang="fr-CA"/>
          </a:p>
        </p:txBody>
      </p:sp>
    </p:spTree>
    <p:extLst>
      <p:ext uri="{BB962C8B-B14F-4D97-AF65-F5344CB8AC3E}">
        <p14:creationId xmlns:p14="http://schemas.microsoft.com/office/powerpoint/2010/main" val="36578499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15</a:t>
            </a:fld>
            <a:endParaRPr lang="fr-CA"/>
          </a:p>
        </p:txBody>
      </p:sp>
    </p:spTree>
    <p:extLst>
      <p:ext uri="{BB962C8B-B14F-4D97-AF65-F5344CB8AC3E}">
        <p14:creationId xmlns:p14="http://schemas.microsoft.com/office/powerpoint/2010/main" val="35323817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16</a:t>
            </a:fld>
            <a:endParaRPr lang="fr-CA"/>
          </a:p>
        </p:txBody>
      </p:sp>
    </p:spTree>
    <p:extLst>
      <p:ext uri="{BB962C8B-B14F-4D97-AF65-F5344CB8AC3E}">
        <p14:creationId xmlns:p14="http://schemas.microsoft.com/office/powerpoint/2010/main" val="18728788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17</a:t>
            </a:fld>
            <a:endParaRPr lang="fr-CA"/>
          </a:p>
        </p:txBody>
      </p:sp>
    </p:spTree>
    <p:extLst>
      <p:ext uri="{BB962C8B-B14F-4D97-AF65-F5344CB8AC3E}">
        <p14:creationId xmlns:p14="http://schemas.microsoft.com/office/powerpoint/2010/main" val="9269196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18</a:t>
            </a:fld>
            <a:endParaRPr lang="fr-CA"/>
          </a:p>
        </p:txBody>
      </p:sp>
    </p:spTree>
    <p:extLst>
      <p:ext uri="{BB962C8B-B14F-4D97-AF65-F5344CB8AC3E}">
        <p14:creationId xmlns:p14="http://schemas.microsoft.com/office/powerpoint/2010/main" val="2396731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2</a:t>
            </a:fld>
            <a:endParaRPr lang="fr-CA"/>
          </a:p>
        </p:txBody>
      </p:sp>
    </p:spTree>
    <p:extLst>
      <p:ext uri="{BB962C8B-B14F-4D97-AF65-F5344CB8AC3E}">
        <p14:creationId xmlns:p14="http://schemas.microsoft.com/office/powerpoint/2010/main" val="304158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3</a:t>
            </a:fld>
            <a:endParaRPr lang="fr-CA"/>
          </a:p>
        </p:txBody>
      </p:sp>
    </p:spTree>
    <p:extLst>
      <p:ext uri="{BB962C8B-B14F-4D97-AF65-F5344CB8AC3E}">
        <p14:creationId xmlns:p14="http://schemas.microsoft.com/office/powerpoint/2010/main" val="2591429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4</a:t>
            </a:fld>
            <a:endParaRPr lang="fr-CA"/>
          </a:p>
        </p:txBody>
      </p:sp>
    </p:spTree>
    <p:extLst>
      <p:ext uri="{BB962C8B-B14F-4D97-AF65-F5344CB8AC3E}">
        <p14:creationId xmlns:p14="http://schemas.microsoft.com/office/powerpoint/2010/main" val="1067971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5</a:t>
            </a:fld>
            <a:endParaRPr lang="fr-CA"/>
          </a:p>
        </p:txBody>
      </p:sp>
    </p:spTree>
    <p:extLst>
      <p:ext uri="{BB962C8B-B14F-4D97-AF65-F5344CB8AC3E}">
        <p14:creationId xmlns:p14="http://schemas.microsoft.com/office/powerpoint/2010/main" val="16911914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457200" lvl="1" indent="0" fontAlgn="base">
              <a:buFont typeface="Arial" panose="020B0604020202020204" pitchFamily="34" charset="0"/>
              <a:buNone/>
            </a:pPr>
            <a:endParaRPr lang="fr-CA" sz="1200" b="0" i="0" u="none" strike="noStrike">
              <a:solidFill>
                <a:srgbClr val="000000"/>
              </a:solidFill>
              <a:effectLst/>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6</a:t>
            </a:fld>
            <a:endParaRPr lang="fr-CA"/>
          </a:p>
        </p:txBody>
      </p:sp>
    </p:spTree>
    <p:extLst>
      <p:ext uri="{BB962C8B-B14F-4D97-AF65-F5344CB8AC3E}">
        <p14:creationId xmlns:p14="http://schemas.microsoft.com/office/powerpoint/2010/main" val="14294984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7</a:t>
            </a:fld>
            <a:endParaRPr lang="fr-CA"/>
          </a:p>
        </p:txBody>
      </p:sp>
    </p:spTree>
    <p:extLst>
      <p:ext uri="{BB962C8B-B14F-4D97-AF65-F5344CB8AC3E}">
        <p14:creationId xmlns:p14="http://schemas.microsoft.com/office/powerpoint/2010/main" val="14817652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8</a:t>
            </a:fld>
            <a:endParaRPr lang="fr-CA"/>
          </a:p>
        </p:txBody>
      </p:sp>
    </p:spTree>
    <p:extLst>
      <p:ext uri="{BB962C8B-B14F-4D97-AF65-F5344CB8AC3E}">
        <p14:creationId xmlns:p14="http://schemas.microsoft.com/office/powerpoint/2010/main" val="37151357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9</a:t>
            </a:fld>
            <a:endParaRPr lang="fr-CA"/>
          </a:p>
        </p:txBody>
      </p:sp>
    </p:spTree>
    <p:extLst>
      <p:ext uri="{BB962C8B-B14F-4D97-AF65-F5344CB8AC3E}">
        <p14:creationId xmlns:p14="http://schemas.microsoft.com/office/powerpoint/2010/main" val="3715135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0BCDA97-EBE6-4C79-8D04-2925CA07755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A"/>
          </a:p>
        </p:txBody>
      </p:sp>
      <p:sp>
        <p:nvSpPr>
          <p:cNvPr id="3" name="Sous-titre 2">
            <a:extLst>
              <a:ext uri="{FF2B5EF4-FFF2-40B4-BE49-F238E27FC236}">
                <a16:creationId xmlns:a16="http://schemas.microsoft.com/office/drawing/2014/main" xmlns="" id="{E33D808C-792F-469A-92E2-B7E250B0A7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A"/>
          </a:p>
        </p:txBody>
      </p:sp>
      <p:sp>
        <p:nvSpPr>
          <p:cNvPr id="4" name="Espace réservé de la date 3">
            <a:extLst>
              <a:ext uri="{FF2B5EF4-FFF2-40B4-BE49-F238E27FC236}">
                <a16:creationId xmlns:a16="http://schemas.microsoft.com/office/drawing/2014/main" xmlns="" id="{CD5E931C-B276-4652-82B5-37D12D91125E}"/>
              </a:ext>
            </a:extLst>
          </p:cNvPr>
          <p:cNvSpPr>
            <a:spLocks noGrp="1"/>
          </p:cNvSpPr>
          <p:nvPr>
            <p:ph type="dt" sz="half" idx="10"/>
          </p:nvPr>
        </p:nvSpPr>
        <p:spPr/>
        <p:txBody>
          <a:bodyPr/>
          <a:lstStyle/>
          <a:p>
            <a:fld id="{FA393C98-62B0-489C-BA24-DA21E6C3C47E}" type="datetime1">
              <a:rPr lang="fr-CA" smtClean="0"/>
              <a:t>2024-01-23</a:t>
            </a:fld>
            <a:endParaRPr lang="fr-CA"/>
          </a:p>
        </p:txBody>
      </p:sp>
      <p:sp>
        <p:nvSpPr>
          <p:cNvPr id="5" name="Espace réservé du pied de page 4">
            <a:extLst>
              <a:ext uri="{FF2B5EF4-FFF2-40B4-BE49-F238E27FC236}">
                <a16:creationId xmlns:a16="http://schemas.microsoft.com/office/drawing/2014/main" xmlns="" id="{B180DEC6-DC46-4AA0-A419-C662299EB130}"/>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xmlns="" id="{144D45D3-38CE-43E1-809C-A5D502A9EFE1}"/>
              </a:ext>
            </a:extLst>
          </p:cNvPr>
          <p:cNvSpPr>
            <a:spLocks noGrp="1"/>
          </p:cNvSpPr>
          <p:nvPr>
            <p:ph type="sldNum" sz="quarter" idx="12"/>
          </p:nvPr>
        </p:nvSpPr>
        <p:spPr/>
        <p:txBody>
          <a:bodyPr/>
          <a:lstStyle/>
          <a:p>
            <a:fld id="{18D25734-BAAB-45B8-8828-031302FAFDE5}" type="slidenum">
              <a:rPr lang="fr-CA" smtClean="0"/>
              <a:t>‹N°›</a:t>
            </a:fld>
            <a:endParaRPr lang="fr-CA"/>
          </a:p>
        </p:txBody>
      </p:sp>
    </p:spTree>
    <p:extLst>
      <p:ext uri="{BB962C8B-B14F-4D97-AF65-F5344CB8AC3E}">
        <p14:creationId xmlns:p14="http://schemas.microsoft.com/office/powerpoint/2010/main" val="524341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21D104A-9BD7-4D6B-A82D-B9FB168A5C9D}"/>
              </a:ext>
            </a:extLst>
          </p:cNvPr>
          <p:cNvSpPr>
            <a:spLocks noGrp="1"/>
          </p:cNvSpPr>
          <p:nvPr>
            <p:ph type="title"/>
          </p:nvPr>
        </p:nvSpPr>
        <p:spPr/>
        <p:txBody>
          <a:bodyPr/>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xmlns="" id="{AED24701-F8C7-4D4C-83CE-3EBB4955C062}"/>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xmlns="" id="{BFEFF663-ACC1-4B8D-B36E-2252A976F8C0}"/>
              </a:ext>
            </a:extLst>
          </p:cNvPr>
          <p:cNvSpPr>
            <a:spLocks noGrp="1"/>
          </p:cNvSpPr>
          <p:nvPr>
            <p:ph type="dt" sz="half" idx="10"/>
          </p:nvPr>
        </p:nvSpPr>
        <p:spPr/>
        <p:txBody>
          <a:bodyPr/>
          <a:lstStyle/>
          <a:p>
            <a:fld id="{6ABECA4B-0FD0-4B28-A5DE-BC7ACA809B8C}" type="datetime1">
              <a:rPr lang="fr-CA" smtClean="0"/>
              <a:t>2024-01-23</a:t>
            </a:fld>
            <a:endParaRPr lang="fr-CA"/>
          </a:p>
        </p:txBody>
      </p:sp>
      <p:sp>
        <p:nvSpPr>
          <p:cNvPr id="5" name="Espace réservé du pied de page 4">
            <a:extLst>
              <a:ext uri="{FF2B5EF4-FFF2-40B4-BE49-F238E27FC236}">
                <a16:creationId xmlns:a16="http://schemas.microsoft.com/office/drawing/2014/main" xmlns="" id="{86926771-2E20-4028-95E3-4D36EF0AE46B}"/>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xmlns="" id="{71BCAA16-80D1-4969-A84A-E6646DD7DCAB}"/>
              </a:ext>
            </a:extLst>
          </p:cNvPr>
          <p:cNvSpPr>
            <a:spLocks noGrp="1"/>
          </p:cNvSpPr>
          <p:nvPr>
            <p:ph type="sldNum" sz="quarter" idx="12"/>
          </p:nvPr>
        </p:nvSpPr>
        <p:spPr/>
        <p:txBody>
          <a:bodyPr/>
          <a:lstStyle/>
          <a:p>
            <a:fld id="{18D25734-BAAB-45B8-8828-031302FAFDE5}" type="slidenum">
              <a:rPr lang="fr-CA" smtClean="0"/>
              <a:t>‹N°›</a:t>
            </a:fld>
            <a:endParaRPr lang="fr-CA"/>
          </a:p>
        </p:txBody>
      </p:sp>
    </p:spTree>
    <p:extLst>
      <p:ext uri="{BB962C8B-B14F-4D97-AF65-F5344CB8AC3E}">
        <p14:creationId xmlns:p14="http://schemas.microsoft.com/office/powerpoint/2010/main" val="1748582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xmlns="" id="{6A4B792B-6E82-403C-8341-4894223CFD1F}"/>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xmlns="" id="{2B5C1E9C-1797-414D-B54A-3AE2A294255D}"/>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xmlns="" id="{2B2FBB07-0754-480C-BD49-2DDCDCB80085}"/>
              </a:ext>
            </a:extLst>
          </p:cNvPr>
          <p:cNvSpPr>
            <a:spLocks noGrp="1"/>
          </p:cNvSpPr>
          <p:nvPr>
            <p:ph type="dt" sz="half" idx="10"/>
          </p:nvPr>
        </p:nvSpPr>
        <p:spPr/>
        <p:txBody>
          <a:bodyPr/>
          <a:lstStyle/>
          <a:p>
            <a:fld id="{01E4F1D3-B697-4819-9761-D387D20AD4A7}" type="datetime1">
              <a:rPr lang="fr-CA" smtClean="0"/>
              <a:t>2024-01-23</a:t>
            </a:fld>
            <a:endParaRPr lang="fr-CA"/>
          </a:p>
        </p:txBody>
      </p:sp>
      <p:sp>
        <p:nvSpPr>
          <p:cNvPr id="5" name="Espace réservé du pied de page 4">
            <a:extLst>
              <a:ext uri="{FF2B5EF4-FFF2-40B4-BE49-F238E27FC236}">
                <a16:creationId xmlns:a16="http://schemas.microsoft.com/office/drawing/2014/main" xmlns="" id="{68AB4854-E332-407C-989E-C1C0A801EEEB}"/>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xmlns="" id="{3EFD164C-F407-46A0-86ED-F38E33D57119}"/>
              </a:ext>
            </a:extLst>
          </p:cNvPr>
          <p:cNvSpPr>
            <a:spLocks noGrp="1"/>
          </p:cNvSpPr>
          <p:nvPr>
            <p:ph type="sldNum" sz="quarter" idx="12"/>
          </p:nvPr>
        </p:nvSpPr>
        <p:spPr/>
        <p:txBody>
          <a:bodyPr/>
          <a:lstStyle/>
          <a:p>
            <a:fld id="{18D25734-BAAB-45B8-8828-031302FAFDE5}" type="slidenum">
              <a:rPr lang="fr-CA" smtClean="0"/>
              <a:t>‹N°›</a:t>
            </a:fld>
            <a:endParaRPr lang="fr-CA"/>
          </a:p>
        </p:txBody>
      </p:sp>
    </p:spTree>
    <p:extLst>
      <p:ext uri="{BB962C8B-B14F-4D97-AF65-F5344CB8AC3E}">
        <p14:creationId xmlns:p14="http://schemas.microsoft.com/office/powerpoint/2010/main" val="3905600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EEB4704-4392-4720-8892-D7098E4718B3}"/>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xmlns="" id="{A43BFD4D-824D-455F-8015-709F238CDEF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xmlns="" id="{718D680D-B7B2-4EEF-BE90-949100E5234B}"/>
              </a:ext>
            </a:extLst>
          </p:cNvPr>
          <p:cNvSpPr>
            <a:spLocks noGrp="1"/>
          </p:cNvSpPr>
          <p:nvPr>
            <p:ph type="dt" sz="half" idx="10"/>
          </p:nvPr>
        </p:nvSpPr>
        <p:spPr/>
        <p:txBody>
          <a:bodyPr/>
          <a:lstStyle/>
          <a:p>
            <a:fld id="{3D62DF9A-8D71-4ECA-9601-466B7716A909}" type="datetime1">
              <a:rPr lang="fr-CA" smtClean="0"/>
              <a:t>2024-01-23</a:t>
            </a:fld>
            <a:endParaRPr lang="fr-CA"/>
          </a:p>
        </p:txBody>
      </p:sp>
      <p:sp>
        <p:nvSpPr>
          <p:cNvPr id="5" name="Espace réservé du pied de page 4">
            <a:extLst>
              <a:ext uri="{FF2B5EF4-FFF2-40B4-BE49-F238E27FC236}">
                <a16:creationId xmlns:a16="http://schemas.microsoft.com/office/drawing/2014/main" xmlns="" id="{93776F49-219A-4361-93E2-1FD90246EFF7}"/>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xmlns="" id="{58FCF200-9EAB-49ED-89A5-762688ED5B20}"/>
              </a:ext>
            </a:extLst>
          </p:cNvPr>
          <p:cNvSpPr>
            <a:spLocks noGrp="1"/>
          </p:cNvSpPr>
          <p:nvPr>
            <p:ph type="sldNum" sz="quarter" idx="12"/>
          </p:nvPr>
        </p:nvSpPr>
        <p:spPr/>
        <p:txBody>
          <a:bodyPr/>
          <a:lstStyle/>
          <a:p>
            <a:fld id="{18D25734-BAAB-45B8-8828-031302FAFDE5}" type="slidenum">
              <a:rPr lang="fr-CA" smtClean="0"/>
              <a:t>‹N°›</a:t>
            </a:fld>
            <a:endParaRPr lang="fr-CA"/>
          </a:p>
        </p:txBody>
      </p:sp>
    </p:spTree>
    <p:extLst>
      <p:ext uri="{BB962C8B-B14F-4D97-AF65-F5344CB8AC3E}">
        <p14:creationId xmlns:p14="http://schemas.microsoft.com/office/powerpoint/2010/main" val="861304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626960A-8C9F-4883-8DF6-E9A732893EBB}"/>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A"/>
          </a:p>
        </p:txBody>
      </p:sp>
      <p:sp>
        <p:nvSpPr>
          <p:cNvPr id="3" name="Espace réservé du texte 2">
            <a:extLst>
              <a:ext uri="{FF2B5EF4-FFF2-40B4-BE49-F238E27FC236}">
                <a16:creationId xmlns:a16="http://schemas.microsoft.com/office/drawing/2014/main" xmlns="" id="{CEEBCA81-02B6-46A5-A6D1-FBB3C4D8EE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xmlns="" id="{6AC9CE6D-8720-412E-A5B9-DA3362703CE8}"/>
              </a:ext>
            </a:extLst>
          </p:cNvPr>
          <p:cNvSpPr>
            <a:spLocks noGrp="1"/>
          </p:cNvSpPr>
          <p:nvPr>
            <p:ph type="dt" sz="half" idx="10"/>
          </p:nvPr>
        </p:nvSpPr>
        <p:spPr/>
        <p:txBody>
          <a:bodyPr/>
          <a:lstStyle/>
          <a:p>
            <a:fld id="{F15C4EAA-7C57-4161-B223-6E0F9C511733}" type="datetime1">
              <a:rPr lang="fr-CA" smtClean="0"/>
              <a:t>2024-01-23</a:t>
            </a:fld>
            <a:endParaRPr lang="fr-CA"/>
          </a:p>
        </p:txBody>
      </p:sp>
      <p:sp>
        <p:nvSpPr>
          <p:cNvPr id="5" name="Espace réservé du pied de page 4">
            <a:extLst>
              <a:ext uri="{FF2B5EF4-FFF2-40B4-BE49-F238E27FC236}">
                <a16:creationId xmlns:a16="http://schemas.microsoft.com/office/drawing/2014/main" xmlns="" id="{E633ACFA-02D4-4D7C-8428-BC44D8F322D1}"/>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xmlns="" id="{2084920B-4396-4C32-8082-FD8EB927D153}"/>
              </a:ext>
            </a:extLst>
          </p:cNvPr>
          <p:cNvSpPr>
            <a:spLocks noGrp="1"/>
          </p:cNvSpPr>
          <p:nvPr>
            <p:ph type="sldNum" sz="quarter" idx="12"/>
          </p:nvPr>
        </p:nvSpPr>
        <p:spPr/>
        <p:txBody>
          <a:bodyPr/>
          <a:lstStyle/>
          <a:p>
            <a:fld id="{18D25734-BAAB-45B8-8828-031302FAFDE5}" type="slidenum">
              <a:rPr lang="fr-CA" smtClean="0"/>
              <a:t>‹N°›</a:t>
            </a:fld>
            <a:endParaRPr lang="fr-CA"/>
          </a:p>
        </p:txBody>
      </p:sp>
    </p:spTree>
    <p:extLst>
      <p:ext uri="{BB962C8B-B14F-4D97-AF65-F5344CB8AC3E}">
        <p14:creationId xmlns:p14="http://schemas.microsoft.com/office/powerpoint/2010/main" val="3635736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FA1322C-1FBC-475D-A89C-FF9C0C2A6AA1}"/>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xmlns="" id="{59A7C364-6EC4-4108-ABFB-E3328AC175D3}"/>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a:extLst>
              <a:ext uri="{FF2B5EF4-FFF2-40B4-BE49-F238E27FC236}">
                <a16:creationId xmlns:a16="http://schemas.microsoft.com/office/drawing/2014/main" xmlns="" id="{4F76C424-2224-4216-AC2D-237BFB84E00A}"/>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a:extLst>
              <a:ext uri="{FF2B5EF4-FFF2-40B4-BE49-F238E27FC236}">
                <a16:creationId xmlns:a16="http://schemas.microsoft.com/office/drawing/2014/main" xmlns="" id="{6DD6D6B7-AEF1-4172-A134-FE0A2C5A6F11}"/>
              </a:ext>
            </a:extLst>
          </p:cNvPr>
          <p:cNvSpPr>
            <a:spLocks noGrp="1"/>
          </p:cNvSpPr>
          <p:nvPr>
            <p:ph type="dt" sz="half" idx="10"/>
          </p:nvPr>
        </p:nvSpPr>
        <p:spPr/>
        <p:txBody>
          <a:bodyPr/>
          <a:lstStyle/>
          <a:p>
            <a:fld id="{C913E768-45F2-4022-A140-65A0B14EACF2}" type="datetime1">
              <a:rPr lang="fr-CA" smtClean="0"/>
              <a:t>2024-01-23</a:t>
            </a:fld>
            <a:endParaRPr lang="fr-CA"/>
          </a:p>
        </p:txBody>
      </p:sp>
      <p:sp>
        <p:nvSpPr>
          <p:cNvPr id="6" name="Espace réservé du pied de page 5">
            <a:extLst>
              <a:ext uri="{FF2B5EF4-FFF2-40B4-BE49-F238E27FC236}">
                <a16:creationId xmlns:a16="http://schemas.microsoft.com/office/drawing/2014/main" xmlns="" id="{5E389495-C66F-4279-A363-2EC940C632CA}"/>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xmlns="" id="{DCF30720-9FD4-4FDC-8538-CD8994E10DA8}"/>
              </a:ext>
            </a:extLst>
          </p:cNvPr>
          <p:cNvSpPr>
            <a:spLocks noGrp="1"/>
          </p:cNvSpPr>
          <p:nvPr>
            <p:ph type="sldNum" sz="quarter" idx="12"/>
          </p:nvPr>
        </p:nvSpPr>
        <p:spPr/>
        <p:txBody>
          <a:bodyPr/>
          <a:lstStyle/>
          <a:p>
            <a:fld id="{18D25734-BAAB-45B8-8828-031302FAFDE5}" type="slidenum">
              <a:rPr lang="fr-CA" smtClean="0"/>
              <a:t>‹N°›</a:t>
            </a:fld>
            <a:endParaRPr lang="fr-CA"/>
          </a:p>
        </p:txBody>
      </p:sp>
    </p:spTree>
    <p:extLst>
      <p:ext uri="{BB962C8B-B14F-4D97-AF65-F5344CB8AC3E}">
        <p14:creationId xmlns:p14="http://schemas.microsoft.com/office/powerpoint/2010/main" val="3325935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AD8291E-01EB-4089-9620-BEDCBD548A91}"/>
              </a:ext>
            </a:extLst>
          </p:cNvPr>
          <p:cNvSpPr>
            <a:spLocks noGrp="1"/>
          </p:cNvSpPr>
          <p:nvPr>
            <p:ph type="title"/>
          </p:nvPr>
        </p:nvSpPr>
        <p:spPr>
          <a:xfrm>
            <a:off x="839788" y="365125"/>
            <a:ext cx="10515600" cy="1325563"/>
          </a:xfrm>
        </p:spPr>
        <p:txBody>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xmlns="" id="{0088E870-9031-45BA-B69F-D3C683FDD9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xmlns="" id="{A74E09DC-2AA2-4591-8CB4-E7D1E8F0710B}"/>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a:extLst>
              <a:ext uri="{FF2B5EF4-FFF2-40B4-BE49-F238E27FC236}">
                <a16:creationId xmlns:a16="http://schemas.microsoft.com/office/drawing/2014/main" xmlns="" id="{6DE60672-64C9-4B31-9C76-277E852678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xmlns="" id="{7A42ED39-590B-4537-8E18-E9B2F347E3F6}"/>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a:extLst>
              <a:ext uri="{FF2B5EF4-FFF2-40B4-BE49-F238E27FC236}">
                <a16:creationId xmlns:a16="http://schemas.microsoft.com/office/drawing/2014/main" xmlns="" id="{A7142774-2CAB-496A-9607-46696748B6B2}"/>
              </a:ext>
            </a:extLst>
          </p:cNvPr>
          <p:cNvSpPr>
            <a:spLocks noGrp="1"/>
          </p:cNvSpPr>
          <p:nvPr>
            <p:ph type="dt" sz="half" idx="10"/>
          </p:nvPr>
        </p:nvSpPr>
        <p:spPr/>
        <p:txBody>
          <a:bodyPr/>
          <a:lstStyle/>
          <a:p>
            <a:fld id="{7EEEADF3-041D-4A2B-972D-66E1E1F201F4}" type="datetime1">
              <a:rPr lang="fr-CA" smtClean="0"/>
              <a:t>2024-01-23</a:t>
            </a:fld>
            <a:endParaRPr lang="fr-CA"/>
          </a:p>
        </p:txBody>
      </p:sp>
      <p:sp>
        <p:nvSpPr>
          <p:cNvPr id="8" name="Espace réservé du pied de page 7">
            <a:extLst>
              <a:ext uri="{FF2B5EF4-FFF2-40B4-BE49-F238E27FC236}">
                <a16:creationId xmlns:a16="http://schemas.microsoft.com/office/drawing/2014/main" xmlns="" id="{B17EE114-180A-4DA4-B70F-51D887B50FB4}"/>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a16="http://schemas.microsoft.com/office/drawing/2014/main" xmlns="" id="{818EEE02-25FE-424C-9BF6-9C08D4EE93B6}"/>
              </a:ext>
            </a:extLst>
          </p:cNvPr>
          <p:cNvSpPr>
            <a:spLocks noGrp="1"/>
          </p:cNvSpPr>
          <p:nvPr>
            <p:ph type="sldNum" sz="quarter" idx="12"/>
          </p:nvPr>
        </p:nvSpPr>
        <p:spPr/>
        <p:txBody>
          <a:bodyPr/>
          <a:lstStyle/>
          <a:p>
            <a:fld id="{18D25734-BAAB-45B8-8828-031302FAFDE5}" type="slidenum">
              <a:rPr lang="fr-CA" smtClean="0"/>
              <a:t>‹N°›</a:t>
            </a:fld>
            <a:endParaRPr lang="fr-CA"/>
          </a:p>
        </p:txBody>
      </p:sp>
    </p:spTree>
    <p:extLst>
      <p:ext uri="{BB962C8B-B14F-4D97-AF65-F5344CB8AC3E}">
        <p14:creationId xmlns:p14="http://schemas.microsoft.com/office/powerpoint/2010/main" val="4284162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E17BE30-B681-4691-8974-CD68F10D8276}"/>
              </a:ext>
            </a:extLst>
          </p:cNvPr>
          <p:cNvSpPr>
            <a:spLocks noGrp="1"/>
          </p:cNvSpPr>
          <p:nvPr>
            <p:ph type="title"/>
          </p:nvPr>
        </p:nvSpPr>
        <p:spPr/>
        <p:txBody>
          <a:bodyPr/>
          <a:lstStyle/>
          <a:p>
            <a:r>
              <a:rPr lang="fr-FR"/>
              <a:t>Modifiez le style du titre</a:t>
            </a:r>
            <a:endParaRPr lang="fr-CA"/>
          </a:p>
        </p:txBody>
      </p:sp>
      <p:sp>
        <p:nvSpPr>
          <p:cNvPr id="3" name="Espace réservé de la date 2">
            <a:extLst>
              <a:ext uri="{FF2B5EF4-FFF2-40B4-BE49-F238E27FC236}">
                <a16:creationId xmlns:a16="http://schemas.microsoft.com/office/drawing/2014/main" xmlns="" id="{4736FF33-A682-4B36-AE06-71806DD84988}"/>
              </a:ext>
            </a:extLst>
          </p:cNvPr>
          <p:cNvSpPr>
            <a:spLocks noGrp="1"/>
          </p:cNvSpPr>
          <p:nvPr>
            <p:ph type="dt" sz="half" idx="10"/>
          </p:nvPr>
        </p:nvSpPr>
        <p:spPr/>
        <p:txBody>
          <a:bodyPr/>
          <a:lstStyle/>
          <a:p>
            <a:fld id="{F4F27FCE-2935-49CF-914C-88C9E039C62D}" type="datetime1">
              <a:rPr lang="fr-CA" smtClean="0"/>
              <a:t>2024-01-23</a:t>
            </a:fld>
            <a:endParaRPr lang="fr-CA"/>
          </a:p>
        </p:txBody>
      </p:sp>
      <p:sp>
        <p:nvSpPr>
          <p:cNvPr id="4" name="Espace réservé du pied de page 3">
            <a:extLst>
              <a:ext uri="{FF2B5EF4-FFF2-40B4-BE49-F238E27FC236}">
                <a16:creationId xmlns:a16="http://schemas.microsoft.com/office/drawing/2014/main" xmlns="" id="{5C00752A-5AE8-48D0-AFDE-243205F2DC3E}"/>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xmlns="" id="{C49DF064-A190-45E3-9772-0EC4CE17E006}"/>
              </a:ext>
            </a:extLst>
          </p:cNvPr>
          <p:cNvSpPr>
            <a:spLocks noGrp="1"/>
          </p:cNvSpPr>
          <p:nvPr>
            <p:ph type="sldNum" sz="quarter" idx="12"/>
          </p:nvPr>
        </p:nvSpPr>
        <p:spPr/>
        <p:txBody>
          <a:bodyPr/>
          <a:lstStyle/>
          <a:p>
            <a:fld id="{18D25734-BAAB-45B8-8828-031302FAFDE5}" type="slidenum">
              <a:rPr lang="fr-CA" smtClean="0"/>
              <a:t>‹N°›</a:t>
            </a:fld>
            <a:endParaRPr lang="fr-CA"/>
          </a:p>
        </p:txBody>
      </p:sp>
    </p:spTree>
    <p:extLst>
      <p:ext uri="{BB962C8B-B14F-4D97-AF65-F5344CB8AC3E}">
        <p14:creationId xmlns:p14="http://schemas.microsoft.com/office/powerpoint/2010/main" val="3788723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4B066427-A682-47C8-A31E-EEBEB195D60F}"/>
              </a:ext>
            </a:extLst>
          </p:cNvPr>
          <p:cNvSpPr>
            <a:spLocks noGrp="1"/>
          </p:cNvSpPr>
          <p:nvPr>
            <p:ph type="dt" sz="half" idx="10"/>
          </p:nvPr>
        </p:nvSpPr>
        <p:spPr/>
        <p:txBody>
          <a:bodyPr/>
          <a:lstStyle/>
          <a:p>
            <a:fld id="{B98D580B-B92D-477D-89BF-53A1278D7F36}" type="datetime1">
              <a:rPr lang="fr-CA" smtClean="0"/>
              <a:t>2024-01-23</a:t>
            </a:fld>
            <a:endParaRPr lang="fr-CA"/>
          </a:p>
        </p:txBody>
      </p:sp>
      <p:sp>
        <p:nvSpPr>
          <p:cNvPr id="3" name="Espace réservé du pied de page 2">
            <a:extLst>
              <a:ext uri="{FF2B5EF4-FFF2-40B4-BE49-F238E27FC236}">
                <a16:creationId xmlns:a16="http://schemas.microsoft.com/office/drawing/2014/main" xmlns="" id="{3F9E429B-CD67-420C-85FF-C3E3A01A1D42}"/>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a16="http://schemas.microsoft.com/office/drawing/2014/main" xmlns="" id="{6D1819B6-2269-4134-854A-A50CAB2C8F8B}"/>
              </a:ext>
            </a:extLst>
          </p:cNvPr>
          <p:cNvSpPr>
            <a:spLocks noGrp="1"/>
          </p:cNvSpPr>
          <p:nvPr>
            <p:ph type="sldNum" sz="quarter" idx="12"/>
          </p:nvPr>
        </p:nvSpPr>
        <p:spPr/>
        <p:txBody>
          <a:bodyPr/>
          <a:lstStyle/>
          <a:p>
            <a:fld id="{18D25734-BAAB-45B8-8828-031302FAFDE5}" type="slidenum">
              <a:rPr lang="fr-CA" smtClean="0"/>
              <a:t>‹N°›</a:t>
            </a:fld>
            <a:endParaRPr lang="fr-CA"/>
          </a:p>
        </p:txBody>
      </p:sp>
    </p:spTree>
    <p:extLst>
      <p:ext uri="{BB962C8B-B14F-4D97-AF65-F5344CB8AC3E}">
        <p14:creationId xmlns:p14="http://schemas.microsoft.com/office/powerpoint/2010/main" val="2691957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77F8189-B5FF-4EAD-AE88-2608A417DE6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du contenu 2">
            <a:extLst>
              <a:ext uri="{FF2B5EF4-FFF2-40B4-BE49-F238E27FC236}">
                <a16:creationId xmlns:a16="http://schemas.microsoft.com/office/drawing/2014/main" xmlns="" id="{510FA93B-2F7B-4877-9324-357CCD9E54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a:extLst>
              <a:ext uri="{FF2B5EF4-FFF2-40B4-BE49-F238E27FC236}">
                <a16:creationId xmlns:a16="http://schemas.microsoft.com/office/drawing/2014/main" xmlns="" id="{5F62A19D-84A1-4A34-A7D9-71DE7A0F24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BD871CC5-05D0-4E88-8B32-B265A6A1AF4D}"/>
              </a:ext>
            </a:extLst>
          </p:cNvPr>
          <p:cNvSpPr>
            <a:spLocks noGrp="1"/>
          </p:cNvSpPr>
          <p:nvPr>
            <p:ph type="dt" sz="half" idx="10"/>
          </p:nvPr>
        </p:nvSpPr>
        <p:spPr/>
        <p:txBody>
          <a:bodyPr/>
          <a:lstStyle/>
          <a:p>
            <a:fld id="{FE1697F7-1147-4954-AECF-687573A9F67E}" type="datetime1">
              <a:rPr lang="fr-CA" smtClean="0"/>
              <a:t>2024-01-23</a:t>
            </a:fld>
            <a:endParaRPr lang="fr-CA"/>
          </a:p>
        </p:txBody>
      </p:sp>
      <p:sp>
        <p:nvSpPr>
          <p:cNvPr id="6" name="Espace réservé du pied de page 5">
            <a:extLst>
              <a:ext uri="{FF2B5EF4-FFF2-40B4-BE49-F238E27FC236}">
                <a16:creationId xmlns:a16="http://schemas.microsoft.com/office/drawing/2014/main" xmlns="" id="{0F357A6C-52CF-45E9-B4E2-0BB2F88AAA22}"/>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xmlns="" id="{D742B7D4-A1DB-4136-A6CF-33C455B1A70F}"/>
              </a:ext>
            </a:extLst>
          </p:cNvPr>
          <p:cNvSpPr>
            <a:spLocks noGrp="1"/>
          </p:cNvSpPr>
          <p:nvPr>
            <p:ph type="sldNum" sz="quarter" idx="12"/>
          </p:nvPr>
        </p:nvSpPr>
        <p:spPr/>
        <p:txBody>
          <a:bodyPr/>
          <a:lstStyle/>
          <a:p>
            <a:fld id="{18D25734-BAAB-45B8-8828-031302FAFDE5}" type="slidenum">
              <a:rPr lang="fr-CA" smtClean="0"/>
              <a:t>‹N°›</a:t>
            </a:fld>
            <a:endParaRPr lang="fr-CA"/>
          </a:p>
        </p:txBody>
      </p:sp>
    </p:spTree>
    <p:extLst>
      <p:ext uri="{BB962C8B-B14F-4D97-AF65-F5344CB8AC3E}">
        <p14:creationId xmlns:p14="http://schemas.microsoft.com/office/powerpoint/2010/main" val="1124543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A2CBAB3-5C6A-489C-8BC2-4359CEAA474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pour une image  2">
            <a:extLst>
              <a:ext uri="{FF2B5EF4-FFF2-40B4-BE49-F238E27FC236}">
                <a16:creationId xmlns:a16="http://schemas.microsoft.com/office/drawing/2014/main" xmlns="" id="{472928E9-2284-4B63-B7E8-325C6E226E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xmlns="" id="{B2787242-883F-433C-A77F-B6424DA106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6E35B11A-8C1B-4120-8C88-343C1FB64273}"/>
              </a:ext>
            </a:extLst>
          </p:cNvPr>
          <p:cNvSpPr>
            <a:spLocks noGrp="1"/>
          </p:cNvSpPr>
          <p:nvPr>
            <p:ph type="dt" sz="half" idx="10"/>
          </p:nvPr>
        </p:nvSpPr>
        <p:spPr/>
        <p:txBody>
          <a:bodyPr/>
          <a:lstStyle/>
          <a:p>
            <a:fld id="{C954D41E-1DE1-4045-8D21-936756C5BEF5}" type="datetime1">
              <a:rPr lang="fr-CA" smtClean="0"/>
              <a:t>2024-01-23</a:t>
            </a:fld>
            <a:endParaRPr lang="fr-CA"/>
          </a:p>
        </p:txBody>
      </p:sp>
      <p:sp>
        <p:nvSpPr>
          <p:cNvPr id="6" name="Espace réservé du pied de page 5">
            <a:extLst>
              <a:ext uri="{FF2B5EF4-FFF2-40B4-BE49-F238E27FC236}">
                <a16:creationId xmlns:a16="http://schemas.microsoft.com/office/drawing/2014/main" xmlns="" id="{74DAFA42-A074-4845-860D-2D1FFB2869F8}"/>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xmlns="" id="{9D7429A2-41FC-4AA4-925E-0032A1C6D61D}"/>
              </a:ext>
            </a:extLst>
          </p:cNvPr>
          <p:cNvSpPr>
            <a:spLocks noGrp="1"/>
          </p:cNvSpPr>
          <p:nvPr>
            <p:ph type="sldNum" sz="quarter" idx="12"/>
          </p:nvPr>
        </p:nvSpPr>
        <p:spPr/>
        <p:txBody>
          <a:bodyPr/>
          <a:lstStyle/>
          <a:p>
            <a:fld id="{18D25734-BAAB-45B8-8828-031302FAFDE5}" type="slidenum">
              <a:rPr lang="fr-CA" smtClean="0"/>
              <a:t>‹N°›</a:t>
            </a:fld>
            <a:endParaRPr lang="fr-CA"/>
          </a:p>
        </p:txBody>
      </p:sp>
    </p:spTree>
    <p:extLst>
      <p:ext uri="{BB962C8B-B14F-4D97-AF65-F5344CB8AC3E}">
        <p14:creationId xmlns:p14="http://schemas.microsoft.com/office/powerpoint/2010/main" val="1440149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xmlns="" id="{7E44D823-4150-4ADC-B268-80460E14F5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xmlns="" id="{E0FE92AF-092E-40DA-B486-FC9981E44A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xmlns="" id="{D742C31A-D0BE-4F38-8A68-3DF2650D04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05869A-EA89-497F-B9F7-F3647B9BABEF}" type="datetime1">
              <a:rPr lang="fr-CA" smtClean="0"/>
              <a:t>2024-01-23</a:t>
            </a:fld>
            <a:endParaRPr lang="fr-CA"/>
          </a:p>
        </p:txBody>
      </p:sp>
      <p:sp>
        <p:nvSpPr>
          <p:cNvPr id="5" name="Espace réservé du pied de page 4">
            <a:extLst>
              <a:ext uri="{FF2B5EF4-FFF2-40B4-BE49-F238E27FC236}">
                <a16:creationId xmlns:a16="http://schemas.microsoft.com/office/drawing/2014/main" xmlns="" id="{B0181E6E-B577-4DB4-93EF-88D306CFC8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xmlns="" id="{441FF06A-BC67-4C28-955D-96ACC7A2C1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D25734-BAAB-45B8-8828-031302FAFDE5}" type="slidenum">
              <a:rPr lang="fr-CA" smtClean="0"/>
              <a:t>‹N°›</a:t>
            </a:fld>
            <a:endParaRPr lang="fr-CA"/>
          </a:p>
        </p:txBody>
      </p:sp>
    </p:spTree>
    <p:extLst>
      <p:ext uri="{BB962C8B-B14F-4D97-AF65-F5344CB8AC3E}">
        <p14:creationId xmlns:p14="http://schemas.microsoft.com/office/powerpoint/2010/main" val="1520334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3" Type="http://schemas.openxmlformats.org/officeDocument/2006/relationships/tags" Target="../tags/tag3.xml"/><Relationship Id="rId7" Type="http://schemas.openxmlformats.org/officeDocument/2006/relationships/slideLayout" Target="../slideLayouts/slideLayout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10" Type="http://schemas.openxmlformats.org/officeDocument/2006/relationships/image" Target="../media/image2.png"/><Relationship Id="rId4" Type="http://schemas.openxmlformats.org/officeDocument/2006/relationships/tags" Target="../tags/tag4.xml"/><Relationship Id="rId9" Type="http://schemas.openxmlformats.org/officeDocument/2006/relationships/image" Target="../media/image1.jpeg"/></Relationships>
</file>

<file path=ppt/slides/_rels/slide10.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49.xml"/><Relationship Id="rId7" Type="http://schemas.openxmlformats.org/officeDocument/2006/relationships/notesSlide" Target="../notesSlides/notesSlide10.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slideLayout" Target="../slideLayouts/slideLayout7.xml"/><Relationship Id="rId5" Type="http://schemas.openxmlformats.org/officeDocument/2006/relationships/tags" Target="../tags/tag51.xml"/><Relationship Id="rId4" Type="http://schemas.openxmlformats.org/officeDocument/2006/relationships/tags" Target="../tags/tag50.xml"/></Relationships>
</file>

<file path=ppt/slides/_rels/slide1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54.xml"/><Relationship Id="rId7" Type="http://schemas.openxmlformats.org/officeDocument/2006/relationships/notesSlide" Target="../notesSlides/notesSlide11.xml"/><Relationship Id="rId2" Type="http://schemas.openxmlformats.org/officeDocument/2006/relationships/tags" Target="../tags/tag53.xml"/><Relationship Id="rId1" Type="http://schemas.openxmlformats.org/officeDocument/2006/relationships/tags" Target="../tags/tag52.xml"/><Relationship Id="rId6" Type="http://schemas.openxmlformats.org/officeDocument/2006/relationships/slideLayout" Target="../slideLayouts/slideLayout7.xml"/><Relationship Id="rId5" Type="http://schemas.openxmlformats.org/officeDocument/2006/relationships/tags" Target="../tags/tag56.xml"/><Relationship Id="rId4" Type="http://schemas.openxmlformats.org/officeDocument/2006/relationships/tags" Target="../tags/tag55.xml"/></Relationships>
</file>

<file path=ppt/slides/_rels/slide1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59.xml"/><Relationship Id="rId7" Type="http://schemas.openxmlformats.org/officeDocument/2006/relationships/notesSlide" Target="../notesSlides/notesSlide12.xml"/><Relationship Id="rId2" Type="http://schemas.openxmlformats.org/officeDocument/2006/relationships/tags" Target="../tags/tag58.xml"/><Relationship Id="rId1" Type="http://schemas.openxmlformats.org/officeDocument/2006/relationships/tags" Target="../tags/tag57.xml"/><Relationship Id="rId6" Type="http://schemas.openxmlformats.org/officeDocument/2006/relationships/slideLayout" Target="../slideLayouts/slideLayout7.xml"/><Relationship Id="rId5" Type="http://schemas.openxmlformats.org/officeDocument/2006/relationships/tags" Target="../tags/tag61.xml"/><Relationship Id="rId4" Type="http://schemas.openxmlformats.org/officeDocument/2006/relationships/tags" Target="../tags/tag60.xml"/><Relationship Id="rId9" Type="http://schemas.openxmlformats.org/officeDocument/2006/relationships/image" Target="../media/image3.png"/></Relationships>
</file>

<file path=ppt/slides/_rels/slide13.xml.rels><?xml version="1.0" encoding="UTF-8" standalone="yes"?>
<Relationships xmlns="http://schemas.openxmlformats.org/package/2006/relationships"><Relationship Id="rId8" Type="http://schemas.openxmlformats.org/officeDocument/2006/relationships/notesSlide" Target="../notesSlides/notesSlide13.xml"/><Relationship Id="rId3" Type="http://schemas.openxmlformats.org/officeDocument/2006/relationships/tags" Target="../tags/tag64.xml"/><Relationship Id="rId7" Type="http://schemas.openxmlformats.org/officeDocument/2006/relationships/slideLayout" Target="../slideLayouts/slideLayout7.xml"/><Relationship Id="rId2" Type="http://schemas.openxmlformats.org/officeDocument/2006/relationships/tags" Target="../tags/tag63.xml"/><Relationship Id="rId1" Type="http://schemas.openxmlformats.org/officeDocument/2006/relationships/tags" Target="../tags/tag62.xml"/><Relationship Id="rId6" Type="http://schemas.openxmlformats.org/officeDocument/2006/relationships/tags" Target="../tags/tag67.xml"/><Relationship Id="rId5" Type="http://schemas.openxmlformats.org/officeDocument/2006/relationships/tags" Target="../tags/tag66.xml"/><Relationship Id="rId10" Type="http://schemas.openxmlformats.org/officeDocument/2006/relationships/image" Target="../media/image2.png"/><Relationship Id="rId4" Type="http://schemas.openxmlformats.org/officeDocument/2006/relationships/tags" Target="../tags/tag65.xml"/><Relationship Id="rId9" Type="http://schemas.openxmlformats.org/officeDocument/2006/relationships/image" Target="../media/image1.jpeg"/></Relationships>
</file>

<file path=ppt/slides/_rels/slide14.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70.xml"/><Relationship Id="rId7" Type="http://schemas.openxmlformats.org/officeDocument/2006/relationships/notesSlide" Target="../notesSlides/notesSlide14.xml"/><Relationship Id="rId2" Type="http://schemas.openxmlformats.org/officeDocument/2006/relationships/tags" Target="../tags/tag69.xml"/><Relationship Id="rId1" Type="http://schemas.openxmlformats.org/officeDocument/2006/relationships/tags" Target="../tags/tag68.xml"/><Relationship Id="rId6" Type="http://schemas.openxmlformats.org/officeDocument/2006/relationships/slideLayout" Target="../slideLayouts/slideLayout7.xml"/><Relationship Id="rId5" Type="http://schemas.openxmlformats.org/officeDocument/2006/relationships/tags" Target="../tags/tag72.xml"/><Relationship Id="rId4" Type="http://schemas.openxmlformats.org/officeDocument/2006/relationships/tags" Target="../tags/tag71.xml"/></Relationships>
</file>

<file path=ppt/slides/_rels/slide15.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75.xml"/><Relationship Id="rId7" Type="http://schemas.openxmlformats.org/officeDocument/2006/relationships/notesSlide" Target="../notesSlides/notesSlide15.xml"/><Relationship Id="rId2" Type="http://schemas.openxmlformats.org/officeDocument/2006/relationships/tags" Target="../tags/tag74.xml"/><Relationship Id="rId1" Type="http://schemas.openxmlformats.org/officeDocument/2006/relationships/tags" Target="../tags/tag73.xml"/><Relationship Id="rId6" Type="http://schemas.openxmlformats.org/officeDocument/2006/relationships/slideLayout" Target="../slideLayouts/slideLayout7.xml"/><Relationship Id="rId5" Type="http://schemas.openxmlformats.org/officeDocument/2006/relationships/tags" Target="../tags/tag77.xml"/><Relationship Id="rId4" Type="http://schemas.openxmlformats.org/officeDocument/2006/relationships/tags" Target="../tags/tag76.xml"/><Relationship Id="rId9" Type="http://schemas.openxmlformats.org/officeDocument/2006/relationships/image" Target="../media/image3.png"/></Relationships>
</file>

<file path=ppt/slides/_rels/slide16.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80.xml"/><Relationship Id="rId7" Type="http://schemas.openxmlformats.org/officeDocument/2006/relationships/notesSlide" Target="../notesSlides/notesSlide16.xml"/><Relationship Id="rId2" Type="http://schemas.openxmlformats.org/officeDocument/2006/relationships/tags" Target="../tags/tag79.xml"/><Relationship Id="rId1" Type="http://schemas.openxmlformats.org/officeDocument/2006/relationships/tags" Target="../tags/tag78.xml"/><Relationship Id="rId6" Type="http://schemas.openxmlformats.org/officeDocument/2006/relationships/slideLayout" Target="../slideLayouts/slideLayout7.xml"/><Relationship Id="rId5" Type="http://schemas.openxmlformats.org/officeDocument/2006/relationships/tags" Target="../tags/tag82.xml"/><Relationship Id="rId4" Type="http://schemas.openxmlformats.org/officeDocument/2006/relationships/tags" Target="../tags/tag81.xml"/></Relationships>
</file>

<file path=ppt/slides/_rels/slide17.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85.xml"/><Relationship Id="rId7" Type="http://schemas.openxmlformats.org/officeDocument/2006/relationships/notesSlide" Target="../notesSlides/notesSlide17.xml"/><Relationship Id="rId2" Type="http://schemas.openxmlformats.org/officeDocument/2006/relationships/tags" Target="../tags/tag84.xml"/><Relationship Id="rId1" Type="http://schemas.openxmlformats.org/officeDocument/2006/relationships/tags" Target="../tags/tag83.xml"/><Relationship Id="rId6" Type="http://schemas.openxmlformats.org/officeDocument/2006/relationships/slideLayout" Target="../slideLayouts/slideLayout7.xml"/><Relationship Id="rId5" Type="http://schemas.openxmlformats.org/officeDocument/2006/relationships/tags" Target="../tags/tag87.xml"/><Relationship Id="rId4" Type="http://schemas.openxmlformats.org/officeDocument/2006/relationships/tags" Target="../tags/tag86.xml"/></Relationships>
</file>

<file path=ppt/slides/_rels/slide18.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90.xml"/><Relationship Id="rId7" Type="http://schemas.openxmlformats.org/officeDocument/2006/relationships/notesSlide" Target="../notesSlides/notesSlide18.xml"/><Relationship Id="rId2" Type="http://schemas.openxmlformats.org/officeDocument/2006/relationships/tags" Target="../tags/tag89.xml"/><Relationship Id="rId1" Type="http://schemas.openxmlformats.org/officeDocument/2006/relationships/tags" Target="../tags/tag88.xml"/><Relationship Id="rId6" Type="http://schemas.openxmlformats.org/officeDocument/2006/relationships/slideLayout" Target="../slideLayouts/slideLayout7.xml"/><Relationship Id="rId5" Type="http://schemas.openxmlformats.org/officeDocument/2006/relationships/tags" Target="../tags/tag92.xml"/><Relationship Id="rId4" Type="http://schemas.openxmlformats.org/officeDocument/2006/relationships/tags" Target="../tags/tag91.xml"/></Relationships>
</file>

<file path=ppt/slides/_rels/slide1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95.xml"/><Relationship Id="rId7" Type="http://schemas.openxmlformats.org/officeDocument/2006/relationships/image" Target="../media/image1.jpeg"/><Relationship Id="rId2" Type="http://schemas.openxmlformats.org/officeDocument/2006/relationships/tags" Target="../tags/tag94.xml"/><Relationship Id="rId1" Type="http://schemas.openxmlformats.org/officeDocument/2006/relationships/tags" Target="../tags/tag93.xml"/><Relationship Id="rId6" Type="http://schemas.openxmlformats.org/officeDocument/2006/relationships/slideLayout" Target="../slideLayouts/slideLayout7.xml"/><Relationship Id="rId5" Type="http://schemas.openxmlformats.org/officeDocument/2006/relationships/tags" Target="../tags/tag97.xml"/><Relationship Id="rId4" Type="http://schemas.openxmlformats.org/officeDocument/2006/relationships/tags" Target="../tags/tag96.xml"/></Relationships>
</file>

<file path=ppt/slides/_rels/slide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9.xml"/><Relationship Id="rId7" Type="http://schemas.openxmlformats.org/officeDocument/2006/relationships/notesSlide" Target="../notesSlides/notesSlide2.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Layout" Target="../slideLayouts/slideLayout7.xml"/><Relationship Id="rId5" Type="http://schemas.openxmlformats.org/officeDocument/2006/relationships/tags" Target="../tags/tag11.xml"/><Relationship Id="rId4" Type="http://schemas.openxmlformats.org/officeDocument/2006/relationships/tags" Target="../tags/tag10.xml"/></Relationships>
</file>

<file path=ppt/slides/_rels/slide20.xml.rels><?xml version="1.0" encoding="UTF-8" standalone="yes"?>
<Relationships xmlns="http://schemas.openxmlformats.org/package/2006/relationships"><Relationship Id="rId3" Type="http://schemas.openxmlformats.org/officeDocument/2006/relationships/tags" Target="../tags/tag100.xml"/><Relationship Id="rId7" Type="http://schemas.openxmlformats.org/officeDocument/2006/relationships/image" Target="../media/image1.jpeg"/><Relationship Id="rId2" Type="http://schemas.openxmlformats.org/officeDocument/2006/relationships/tags" Target="../tags/tag99.xml"/><Relationship Id="rId1" Type="http://schemas.openxmlformats.org/officeDocument/2006/relationships/tags" Target="../tags/tag98.xml"/><Relationship Id="rId6" Type="http://schemas.openxmlformats.org/officeDocument/2006/relationships/slideLayout" Target="../slideLayouts/slideLayout7.xml"/><Relationship Id="rId5" Type="http://schemas.openxmlformats.org/officeDocument/2006/relationships/tags" Target="../tags/tag102.xml"/><Relationship Id="rId4" Type="http://schemas.openxmlformats.org/officeDocument/2006/relationships/tags" Target="../tags/tag101.xml"/></Relationships>
</file>

<file path=ppt/slides/_rels/slide21.xml.rels><?xml version="1.0" encoding="UTF-8" standalone="yes"?>
<Relationships xmlns="http://schemas.openxmlformats.org/package/2006/relationships"><Relationship Id="rId3" Type="http://schemas.openxmlformats.org/officeDocument/2006/relationships/tags" Target="../tags/tag105.xml"/><Relationship Id="rId7" Type="http://schemas.openxmlformats.org/officeDocument/2006/relationships/image" Target="../media/image1.jpeg"/><Relationship Id="rId2" Type="http://schemas.openxmlformats.org/officeDocument/2006/relationships/tags" Target="../tags/tag104.xml"/><Relationship Id="rId1" Type="http://schemas.openxmlformats.org/officeDocument/2006/relationships/tags" Target="../tags/tag103.xml"/><Relationship Id="rId6" Type="http://schemas.openxmlformats.org/officeDocument/2006/relationships/slideLayout" Target="../slideLayouts/slideLayout7.xml"/><Relationship Id="rId5" Type="http://schemas.openxmlformats.org/officeDocument/2006/relationships/tags" Target="../tags/tag107.xml"/><Relationship Id="rId4" Type="http://schemas.openxmlformats.org/officeDocument/2006/relationships/tags" Target="../tags/tag106.xml"/></Relationships>
</file>

<file path=ppt/slides/_rels/slide2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110.xml"/><Relationship Id="rId7" Type="http://schemas.openxmlformats.org/officeDocument/2006/relationships/image" Target="../media/image1.jpeg"/><Relationship Id="rId2" Type="http://schemas.openxmlformats.org/officeDocument/2006/relationships/tags" Target="../tags/tag109.xml"/><Relationship Id="rId1" Type="http://schemas.openxmlformats.org/officeDocument/2006/relationships/tags" Target="../tags/tag108.xml"/><Relationship Id="rId6" Type="http://schemas.openxmlformats.org/officeDocument/2006/relationships/slideLayout" Target="../slideLayouts/slideLayout7.xml"/><Relationship Id="rId5" Type="http://schemas.openxmlformats.org/officeDocument/2006/relationships/tags" Target="../tags/tag112.xml"/><Relationship Id="rId4" Type="http://schemas.openxmlformats.org/officeDocument/2006/relationships/tags" Target="../tags/tag111.xml"/></Relationships>
</file>

<file path=ppt/slides/_rels/slide23.xml.rels><?xml version="1.0" encoding="UTF-8" standalone="yes"?>
<Relationships xmlns="http://schemas.openxmlformats.org/package/2006/relationships"><Relationship Id="rId3" Type="http://schemas.openxmlformats.org/officeDocument/2006/relationships/tags" Target="../tags/tag115.xml"/><Relationship Id="rId7" Type="http://schemas.openxmlformats.org/officeDocument/2006/relationships/image" Target="../media/image1.jpeg"/><Relationship Id="rId2" Type="http://schemas.openxmlformats.org/officeDocument/2006/relationships/tags" Target="../tags/tag114.xml"/><Relationship Id="rId1" Type="http://schemas.openxmlformats.org/officeDocument/2006/relationships/tags" Target="../tags/tag113.xml"/><Relationship Id="rId6" Type="http://schemas.openxmlformats.org/officeDocument/2006/relationships/slideLayout" Target="../slideLayouts/slideLayout7.xml"/><Relationship Id="rId5" Type="http://schemas.openxmlformats.org/officeDocument/2006/relationships/tags" Target="../tags/tag117.xml"/><Relationship Id="rId4" Type="http://schemas.openxmlformats.org/officeDocument/2006/relationships/tags" Target="../tags/tag116.xml"/></Relationships>
</file>

<file path=ppt/slides/_rels/slide24.xml.rels><?xml version="1.0" encoding="UTF-8" standalone="yes"?>
<Relationships xmlns="http://schemas.openxmlformats.org/package/2006/relationships"><Relationship Id="rId3" Type="http://schemas.openxmlformats.org/officeDocument/2006/relationships/tags" Target="../tags/tag120.xml"/><Relationship Id="rId2" Type="http://schemas.openxmlformats.org/officeDocument/2006/relationships/tags" Target="../tags/tag119.xml"/><Relationship Id="rId1" Type="http://schemas.openxmlformats.org/officeDocument/2006/relationships/tags" Target="../tags/tag118.xml"/><Relationship Id="rId4"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tags" Target="../tags/tag123.xml"/><Relationship Id="rId2" Type="http://schemas.openxmlformats.org/officeDocument/2006/relationships/tags" Target="../tags/tag122.xml"/><Relationship Id="rId1" Type="http://schemas.openxmlformats.org/officeDocument/2006/relationships/tags" Target="../tags/tag121.xml"/><Relationship Id="rId4"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tags" Target="../tags/tag126.xml"/><Relationship Id="rId2" Type="http://schemas.openxmlformats.org/officeDocument/2006/relationships/tags" Target="../tags/tag125.xml"/><Relationship Id="rId1" Type="http://schemas.openxmlformats.org/officeDocument/2006/relationships/tags" Target="../tags/tag124.xml"/><Relationship Id="rId6" Type="http://schemas.openxmlformats.org/officeDocument/2006/relationships/image" Target="../media/image3.png"/><Relationship Id="rId5" Type="http://schemas.openxmlformats.org/officeDocument/2006/relationships/slideLayout" Target="../slideLayouts/slideLayout7.xml"/><Relationship Id="rId4" Type="http://schemas.openxmlformats.org/officeDocument/2006/relationships/tags" Target="../tags/tag127.xml"/></Relationships>
</file>

<file path=ppt/slides/_rels/slide3.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14.xml"/><Relationship Id="rId7" Type="http://schemas.openxmlformats.org/officeDocument/2006/relationships/notesSlide" Target="../notesSlides/notesSlide3.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Layout" Target="../slideLayouts/slideLayout7.xml"/><Relationship Id="rId5" Type="http://schemas.openxmlformats.org/officeDocument/2006/relationships/tags" Target="../tags/tag16.xml"/><Relationship Id="rId4" Type="http://schemas.openxmlformats.org/officeDocument/2006/relationships/tags" Target="../tags/tag15.xml"/></Relationships>
</file>

<file path=ppt/slides/_rels/slide4.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19.xml"/><Relationship Id="rId7" Type="http://schemas.openxmlformats.org/officeDocument/2006/relationships/notesSlide" Target="../notesSlides/notesSlide4.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Layout" Target="../slideLayouts/slideLayout7.xml"/><Relationship Id="rId5" Type="http://schemas.openxmlformats.org/officeDocument/2006/relationships/tags" Target="../tags/tag21.xml"/><Relationship Id="rId4" Type="http://schemas.openxmlformats.org/officeDocument/2006/relationships/tags" Target="../tags/tag20.xml"/></Relationships>
</file>

<file path=ppt/slides/_rels/slide5.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24.xml"/><Relationship Id="rId7" Type="http://schemas.openxmlformats.org/officeDocument/2006/relationships/notesSlide" Target="../notesSlides/notesSlide5.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slideLayout" Target="../slideLayouts/slideLayout7.xml"/><Relationship Id="rId5" Type="http://schemas.openxmlformats.org/officeDocument/2006/relationships/tags" Target="../tags/tag26.xml"/><Relationship Id="rId4" Type="http://schemas.openxmlformats.org/officeDocument/2006/relationships/tags" Target="../tags/tag25.xml"/><Relationship Id="rId9"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29.xml"/><Relationship Id="rId7" Type="http://schemas.openxmlformats.org/officeDocument/2006/relationships/notesSlide" Target="../notesSlides/notesSlide6.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slideLayout" Target="../slideLayouts/slideLayout7.xml"/><Relationship Id="rId5" Type="http://schemas.openxmlformats.org/officeDocument/2006/relationships/tags" Target="../tags/tag31.xml"/><Relationship Id="rId4" Type="http://schemas.openxmlformats.org/officeDocument/2006/relationships/tags" Target="../tags/tag30.xml"/></Relationships>
</file>

<file path=ppt/slides/_rels/slide7.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34.xml"/><Relationship Id="rId7" Type="http://schemas.openxmlformats.org/officeDocument/2006/relationships/notesSlide" Target="../notesSlides/notesSlide7.xml"/><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slideLayout" Target="../slideLayouts/slideLayout7.xml"/><Relationship Id="rId5" Type="http://schemas.openxmlformats.org/officeDocument/2006/relationships/tags" Target="../tags/tag36.xml"/><Relationship Id="rId4" Type="http://schemas.openxmlformats.org/officeDocument/2006/relationships/tags" Target="../tags/tag35.xml"/></Relationships>
</file>

<file path=ppt/slides/_rels/slide8.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39.xml"/><Relationship Id="rId7" Type="http://schemas.openxmlformats.org/officeDocument/2006/relationships/notesSlide" Target="../notesSlides/notesSlide8.xm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slideLayout" Target="../slideLayouts/slideLayout7.xml"/><Relationship Id="rId5" Type="http://schemas.openxmlformats.org/officeDocument/2006/relationships/tags" Target="../tags/tag41.xml"/><Relationship Id="rId4" Type="http://schemas.openxmlformats.org/officeDocument/2006/relationships/tags" Target="../tags/tag40.xml"/></Relationships>
</file>

<file path=ppt/slides/_rels/slide9.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44.xml"/><Relationship Id="rId7" Type="http://schemas.openxmlformats.org/officeDocument/2006/relationships/notesSlide" Target="../notesSlides/notesSlide9.xml"/><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slideLayout" Target="../slideLayouts/slideLayout7.xml"/><Relationship Id="rId5" Type="http://schemas.openxmlformats.org/officeDocument/2006/relationships/tags" Target="../tags/tag46.xml"/><Relationship Id="rId4" Type="http://schemas.openxmlformats.org/officeDocument/2006/relationships/tags" Target="../tags/tag45.xml"/><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xmlns="" id="{910CA1AF-3354-772B-B823-EEDA202317AF}"/>
              </a:ext>
            </a:extLst>
          </p:cNvPr>
          <p:cNvSpPr txBox="1"/>
          <p:nvPr>
            <p:custDataLst>
              <p:tags r:id="rId1"/>
            </p:custDataLst>
          </p:nvPr>
        </p:nvSpPr>
        <p:spPr>
          <a:xfrm>
            <a:off x="946150" y="1026127"/>
            <a:ext cx="10299700" cy="5116785"/>
          </a:xfrm>
          <a:prstGeom prst="rect">
            <a:avLst/>
          </a:prstGeom>
          <a:noFill/>
        </p:spPr>
        <p:txBody>
          <a:bodyPr wrap="square">
            <a:spAutoFit/>
          </a:bodyPr>
          <a:lstStyle/>
          <a:p>
            <a:pPr algn="ctr"/>
            <a:r>
              <a:rPr lang="fr-CA" sz="4400" b="1" dirty="0"/>
              <a:t>Entente catégorie 3 </a:t>
            </a:r>
            <a:endParaRPr lang="fr-CA" sz="4400" b="1" dirty="0">
              <a:latin typeface="Arial" panose="020B0604020202020204" pitchFamily="34" charset="0"/>
              <a:cs typeface="Arial" panose="020B0604020202020204" pitchFamily="34" charset="0"/>
            </a:endParaRPr>
          </a:p>
          <a:p>
            <a:pPr algn="ctr"/>
            <a:endParaRPr lang="fr-CA" sz="2000" dirty="0"/>
          </a:p>
          <a:p>
            <a:pPr algn="ctr"/>
            <a:endParaRPr lang="fr-CA" sz="4400" dirty="0"/>
          </a:p>
          <a:p>
            <a:pPr algn="ctr"/>
            <a:endParaRPr lang="fr-CA" sz="4400" dirty="0"/>
          </a:p>
          <a:p>
            <a:pPr algn="ctr"/>
            <a:endParaRPr lang="fr-CA" sz="4400" dirty="0"/>
          </a:p>
          <a:p>
            <a:pPr algn="ctr"/>
            <a:r>
              <a:rPr lang="fr-CA" sz="4000" b="1" dirty="0"/>
              <a:t>Maintien de l’équité salariale et autres éléments de rémunération</a:t>
            </a:r>
          </a:p>
          <a:p>
            <a:pPr algn="ctr"/>
            <a:endParaRPr lang="fr-CA" sz="1050" b="1" dirty="0"/>
          </a:p>
          <a:p>
            <a:pPr algn="ctr"/>
            <a:r>
              <a:rPr lang="fr-CA" sz="4000" b="1" dirty="0" smtClean="0">
                <a:latin typeface="Calibri" panose="020F0502020204030204" pitchFamily="34" charset="0"/>
                <a:cs typeface="Calibri" panose="020F0502020204030204" pitchFamily="34" charset="0"/>
              </a:rPr>
              <a:t>23 janvier 2024</a:t>
            </a:r>
            <a:endParaRPr lang="fr-CA" sz="1400" b="1" dirty="0">
              <a:latin typeface="Arial" panose="020B0604020202020204" pitchFamily="34" charset="0"/>
              <a:cs typeface="Arial" panose="020B0604020202020204" pitchFamily="34" charset="0"/>
            </a:endParaRPr>
          </a:p>
        </p:txBody>
      </p:sp>
      <p:sp>
        <p:nvSpPr>
          <p:cNvPr id="2" name="Espace réservé du numéro de diapositive 1">
            <a:extLst>
              <a:ext uri="{FF2B5EF4-FFF2-40B4-BE49-F238E27FC236}">
                <a16:creationId xmlns:a16="http://schemas.microsoft.com/office/drawing/2014/main" xmlns="" id="{E9663EB1-BAC1-C74B-93ED-BD5D24E73572}"/>
              </a:ext>
            </a:extLst>
          </p:cNvPr>
          <p:cNvSpPr>
            <a:spLocks noGrp="1"/>
          </p:cNvSpPr>
          <p:nvPr>
            <p:ph type="sldNum" sz="quarter" idx="12"/>
            <p:custDataLst>
              <p:tags r:id="rId2"/>
            </p:custDataLst>
          </p:nvPr>
        </p:nvSpPr>
        <p:spPr/>
        <p:txBody>
          <a:bodyPr/>
          <a:lstStyle/>
          <a:p>
            <a:fld id="{18D25734-BAAB-45B8-8828-031302FAFDE5}" type="slidenum">
              <a:rPr lang="fr-CA" smtClean="0"/>
              <a:t>1</a:t>
            </a:fld>
            <a:endParaRPr lang="fr-CA"/>
          </a:p>
        </p:txBody>
      </p:sp>
      <p:sp>
        <p:nvSpPr>
          <p:cNvPr id="9" name="Titre 3">
            <a:extLst>
              <a:ext uri="{FF2B5EF4-FFF2-40B4-BE49-F238E27FC236}">
                <a16:creationId xmlns:a16="http://schemas.microsoft.com/office/drawing/2014/main" xmlns="" id="{4538393B-62DA-A535-36F5-BA30E3389780}"/>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CA" sz="3200">
              <a:solidFill>
                <a:schemeClr val="bg1"/>
              </a:solidFill>
            </a:endParaRPr>
          </a:p>
        </p:txBody>
      </p:sp>
      <p:sp>
        <p:nvSpPr>
          <p:cNvPr id="10" name="Organigramme : Connecteur 9">
            <a:extLst>
              <a:ext uri="{FF2B5EF4-FFF2-40B4-BE49-F238E27FC236}">
                <a16:creationId xmlns:a16="http://schemas.microsoft.com/office/drawing/2014/main" xmlns="" id="{2B4EC302-BCC9-0B98-9E8E-2BAE388080B1}"/>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11" name="Image 10" descr="Une image contenant texte, clipart&#10;&#10;Description générée automatiquement">
            <a:extLst>
              <a:ext uri="{FF2B5EF4-FFF2-40B4-BE49-F238E27FC236}">
                <a16:creationId xmlns:a16="http://schemas.microsoft.com/office/drawing/2014/main" xmlns="" id="{AEFF7F48-1DE2-FAA6-3FA3-4A110EA0F7B1}"/>
              </a:ext>
            </a:extLst>
          </p:cNvPr>
          <p:cNvPicPr>
            <a:picLocks noChangeAspect="1"/>
          </p:cNvPicPr>
          <p:nvPr>
            <p:custDataLst>
              <p:tags r:id="rId5"/>
            </p:custDataLst>
          </p:nvPr>
        </p:nvPicPr>
        <p:blipFill>
          <a:blip r:embed="rId9"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pic>
        <p:nvPicPr>
          <p:cNvPr id="12" name="Picture 2">
            <a:extLst>
              <a:ext uri="{FF2B5EF4-FFF2-40B4-BE49-F238E27FC236}">
                <a16:creationId xmlns:a16="http://schemas.microsoft.com/office/drawing/2014/main" xmlns="" id="{57DD6589-705D-F4E7-61B9-86FFEB6A8C66}"/>
              </a:ext>
            </a:extLst>
          </p:cNvPr>
          <p:cNvPicPr>
            <a:picLocks noChangeAspect="1" noChangeArrowheads="1"/>
          </p:cNvPicPr>
          <p:nvPr>
            <p:custDataLst>
              <p:tags r:id="rId6"/>
            </p:custDataLst>
          </p:nvPr>
        </p:nvPicPr>
        <p:blipFill>
          <a:blip r:embed="rId10" cstate="print"/>
          <a:stretch>
            <a:fillRect/>
          </a:stretch>
        </p:blipFill>
        <p:spPr bwMode="auto">
          <a:xfrm flipH="1">
            <a:off x="4817152" y="1906176"/>
            <a:ext cx="2557695" cy="2028515"/>
          </a:xfrm>
          <a:prstGeom prst="rect">
            <a:avLst/>
          </a:prstGeom>
          <a:solidFill>
            <a:schemeClr val="accent1">
              <a:lumMod val="20000"/>
              <a:lumOff val="80000"/>
            </a:schemeClr>
          </a:solidFill>
          <a:ln w="9525">
            <a:noFill/>
            <a:miter lim="800000"/>
            <a:headEnd/>
            <a:tailEnd/>
          </a:ln>
          <a:effectLst/>
        </p:spPr>
      </p:pic>
    </p:spTree>
    <p:extLst>
      <p:ext uri="{BB962C8B-B14F-4D97-AF65-F5344CB8AC3E}">
        <p14:creationId xmlns:p14="http://schemas.microsoft.com/office/powerpoint/2010/main" val="3831327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xmlns="" id="{AD8C30B9-F6BB-E4CC-C112-2CBCAAE7AF88}"/>
              </a:ext>
            </a:extLst>
          </p:cNvPr>
          <p:cNvSpPr txBox="1"/>
          <p:nvPr>
            <p:custDataLst>
              <p:tags r:id="rId1"/>
            </p:custDataLst>
          </p:nvPr>
        </p:nvSpPr>
        <p:spPr>
          <a:xfrm>
            <a:off x="447742" y="1397086"/>
            <a:ext cx="11296516" cy="5831340"/>
          </a:xfrm>
          <a:prstGeom prst="rect">
            <a:avLst/>
          </a:prstGeom>
          <a:noFill/>
        </p:spPr>
        <p:txBody>
          <a:bodyPr wrap="square">
            <a:spAutoFit/>
          </a:bodyPr>
          <a:lstStyle/>
          <a:p>
            <a:pPr marL="0" indent="0" algn="just">
              <a:buNone/>
            </a:pPr>
            <a:r>
              <a:rPr lang="fr-CA" sz="2400" b="1" dirty="0">
                <a:latin typeface="Arial" panose="020B0604020202020204" pitchFamily="34" charset="0"/>
                <a:cs typeface="Arial" panose="020B0604020202020204" pitchFamily="34" charset="0"/>
              </a:rPr>
              <a:t>5321 — Secrétaire juridique</a:t>
            </a:r>
          </a:p>
          <a:p>
            <a:pPr marL="0" indent="0">
              <a:buNone/>
            </a:pPr>
            <a:endParaRPr lang="fr-CA" sz="2400" b="1" dirty="0">
              <a:highlight>
                <a:srgbClr val="00FF00"/>
              </a:highlight>
              <a:latin typeface="Arial" panose="020B0604020202020204" pitchFamily="34" charset="0"/>
              <a:cs typeface="Arial" panose="020B0604020202020204" pitchFamily="34" charset="0"/>
            </a:endParaRPr>
          </a:p>
          <a:p>
            <a:pPr marL="742950" lvl="1" indent="-285750" fontAlgn="base">
              <a:buFont typeface="Arial" panose="020B0604020202020204" pitchFamily="34" charset="0"/>
              <a:buChar char="•"/>
            </a:pPr>
            <a:r>
              <a:rPr lang="fr-CA" sz="2400" b="0" i="0" u="none" strike="noStrike" dirty="0">
                <a:effectLst/>
                <a:latin typeface="Arial" panose="020B0604020202020204" pitchFamily="34" charset="0"/>
                <a:cs typeface="Arial" panose="020B0604020202020204" pitchFamily="34" charset="0"/>
              </a:rPr>
              <a:t>Augmentation du rangement 8 à </a:t>
            </a:r>
            <a:r>
              <a:rPr lang="fr-CA" sz="2400" dirty="0">
                <a:latin typeface="Arial" panose="020B0604020202020204" pitchFamily="34" charset="0"/>
                <a:cs typeface="Arial" panose="020B0604020202020204" pitchFamily="34" charset="0"/>
              </a:rPr>
              <a:t>9</a:t>
            </a:r>
            <a:r>
              <a:rPr lang="fr-CA" sz="2400" b="0" i="0" u="none" strike="noStrike" dirty="0">
                <a:effectLst/>
                <a:latin typeface="Arial" panose="020B0604020202020204" pitchFamily="34" charset="0"/>
                <a:cs typeface="Arial" panose="020B0604020202020204" pitchFamily="34" charset="0"/>
              </a:rPr>
              <a:t>, rétroactivement au 1</a:t>
            </a:r>
            <a:r>
              <a:rPr lang="fr-CA" sz="2400" b="0" i="0" u="none" strike="noStrike" baseline="30000" dirty="0">
                <a:effectLst/>
                <a:latin typeface="Arial" panose="020B0604020202020204" pitchFamily="34" charset="0"/>
                <a:cs typeface="Arial" panose="020B0604020202020204" pitchFamily="34" charset="0"/>
              </a:rPr>
              <a:t>er</a:t>
            </a:r>
            <a:r>
              <a:rPr lang="fr-CA" sz="2400" b="0" i="0" u="none" strike="noStrike" dirty="0">
                <a:effectLst/>
                <a:latin typeface="Arial" panose="020B0604020202020204" pitchFamily="34" charset="0"/>
                <a:cs typeface="Arial" panose="020B0604020202020204" pitchFamily="34" charset="0"/>
              </a:rPr>
              <a:t> janvier 2021</a:t>
            </a:r>
          </a:p>
          <a:p>
            <a:pPr marL="742950" lvl="1" indent="-285750" fontAlgn="base">
              <a:buFont typeface="Arial" panose="020B0604020202020204" pitchFamily="34" charset="0"/>
              <a:buChar char="•"/>
            </a:pPr>
            <a:endParaRPr lang="fr-CA" sz="2400" dirty="0">
              <a:latin typeface="Arial" panose="020B0604020202020204" pitchFamily="34" charset="0"/>
              <a:cs typeface="Arial" panose="020B0604020202020204" pitchFamily="34" charset="0"/>
            </a:endParaRPr>
          </a:p>
          <a:p>
            <a:pPr marL="742950" lvl="1" indent="-285750" fontAlgn="base">
              <a:buFont typeface="Arial" panose="020B0604020202020204" pitchFamily="34" charset="0"/>
              <a:buChar char="•"/>
            </a:pPr>
            <a:r>
              <a:rPr lang="fr-CA" sz="2400" dirty="0">
                <a:latin typeface="Arial" panose="020B0604020202020204" pitchFamily="34" charset="0"/>
                <a:cs typeface="Arial" panose="020B0604020202020204" pitchFamily="34" charset="0"/>
              </a:rPr>
              <a:t>Au maximum de l’échelle, cela représente une augmentation de salaire     variant de 0,47 $ l’heure rétroactif au 1</a:t>
            </a:r>
            <a:r>
              <a:rPr lang="fr-CA" sz="2400" baseline="30000" dirty="0">
                <a:latin typeface="Arial" panose="020B0604020202020204" pitchFamily="34" charset="0"/>
                <a:cs typeface="Arial" panose="020B0604020202020204" pitchFamily="34" charset="0"/>
              </a:rPr>
              <a:t>er</a:t>
            </a:r>
            <a:r>
              <a:rPr lang="fr-CA" sz="2400" dirty="0">
                <a:latin typeface="Arial" panose="020B0604020202020204" pitchFamily="34" charset="0"/>
                <a:cs typeface="Arial" panose="020B0604020202020204" pitchFamily="34" charset="0"/>
              </a:rPr>
              <a:t> avril 2021 à 1 $ l’heure au 1</a:t>
            </a:r>
            <a:r>
              <a:rPr lang="fr-CA" sz="2400" baseline="30000" dirty="0">
                <a:latin typeface="Arial" panose="020B0604020202020204" pitchFamily="34" charset="0"/>
                <a:cs typeface="Arial" panose="020B0604020202020204" pitchFamily="34" charset="0"/>
              </a:rPr>
              <a:t>er</a:t>
            </a:r>
            <a:r>
              <a:rPr lang="fr-CA" sz="2400" dirty="0">
                <a:latin typeface="Arial" panose="020B0604020202020204" pitchFamily="34" charset="0"/>
                <a:cs typeface="Arial" panose="020B0604020202020204" pitchFamily="34" charset="0"/>
              </a:rPr>
              <a:t> avril 2022</a:t>
            </a:r>
          </a:p>
          <a:p>
            <a:pPr marL="742950" lvl="1" indent="-285750" fontAlgn="base">
              <a:buFont typeface="Arial" panose="020B0604020202020204" pitchFamily="34" charset="0"/>
              <a:buChar char="•"/>
            </a:pPr>
            <a:endParaRPr kumimoji="0" lang="fr-CA" sz="24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742950" lvl="1" indent="-285750" fontAlgn="base">
              <a:buFont typeface="Arial" panose="020B0604020202020204" pitchFamily="34" charset="0"/>
              <a:buChar char="•"/>
            </a:pPr>
            <a:r>
              <a:rPr kumimoji="0" lang="fr-CA" sz="2400" b="0" i="0" u="none" strike="noStrike" kern="1200" cap="none" spc="0" normalizeH="0" baseline="0" noProof="0" dirty="0">
                <a:ln>
                  <a:noFill/>
                </a:ln>
                <a:effectLst/>
                <a:uLnTx/>
                <a:uFillTx/>
                <a:latin typeface="Arial" panose="020B0604020202020204" pitchFamily="34" charset="0"/>
                <a:cs typeface="Arial" panose="020B0604020202020204" pitchFamily="34" charset="0"/>
              </a:rPr>
              <a:t>Exemple : Estimation de la progression d'une travailleuse étant à l’échelon 3 au 1</a:t>
            </a:r>
            <a:r>
              <a:rPr kumimoji="0" lang="fr-CA" sz="2400" b="0" i="0" u="none" strike="noStrike" kern="1200" cap="none" spc="0" normalizeH="0" baseline="30000" noProof="0" dirty="0">
                <a:ln>
                  <a:noFill/>
                </a:ln>
                <a:effectLst/>
                <a:uLnTx/>
                <a:uFillTx/>
                <a:latin typeface="Arial" panose="020B0604020202020204" pitchFamily="34" charset="0"/>
                <a:cs typeface="Arial" panose="020B0604020202020204" pitchFamily="34" charset="0"/>
              </a:rPr>
              <a:t>er</a:t>
            </a:r>
            <a:r>
              <a:rPr kumimoji="0" lang="fr-CA" sz="2400" b="0" i="0" u="none" strike="noStrike" kern="1200" cap="none" spc="0" normalizeH="0" baseline="0" noProof="0" dirty="0">
                <a:ln>
                  <a:noFill/>
                </a:ln>
                <a:effectLst/>
                <a:uLnTx/>
                <a:uFillTx/>
                <a:latin typeface="Arial" panose="020B0604020202020204" pitchFamily="34" charset="0"/>
                <a:cs typeface="Arial" panose="020B0604020202020204" pitchFamily="34" charset="0"/>
              </a:rPr>
              <a:t> janvier 2021 et augmentant d’échelon au 1</a:t>
            </a:r>
            <a:r>
              <a:rPr kumimoji="0" lang="fr-CA" sz="2400" b="0" i="0" u="none" strike="noStrike" kern="1200" cap="none" spc="0" normalizeH="0" baseline="30000" noProof="0" dirty="0">
                <a:ln>
                  <a:noFill/>
                </a:ln>
                <a:effectLst/>
                <a:uLnTx/>
                <a:uFillTx/>
                <a:latin typeface="Arial" panose="020B0604020202020204" pitchFamily="34" charset="0"/>
                <a:cs typeface="Arial" panose="020B0604020202020204" pitchFamily="34" charset="0"/>
              </a:rPr>
              <a:t>er</a:t>
            </a:r>
            <a:r>
              <a:rPr kumimoji="0" lang="fr-CA" sz="2400" b="0" i="0" u="none" strike="noStrike" kern="1200" cap="none" spc="0" normalizeH="0" baseline="0" noProof="0" dirty="0">
                <a:ln>
                  <a:noFill/>
                </a:ln>
                <a:effectLst/>
                <a:uLnTx/>
                <a:uFillTx/>
                <a:latin typeface="Arial" panose="020B0604020202020204" pitchFamily="34" charset="0"/>
                <a:cs typeface="Arial" panose="020B0604020202020204" pitchFamily="34" charset="0"/>
              </a:rPr>
              <a:t> avril de la m</a:t>
            </a:r>
            <a:r>
              <a:rPr lang="fr-CA" sz="2400" dirty="0">
                <a:latin typeface="Arial" panose="020B0604020202020204" pitchFamily="34" charset="0"/>
                <a:cs typeface="Arial" panose="020B0604020202020204" pitchFamily="34" charset="0"/>
              </a:rPr>
              <a:t>ê</a:t>
            </a:r>
            <a:r>
              <a:rPr kumimoji="0" lang="fr-CA" sz="2400" b="0" i="0" u="none" strike="noStrike" kern="1200" cap="none" spc="0" normalizeH="0" baseline="0" noProof="0" dirty="0">
                <a:ln>
                  <a:noFill/>
                </a:ln>
                <a:effectLst/>
                <a:uLnTx/>
                <a:uFillTx/>
                <a:latin typeface="Arial" panose="020B0604020202020204" pitchFamily="34" charset="0"/>
                <a:cs typeface="Arial" panose="020B0604020202020204" pitchFamily="34" charset="0"/>
              </a:rPr>
              <a:t>me année jusqu’au maximum de l’échelon le 31 mars 2024 (35 h/semaine)</a:t>
            </a:r>
          </a:p>
          <a:p>
            <a:pPr marL="457200" marR="0" lvl="3"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CA" sz="2400" b="1" dirty="0">
                <a:latin typeface="Arial" panose="020B0604020202020204" pitchFamily="34" charset="0"/>
                <a:cs typeface="Arial" panose="020B0604020202020204" pitchFamily="34" charset="0"/>
              </a:rPr>
              <a:t>4 904,10 </a:t>
            </a:r>
            <a:r>
              <a:rPr kumimoji="0" lang="fr-CA" sz="2400" b="1" i="0" u="none" strike="noStrike" kern="1200" cap="none" spc="0" normalizeH="0" baseline="0" noProof="0" dirty="0">
                <a:ln>
                  <a:noFill/>
                </a:ln>
                <a:effectLst/>
                <a:uLnTx/>
                <a:uFillTx/>
                <a:latin typeface="Arial" panose="020B0604020202020204" pitchFamily="34" charset="0"/>
                <a:cs typeface="Arial" panose="020B0604020202020204" pitchFamily="34" charset="0"/>
              </a:rPr>
              <a:t>$ + les intérêts</a:t>
            </a:r>
          </a:p>
          <a:p>
            <a:pPr marL="457200" marR="0" lvl="3"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CA" sz="2400" b="1"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457200" marR="0" lvl="3" indent="0"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CA" sz="1600" dirty="0">
                <a:effectLst/>
                <a:latin typeface="Arial" panose="020B0604020202020204" pitchFamily="34" charset="0"/>
                <a:ea typeface="Calibri" panose="020F0502020204030204" pitchFamily="34" charset="0"/>
                <a:cs typeface="Arial" panose="020B0604020202020204" pitchFamily="34" charset="0"/>
              </a:rPr>
              <a:t>* Estimation faite sous toutes réserves, incluant les paramètres salariaux au 1</a:t>
            </a:r>
            <a:r>
              <a:rPr lang="fr-CA" sz="1600" baseline="30000" dirty="0">
                <a:effectLst/>
                <a:latin typeface="Arial" panose="020B0604020202020204" pitchFamily="34" charset="0"/>
                <a:ea typeface="Calibri" panose="020F0502020204030204" pitchFamily="34" charset="0"/>
                <a:cs typeface="Arial" panose="020B0604020202020204" pitchFamily="34" charset="0"/>
              </a:rPr>
              <a:t>er</a:t>
            </a:r>
            <a:r>
              <a:rPr lang="fr-CA" sz="1600" dirty="0">
                <a:effectLst/>
                <a:latin typeface="Arial" panose="020B0604020202020204" pitchFamily="34" charset="0"/>
                <a:ea typeface="Calibri" panose="020F0502020204030204" pitchFamily="34" charset="0"/>
                <a:cs typeface="Arial" panose="020B0604020202020204" pitchFamily="34" charset="0"/>
              </a:rPr>
              <a:t> avril 2023</a:t>
            </a:r>
          </a:p>
          <a:p>
            <a:pPr marL="457200" marR="0" lvl="3"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fr-CA"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xmlns="" id="{F66B573A-3F31-3F0F-0B64-D1B4C3BB96F5}"/>
              </a:ext>
            </a:extLst>
          </p:cNvPr>
          <p:cNvSpPr>
            <a:spLocks noGrp="1"/>
          </p:cNvSpPr>
          <p:nvPr>
            <p:ph type="sldNum" sz="quarter" idx="12"/>
            <p:custDataLst>
              <p:tags r:id="rId2"/>
            </p:custDataLst>
          </p:nvPr>
        </p:nvSpPr>
        <p:spPr/>
        <p:txBody>
          <a:bodyPr/>
          <a:lstStyle/>
          <a:p>
            <a:fld id="{18D25734-BAAB-45B8-8828-031302FAFDE5}" type="slidenum">
              <a:rPr lang="fr-CA" smtClean="0"/>
              <a:t>10</a:t>
            </a:fld>
            <a:endParaRPr lang="fr-CA" dirty="0"/>
          </a:p>
        </p:txBody>
      </p:sp>
      <p:sp>
        <p:nvSpPr>
          <p:cNvPr id="5" name="Titre 3">
            <a:extLst>
              <a:ext uri="{FF2B5EF4-FFF2-40B4-BE49-F238E27FC236}">
                <a16:creationId xmlns:a16="http://schemas.microsoft.com/office/drawing/2014/main" xmlns="" id="{B68EC4BA-AD4E-67F2-F67A-EEC3EA174409}"/>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3200" b="1">
                <a:solidFill>
                  <a:schemeClr val="bg1"/>
                </a:solidFill>
                <a:latin typeface="Arial" panose="020B0604020202020204" pitchFamily="34" charset="0"/>
                <a:cs typeface="Arial" panose="020B0604020202020204" pitchFamily="34" charset="0"/>
              </a:rPr>
              <a:t>Maintien de l’équité salariale</a:t>
            </a:r>
          </a:p>
        </p:txBody>
      </p:sp>
      <p:sp>
        <p:nvSpPr>
          <p:cNvPr id="7" name="Organigramme : Connecteur 6">
            <a:extLst>
              <a:ext uri="{FF2B5EF4-FFF2-40B4-BE49-F238E27FC236}">
                <a16:creationId xmlns:a16="http://schemas.microsoft.com/office/drawing/2014/main" xmlns="" id="{72ABB516-112A-AE88-B8FD-21C5644FC4F6}"/>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8D3C233E-68A5-6F44-46B2-936C82C34B8A}"/>
              </a:ext>
            </a:extLst>
          </p:cNvPr>
          <p:cNvPicPr>
            <a:picLocks noChangeAspect="1"/>
          </p:cNvPicPr>
          <p:nvPr>
            <p:custDataLst>
              <p:tags r:id="rId5"/>
            </p:custDataLst>
          </p:nvPr>
        </p:nvPicPr>
        <p:blipFill>
          <a:blip r:embed="rId8"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41530758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xmlns="" id="{AD8C30B9-F6BB-E4CC-C112-2CBCAAE7AF88}"/>
              </a:ext>
            </a:extLst>
          </p:cNvPr>
          <p:cNvSpPr txBox="1"/>
          <p:nvPr>
            <p:custDataLst>
              <p:tags r:id="rId1"/>
            </p:custDataLst>
          </p:nvPr>
        </p:nvSpPr>
        <p:spPr>
          <a:xfrm>
            <a:off x="838200" y="1272394"/>
            <a:ext cx="11044213" cy="3392724"/>
          </a:xfrm>
          <a:prstGeom prst="rect">
            <a:avLst/>
          </a:prstGeom>
          <a:noFill/>
        </p:spPr>
        <p:txBody>
          <a:bodyPr wrap="square">
            <a:spAutoFit/>
          </a:bodyPr>
          <a:lstStyle/>
          <a:p>
            <a:pPr marL="0" lvl="2" algn="just">
              <a:lnSpc>
                <a:spcPct val="90000"/>
              </a:lnSpc>
              <a:spcBef>
                <a:spcPts val="500"/>
              </a:spcBef>
              <a:defRPr/>
            </a:pPr>
            <a:r>
              <a:rPr lang="fr-CA" sz="2400" b="1" dirty="0">
                <a:latin typeface="Arial" panose="020B0604020202020204" pitchFamily="34" charset="0"/>
                <a:cs typeface="Arial" panose="020B0604020202020204" pitchFamily="34" charset="0"/>
              </a:rPr>
              <a:t>5321 — Secrétaire juridique</a:t>
            </a:r>
          </a:p>
          <a:p>
            <a:pPr marL="457200" marR="0" lvl="3" defTabSz="914400" rtl="0" eaLnBrk="1" fontAlgn="auto" latinLnBrk="0" hangingPunct="1">
              <a:lnSpc>
                <a:spcPct val="90000"/>
              </a:lnSpc>
              <a:spcBef>
                <a:spcPts val="1000"/>
              </a:spcBef>
              <a:spcAft>
                <a:spcPts val="0"/>
              </a:spcAft>
              <a:buClrTx/>
              <a:buSzTx/>
              <a:tabLst/>
              <a:defRPr/>
            </a:pPr>
            <a:endParaRPr kumimoji="0" lang="fr-CA"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3" defTabSz="914400" rtl="0" eaLnBrk="1" fontAlgn="auto" latinLnBrk="0" hangingPunct="1">
              <a:lnSpc>
                <a:spcPct val="90000"/>
              </a:lnSpc>
              <a:spcBef>
                <a:spcPts val="1000"/>
              </a:spcBef>
              <a:spcAft>
                <a:spcPts val="0"/>
              </a:spcAft>
              <a:buClrTx/>
              <a:buSzTx/>
              <a:tabLst/>
              <a:defRPr/>
            </a:pPr>
            <a:endParaRPr kumimoji="0" lang="fr-CA" sz="24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687600" marR="0" lvl="3" indent="-230400"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fr-CA" sz="2400" dirty="0">
                <a:latin typeface="Arial" panose="020B0604020202020204" pitchFamily="34" charset="0"/>
                <a:cs typeface="Arial" panose="020B0604020202020204" pitchFamily="34" charset="0"/>
              </a:rPr>
              <a:t>Selon les estimations, la majoration de traitement prévue à la Lettre d’entente no 49, pourra équivaloir, sous toutes réserves, à environ 8,87%.</a:t>
            </a:r>
          </a:p>
          <a:p>
            <a:pPr marL="457200" marR="0" lvl="3" defTabSz="914400" rtl="0" eaLnBrk="1" fontAlgn="auto" latinLnBrk="0" hangingPunct="1">
              <a:lnSpc>
                <a:spcPct val="90000"/>
              </a:lnSpc>
              <a:spcBef>
                <a:spcPts val="1000"/>
              </a:spcBef>
              <a:spcAft>
                <a:spcPts val="0"/>
              </a:spcAft>
              <a:buClrTx/>
              <a:buSzTx/>
              <a:tabLst/>
              <a:defRPr/>
            </a:pPr>
            <a:endParaRPr lang="fr-CA" sz="2400" dirty="0">
              <a:latin typeface="Arial" panose="020B0604020202020204" pitchFamily="34" charset="0"/>
              <a:cs typeface="Arial" panose="020B0604020202020204" pitchFamily="34" charset="0"/>
            </a:endParaRPr>
          </a:p>
          <a:p>
            <a:pPr marL="687600" marR="0" lvl="3" indent="-230400"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fr-CA" sz="2400" dirty="0">
                <a:latin typeface="Arial" panose="020B0604020202020204" pitchFamily="34" charset="0"/>
                <a:cs typeface="Arial" panose="020B0604020202020204" pitchFamily="34" charset="0"/>
              </a:rPr>
              <a:t>Le salaire au maximum de l’échelle est le même après l’ajustement de la majoration. </a:t>
            </a:r>
            <a:endParaRPr lang="fr-CA" sz="2400" dirty="0">
              <a:latin typeface="Arial" panose="020B0604020202020204" pitchFamily="34" charset="0"/>
              <a:ea typeface="Calibri" panose="020F0502020204030204" pitchFamily="34"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xmlns="" id="{43C955D1-214B-2719-6B76-6D50283C0B57}"/>
              </a:ext>
            </a:extLst>
          </p:cNvPr>
          <p:cNvSpPr>
            <a:spLocks noGrp="1"/>
          </p:cNvSpPr>
          <p:nvPr>
            <p:ph type="sldNum" sz="quarter" idx="12"/>
            <p:custDataLst>
              <p:tags r:id="rId2"/>
            </p:custDataLst>
          </p:nvPr>
        </p:nvSpPr>
        <p:spPr/>
        <p:txBody>
          <a:bodyPr/>
          <a:lstStyle/>
          <a:p>
            <a:fld id="{18D25734-BAAB-45B8-8828-031302FAFDE5}" type="slidenum">
              <a:rPr lang="fr-CA" smtClean="0"/>
              <a:t>11</a:t>
            </a:fld>
            <a:endParaRPr lang="fr-CA"/>
          </a:p>
        </p:txBody>
      </p:sp>
      <p:sp>
        <p:nvSpPr>
          <p:cNvPr id="5" name="Titre 3">
            <a:extLst>
              <a:ext uri="{FF2B5EF4-FFF2-40B4-BE49-F238E27FC236}">
                <a16:creationId xmlns:a16="http://schemas.microsoft.com/office/drawing/2014/main" xmlns="" id="{0C062EE3-CC7F-6E1E-93A9-8FAE192A248B}"/>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3200" b="1">
                <a:solidFill>
                  <a:schemeClr val="bg1"/>
                </a:solidFill>
                <a:latin typeface="Arial" panose="020B0604020202020204" pitchFamily="34" charset="0"/>
                <a:cs typeface="Arial" panose="020B0604020202020204" pitchFamily="34" charset="0"/>
              </a:rPr>
              <a:t>Maintien de l’équité salariale</a:t>
            </a:r>
          </a:p>
        </p:txBody>
      </p:sp>
      <p:sp>
        <p:nvSpPr>
          <p:cNvPr id="7" name="Organigramme : Connecteur 6">
            <a:extLst>
              <a:ext uri="{FF2B5EF4-FFF2-40B4-BE49-F238E27FC236}">
                <a16:creationId xmlns:a16="http://schemas.microsoft.com/office/drawing/2014/main" xmlns="" id="{B188FB4D-537E-2E63-2E03-C1CAE8E8A314}"/>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E4501F81-BE8E-8E4F-38AC-15BE99291373}"/>
              </a:ext>
            </a:extLst>
          </p:cNvPr>
          <p:cNvPicPr>
            <a:picLocks noChangeAspect="1"/>
          </p:cNvPicPr>
          <p:nvPr>
            <p:custDataLst>
              <p:tags r:id="rId5"/>
            </p:custDataLst>
          </p:nvPr>
        </p:nvPicPr>
        <p:blipFill>
          <a:blip r:embed="rId8"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21501702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xmlns="" id="{AD8C30B9-F6BB-E4CC-C112-2CBCAAE7AF88}"/>
              </a:ext>
            </a:extLst>
          </p:cNvPr>
          <p:cNvSpPr txBox="1"/>
          <p:nvPr>
            <p:custDataLst>
              <p:tags r:id="rId1"/>
            </p:custDataLst>
          </p:nvPr>
        </p:nvSpPr>
        <p:spPr>
          <a:xfrm>
            <a:off x="838200" y="1340127"/>
            <a:ext cx="11226800" cy="4471480"/>
          </a:xfrm>
          <a:prstGeom prst="rect">
            <a:avLst/>
          </a:prstGeom>
          <a:noFill/>
        </p:spPr>
        <p:txBody>
          <a:bodyPr wrap="square">
            <a:spAutoFit/>
          </a:bodyPr>
          <a:lstStyle/>
          <a:p>
            <a:pPr marL="0" lvl="2" algn="ctr">
              <a:lnSpc>
                <a:spcPct val="90000"/>
              </a:lnSpc>
              <a:spcBef>
                <a:spcPts val="500"/>
              </a:spcBef>
              <a:defRPr/>
            </a:pPr>
            <a:r>
              <a:rPr lang="fr-CA" sz="2000" b="1" dirty="0">
                <a:latin typeface="Arial" panose="020B0604020202020204" pitchFamily="34" charset="0"/>
                <a:ea typeface="Calibri" panose="020F0502020204030204" pitchFamily="34" charset="0"/>
                <a:cs typeface="Times New Roman" panose="02020603050405020304" pitchFamily="18" charset="0"/>
              </a:rPr>
              <a:t>Secrétaire juridique (5321)</a:t>
            </a:r>
          </a:p>
          <a:p>
            <a:pPr marL="0" lvl="2" algn="ctr">
              <a:lnSpc>
                <a:spcPct val="90000"/>
              </a:lnSpc>
              <a:spcBef>
                <a:spcPts val="500"/>
              </a:spcBef>
              <a:defRPr/>
            </a:pPr>
            <a:r>
              <a:rPr lang="fr-CA" sz="2000" b="1" dirty="0">
                <a:latin typeface="Arial" panose="020B0604020202020204" pitchFamily="34" charset="0"/>
                <a:ea typeface="Calibri" panose="020F0502020204030204" pitchFamily="34" charset="0"/>
                <a:cs typeface="Times New Roman" panose="02020603050405020304" pitchFamily="18" charset="0"/>
              </a:rPr>
              <a:t>Pourcentage de majoration</a:t>
            </a:r>
          </a:p>
          <a:p>
            <a:pPr marL="0" lvl="2" algn="just">
              <a:lnSpc>
                <a:spcPct val="90000"/>
              </a:lnSpc>
              <a:spcBef>
                <a:spcPts val="500"/>
              </a:spcBef>
              <a:defRPr/>
            </a:pPr>
            <a:endParaRPr lang="fr-CA" b="1" dirty="0" smtClean="0">
              <a:latin typeface="Arial" panose="020B0604020202020204" pitchFamily="34" charset="0"/>
              <a:ea typeface="Calibri" panose="020F0502020204030204" pitchFamily="34" charset="0"/>
              <a:cs typeface="Times New Roman" panose="02020603050405020304" pitchFamily="18" charset="0"/>
            </a:endParaRPr>
          </a:p>
          <a:p>
            <a:pPr marL="0" lvl="2" algn="just">
              <a:lnSpc>
                <a:spcPct val="90000"/>
              </a:lnSpc>
              <a:spcBef>
                <a:spcPts val="500"/>
              </a:spcBef>
              <a:defRPr/>
            </a:pPr>
            <a:r>
              <a:rPr lang="fr-CA" b="1" dirty="0" smtClean="0">
                <a:latin typeface="Arial" panose="020B0604020202020204" pitchFamily="34" charset="0"/>
                <a:ea typeface="Calibri" panose="020F0502020204030204" pitchFamily="34" charset="0"/>
                <a:cs typeface="Times New Roman" panose="02020603050405020304" pitchFamily="18" charset="0"/>
              </a:rPr>
              <a:t>Jusqu’au </a:t>
            </a:r>
            <a:r>
              <a:rPr lang="fr-CA" b="1" smtClean="0">
                <a:latin typeface="Arial" panose="020B0604020202020204" pitchFamily="34" charset="0"/>
                <a:ea typeface="Calibri" panose="020F0502020204030204" pitchFamily="34" charset="0"/>
                <a:cs typeface="Times New Roman" panose="02020603050405020304" pitchFamily="18" charset="0"/>
              </a:rPr>
              <a:t>31 décembre 2020</a:t>
            </a:r>
            <a:r>
              <a:rPr lang="fr-CA" b="1" dirty="0" smtClean="0">
                <a:latin typeface="Arial" panose="020B0604020202020204" pitchFamily="34" charset="0"/>
                <a:ea typeface="Calibri" panose="020F0502020204030204" pitchFamily="34" charset="0"/>
                <a:cs typeface="Times New Roman" panose="02020603050405020304" pitchFamily="18" charset="0"/>
              </a:rPr>
              <a:t>		À compter du 1 janvier 2021</a:t>
            </a:r>
            <a:endParaRPr lang="fr-CA" b="1" dirty="0">
              <a:latin typeface="Arial" panose="020B0604020202020204" pitchFamily="34" charset="0"/>
              <a:ea typeface="Calibri" panose="020F0502020204030204" pitchFamily="34" charset="0"/>
              <a:cs typeface="Times New Roman" panose="02020603050405020304" pitchFamily="18" charset="0"/>
            </a:endParaRPr>
          </a:p>
          <a:p>
            <a:pPr marL="0" lvl="2" algn="just">
              <a:lnSpc>
                <a:spcPct val="90000"/>
              </a:lnSpc>
              <a:spcBef>
                <a:spcPts val="500"/>
              </a:spcBef>
              <a:defRPr/>
            </a:pPr>
            <a:r>
              <a:rPr lang="fr-CA" dirty="0">
                <a:latin typeface="Arial" panose="020B0604020202020204" pitchFamily="34" charset="0"/>
                <a:ea typeface="Calibri" panose="020F0502020204030204" pitchFamily="34" charset="0"/>
                <a:cs typeface="Times New Roman" panose="02020603050405020304" pitchFamily="18" charset="0"/>
              </a:rPr>
              <a:t>1 0,00</a:t>
            </a:r>
            <a:r>
              <a:rPr lang="fr-CA" dirty="0" smtClean="0">
                <a:latin typeface="Arial" panose="020B0604020202020204" pitchFamily="34" charset="0"/>
                <a:ea typeface="Calibri" panose="020F0502020204030204" pitchFamily="34" charset="0"/>
                <a:cs typeface="Times New Roman" panose="02020603050405020304" pitchFamily="18" charset="0"/>
              </a:rPr>
              <a:t>%					1- </a:t>
            </a:r>
            <a:r>
              <a:rPr lang="fr-CA" dirty="0">
                <a:latin typeface="Arial" panose="020B0604020202020204" pitchFamily="34" charset="0"/>
                <a:ea typeface="Calibri" panose="020F0502020204030204" pitchFamily="34" charset="0"/>
                <a:cs typeface="Times New Roman" panose="02020603050405020304" pitchFamily="18" charset="0"/>
              </a:rPr>
              <a:t>0,00</a:t>
            </a:r>
            <a:r>
              <a:rPr lang="fr-CA" dirty="0" smtClean="0">
                <a:latin typeface="Arial" panose="020B0604020202020204" pitchFamily="34" charset="0"/>
                <a:ea typeface="Calibri" panose="020F0502020204030204" pitchFamily="34" charset="0"/>
                <a:cs typeface="Times New Roman" panose="02020603050405020304" pitchFamily="18" charset="0"/>
              </a:rPr>
              <a:t>%</a:t>
            </a:r>
            <a:endParaRPr lang="fr-CA" dirty="0">
              <a:latin typeface="Arial" panose="020B0604020202020204" pitchFamily="34" charset="0"/>
              <a:ea typeface="Calibri" panose="020F0502020204030204" pitchFamily="34" charset="0"/>
              <a:cs typeface="Times New Roman" panose="02020603050405020304" pitchFamily="18" charset="0"/>
            </a:endParaRPr>
          </a:p>
          <a:p>
            <a:pPr marL="0" lvl="2" algn="just">
              <a:lnSpc>
                <a:spcPct val="90000"/>
              </a:lnSpc>
              <a:spcBef>
                <a:spcPts val="500"/>
              </a:spcBef>
              <a:defRPr/>
            </a:pPr>
            <a:r>
              <a:rPr lang="fr-CA" dirty="0">
                <a:latin typeface="Arial" panose="020B0604020202020204" pitchFamily="34" charset="0"/>
                <a:ea typeface="Calibri" panose="020F0502020204030204" pitchFamily="34" charset="0"/>
                <a:cs typeface="Times New Roman" panose="02020603050405020304" pitchFamily="18" charset="0"/>
              </a:rPr>
              <a:t>2 0,00</a:t>
            </a:r>
            <a:r>
              <a:rPr lang="fr-CA" dirty="0" smtClean="0">
                <a:latin typeface="Arial" panose="020B0604020202020204" pitchFamily="34" charset="0"/>
                <a:ea typeface="Calibri" panose="020F0502020204030204" pitchFamily="34" charset="0"/>
                <a:cs typeface="Times New Roman" panose="02020603050405020304" pitchFamily="18" charset="0"/>
              </a:rPr>
              <a:t>%					2- </a:t>
            </a:r>
            <a:r>
              <a:rPr lang="fr-CA" dirty="0">
                <a:latin typeface="Arial" panose="020B0604020202020204" pitchFamily="34" charset="0"/>
                <a:ea typeface="Calibri" panose="020F0502020204030204" pitchFamily="34" charset="0"/>
                <a:cs typeface="Times New Roman" panose="02020603050405020304" pitchFamily="18" charset="0"/>
              </a:rPr>
              <a:t>0,00</a:t>
            </a:r>
            <a:r>
              <a:rPr lang="fr-CA" dirty="0" smtClean="0">
                <a:latin typeface="Arial" panose="020B0604020202020204" pitchFamily="34" charset="0"/>
                <a:ea typeface="Calibri" panose="020F0502020204030204" pitchFamily="34" charset="0"/>
                <a:cs typeface="Times New Roman" panose="02020603050405020304" pitchFamily="18" charset="0"/>
              </a:rPr>
              <a:t>%</a:t>
            </a:r>
            <a:endParaRPr lang="fr-CA" dirty="0">
              <a:latin typeface="Arial" panose="020B0604020202020204" pitchFamily="34" charset="0"/>
              <a:ea typeface="Calibri" panose="020F0502020204030204" pitchFamily="34" charset="0"/>
              <a:cs typeface="Times New Roman" panose="02020603050405020304" pitchFamily="18" charset="0"/>
            </a:endParaRPr>
          </a:p>
          <a:p>
            <a:pPr marL="0" lvl="2" algn="just">
              <a:lnSpc>
                <a:spcPct val="90000"/>
              </a:lnSpc>
              <a:spcBef>
                <a:spcPts val="500"/>
              </a:spcBef>
              <a:defRPr/>
            </a:pPr>
            <a:r>
              <a:rPr lang="fr-CA" dirty="0">
                <a:latin typeface="Arial" panose="020B0604020202020204" pitchFamily="34" charset="0"/>
                <a:ea typeface="Calibri" panose="020F0502020204030204" pitchFamily="34" charset="0"/>
                <a:cs typeface="Times New Roman" panose="02020603050405020304" pitchFamily="18" charset="0"/>
              </a:rPr>
              <a:t>3 0,00</a:t>
            </a:r>
            <a:r>
              <a:rPr lang="fr-CA" dirty="0" smtClean="0">
                <a:latin typeface="Arial" panose="020B0604020202020204" pitchFamily="34" charset="0"/>
                <a:ea typeface="Calibri" panose="020F0502020204030204" pitchFamily="34" charset="0"/>
                <a:cs typeface="Times New Roman" panose="02020603050405020304" pitchFamily="18" charset="0"/>
              </a:rPr>
              <a:t>%					3- </a:t>
            </a:r>
            <a:r>
              <a:rPr lang="fr-CA" dirty="0">
                <a:latin typeface="Arial" panose="020B0604020202020204" pitchFamily="34" charset="0"/>
                <a:ea typeface="Calibri" panose="020F0502020204030204" pitchFamily="34" charset="0"/>
                <a:cs typeface="Times New Roman" panose="02020603050405020304" pitchFamily="18" charset="0"/>
              </a:rPr>
              <a:t>0,00</a:t>
            </a:r>
            <a:r>
              <a:rPr lang="fr-CA" dirty="0" smtClean="0">
                <a:latin typeface="Arial" panose="020B0604020202020204" pitchFamily="34" charset="0"/>
                <a:ea typeface="Calibri" panose="020F0502020204030204" pitchFamily="34" charset="0"/>
                <a:cs typeface="Times New Roman" panose="02020603050405020304" pitchFamily="18" charset="0"/>
              </a:rPr>
              <a:t>%</a:t>
            </a:r>
            <a:endParaRPr lang="fr-CA" dirty="0">
              <a:latin typeface="Arial" panose="020B0604020202020204" pitchFamily="34" charset="0"/>
              <a:ea typeface="Calibri" panose="020F0502020204030204" pitchFamily="34" charset="0"/>
              <a:cs typeface="Times New Roman" panose="02020603050405020304" pitchFamily="18" charset="0"/>
            </a:endParaRPr>
          </a:p>
          <a:p>
            <a:pPr marL="0" lvl="2" algn="just">
              <a:lnSpc>
                <a:spcPct val="90000"/>
              </a:lnSpc>
              <a:spcBef>
                <a:spcPts val="500"/>
              </a:spcBef>
              <a:defRPr/>
            </a:pPr>
            <a:r>
              <a:rPr lang="fr-CA" dirty="0">
                <a:latin typeface="Arial" panose="020B0604020202020204" pitchFamily="34" charset="0"/>
                <a:ea typeface="Calibri" panose="020F0502020204030204" pitchFamily="34" charset="0"/>
                <a:cs typeface="Times New Roman" panose="02020603050405020304" pitchFamily="18" charset="0"/>
              </a:rPr>
              <a:t>4 0,00</a:t>
            </a:r>
            <a:r>
              <a:rPr lang="fr-CA" dirty="0" smtClean="0">
                <a:latin typeface="Arial" panose="020B0604020202020204" pitchFamily="34" charset="0"/>
                <a:ea typeface="Calibri" panose="020F0502020204030204" pitchFamily="34" charset="0"/>
                <a:cs typeface="Times New Roman" panose="02020603050405020304" pitchFamily="18" charset="0"/>
              </a:rPr>
              <a:t>%					4- </a:t>
            </a:r>
            <a:r>
              <a:rPr lang="fr-CA" dirty="0">
                <a:latin typeface="Arial" panose="020B0604020202020204" pitchFamily="34" charset="0"/>
                <a:ea typeface="Calibri" panose="020F0502020204030204" pitchFamily="34" charset="0"/>
                <a:cs typeface="Times New Roman" panose="02020603050405020304" pitchFamily="18" charset="0"/>
              </a:rPr>
              <a:t>0,00</a:t>
            </a:r>
            <a:r>
              <a:rPr lang="fr-CA" dirty="0" smtClean="0">
                <a:latin typeface="Arial" panose="020B0604020202020204" pitchFamily="34" charset="0"/>
                <a:ea typeface="Calibri" panose="020F0502020204030204" pitchFamily="34" charset="0"/>
                <a:cs typeface="Times New Roman" panose="02020603050405020304" pitchFamily="18" charset="0"/>
              </a:rPr>
              <a:t>%</a:t>
            </a:r>
            <a:endParaRPr lang="fr-CA" dirty="0">
              <a:latin typeface="Arial" panose="020B0604020202020204" pitchFamily="34" charset="0"/>
              <a:ea typeface="Calibri" panose="020F0502020204030204" pitchFamily="34" charset="0"/>
              <a:cs typeface="Times New Roman" panose="02020603050405020304" pitchFamily="18" charset="0"/>
            </a:endParaRPr>
          </a:p>
          <a:p>
            <a:pPr marL="0" lvl="2" algn="just">
              <a:lnSpc>
                <a:spcPct val="90000"/>
              </a:lnSpc>
              <a:spcBef>
                <a:spcPts val="500"/>
              </a:spcBef>
              <a:defRPr/>
            </a:pPr>
            <a:r>
              <a:rPr lang="fr-CA" dirty="0">
                <a:latin typeface="Arial" panose="020B0604020202020204" pitchFamily="34" charset="0"/>
                <a:ea typeface="Calibri" panose="020F0502020204030204" pitchFamily="34" charset="0"/>
                <a:cs typeface="Times New Roman" panose="02020603050405020304" pitchFamily="18" charset="0"/>
              </a:rPr>
              <a:t>5 0,00</a:t>
            </a:r>
            <a:r>
              <a:rPr lang="fr-CA" dirty="0" smtClean="0">
                <a:latin typeface="Arial" panose="020B0604020202020204" pitchFamily="34" charset="0"/>
                <a:ea typeface="Calibri" panose="020F0502020204030204" pitchFamily="34" charset="0"/>
                <a:cs typeface="Times New Roman" panose="02020603050405020304" pitchFamily="18" charset="0"/>
              </a:rPr>
              <a:t>%					5- </a:t>
            </a:r>
            <a:r>
              <a:rPr lang="fr-CA" dirty="0">
                <a:latin typeface="Arial" panose="020B0604020202020204" pitchFamily="34" charset="0"/>
                <a:ea typeface="Calibri" panose="020F0502020204030204" pitchFamily="34" charset="0"/>
                <a:cs typeface="Times New Roman" panose="02020603050405020304" pitchFamily="18" charset="0"/>
              </a:rPr>
              <a:t>0,00</a:t>
            </a:r>
            <a:r>
              <a:rPr lang="fr-CA" dirty="0" smtClean="0">
                <a:latin typeface="Arial" panose="020B0604020202020204" pitchFamily="34" charset="0"/>
                <a:ea typeface="Calibri" panose="020F0502020204030204" pitchFamily="34" charset="0"/>
                <a:cs typeface="Times New Roman" panose="02020603050405020304" pitchFamily="18" charset="0"/>
              </a:rPr>
              <a:t>%</a:t>
            </a:r>
            <a:endParaRPr lang="fr-CA" dirty="0">
              <a:latin typeface="Arial" panose="020B0604020202020204" pitchFamily="34" charset="0"/>
              <a:ea typeface="Calibri" panose="020F0502020204030204" pitchFamily="34" charset="0"/>
              <a:cs typeface="Times New Roman" panose="02020603050405020304" pitchFamily="18" charset="0"/>
            </a:endParaRPr>
          </a:p>
          <a:p>
            <a:pPr marL="0" lvl="2" algn="just">
              <a:lnSpc>
                <a:spcPct val="90000"/>
              </a:lnSpc>
              <a:spcBef>
                <a:spcPts val="500"/>
              </a:spcBef>
              <a:defRPr/>
            </a:pPr>
            <a:r>
              <a:rPr lang="fr-CA" dirty="0">
                <a:latin typeface="Arial" panose="020B0604020202020204" pitchFamily="34" charset="0"/>
                <a:ea typeface="Calibri" panose="020F0502020204030204" pitchFamily="34" charset="0"/>
                <a:cs typeface="Times New Roman" panose="02020603050405020304" pitchFamily="18" charset="0"/>
              </a:rPr>
              <a:t>6 0,00</a:t>
            </a:r>
            <a:r>
              <a:rPr lang="fr-CA" dirty="0" smtClean="0">
                <a:latin typeface="Arial" panose="020B0604020202020204" pitchFamily="34" charset="0"/>
                <a:ea typeface="Calibri" panose="020F0502020204030204" pitchFamily="34" charset="0"/>
                <a:cs typeface="Times New Roman" panose="02020603050405020304" pitchFamily="18" charset="0"/>
              </a:rPr>
              <a:t>%					6- </a:t>
            </a:r>
            <a:r>
              <a:rPr lang="fr-CA" dirty="0">
                <a:latin typeface="Arial" panose="020B0604020202020204" pitchFamily="34" charset="0"/>
                <a:ea typeface="Calibri" panose="020F0502020204030204" pitchFamily="34" charset="0"/>
                <a:cs typeface="Times New Roman" panose="02020603050405020304" pitchFamily="18" charset="0"/>
              </a:rPr>
              <a:t>0,00</a:t>
            </a:r>
            <a:r>
              <a:rPr lang="fr-CA" dirty="0" smtClean="0">
                <a:latin typeface="Arial" panose="020B0604020202020204" pitchFamily="34" charset="0"/>
                <a:ea typeface="Calibri" panose="020F0502020204030204" pitchFamily="34" charset="0"/>
                <a:cs typeface="Times New Roman" panose="02020603050405020304" pitchFamily="18" charset="0"/>
              </a:rPr>
              <a:t>%</a:t>
            </a:r>
            <a:endParaRPr lang="fr-CA" dirty="0">
              <a:latin typeface="Arial" panose="020B0604020202020204" pitchFamily="34" charset="0"/>
              <a:ea typeface="Calibri" panose="020F0502020204030204" pitchFamily="34" charset="0"/>
              <a:cs typeface="Times New Roman" panose="02020603050405020304" pitchFamily="18" charset="0"/>
            </a:endParaRPr>
          </a:p>
          <a:p>
            <a:pPr marL="0" lvl="2" algn="just">
              <a:lnSpc>
                <a:spcPct val="90000"/>
              </a:lnSpc>
              <a:spcBef>
                <a:spcPts val="500"/>
              </a:spcBef>
              <a:defRPr/>
            </a:pPr>
            <a:r>
              <a:rPr lang="fr-CA" dirty="0">
                <a:latin typeface="Arial" panose="020B0604020202020204" pitchFamily="34" charset="0"/>
                <a:ea typeface="Calibri" panose="020F0502020204030204" pitchFamily="34" charset="0"/>
                <a:cs typeface="Times New Roman" panose="02020603050405020304" pitchFamily="18" charset="0"/>
              </a:rPr>
              <a:t>1 an à l'échelon 6 3,66</a:t>
            </a:r>
            <a:r>
              <a:rPr lang="fr-CA" dirty="0" smtClean="0">
                <a:latin typeface="Arial" panose="020B0604020202020204" pitchFamily="34" charset="0"/>
                <a:ea typeface="Calibri" panose="020F0502020204030204" pitchFamily="34" charset="0"/>
                <a:cs typeface="Times New Roman" panose="02020603050405020304" pitchFamily="18" charset="0"/>
              </a:rPr>
              <a:t>%			7- 0,00%</a:t>
            </a:r>
            <a:endParaRPr lang="fr-CA" dirty="0">
              <a:latin typeface="Arial" panose="020B0604020202020204" pitchFamily="34" charset="0"/>
              <a:ea typeface="Calibri" panose="020F0502020204030204" pitchFamily="34" charset="0"/>
              <a:cs typeface="Times New Roman" panose="02020603050405020304" pitchFamily="18" charset="0"/>
            </a:endParaRPr>
          </a:p>
          <a:p>
            <a:pPr marL="0" lvl="2" algn="just">
              <a:lnSpc>
                <a:spcPct val="90000"/>
              </a:lnSpc>
              <a:spcBef>
                <a:spcPts val="500"/>
              </a:spcBef>
              <a:defRPr/>
            </a:pPr>
            <a:r>
              <a:rPr lang="fr-CA" dirty="0">
                <a:latin typeface="Arial" panose="020B0604020202020204" pitchFamily="34" charset="0"/>
                <a:ea typeface="Calibri" panose="020F0502020204030204" pitchFamily="34" charset="0"/>
                <a:cs typeface="Times New Roman" panose="02020603050405020304" pitchFamily="18" charset="0"/>
              </a:rPr>
              <a:t>2 ans à l'échelon 6 6,72</a:t>
            </a:r>
            <a:r>
              <a:rPr lang="fr-CA" dirty="0" smtClean="0">
                <a:latin typeface="Arial" panose="020B0604020202020204" pitchFamily="34" charset="0"/>
                <a:ea typeface="Calibri" panose="020F0502020204030204" pitchFamily="34" charset="0"/>
                <a:cs typeface="Times New Roman" panose="02020603050405020304" pitchFamily="18" charset="0"/>
              </a:rPr>
              <a:t>%			*8,87% au maximum de l’échelle nombre d’année </a:t>
            </a:r>
            <a:r>
              <a:rPr lang="fr-CA" dirty="0">
                <a:latin typeface="Arial" panose="020B0604020202020204" pitchFamily="34" charset="0"/>
                <a:ea typeface="Calibri" panose="020F0502020204030204" pitchFamily="34" charset="0"/>
                <a:cs typeface="Times New Roman" panose="02020603050405020304" pitchFamily="18" charset="0"/>
              </a:rPr>
              <a:t>à</a:t>
            </a:r>
            <a:r>
              <a:rPr lang="fr-CA" dirty="0" smtClean="0">
                <a:latin typeface="Arial" panose="020B0604020202020204" pitchFamily="34" charset="0"/>
                <a:ea typeface="Calibri" panose="020F0502020204030204" pitchFamily="34" charset="0"/>
                <a:cs typeface="Times New Roman" panose="02020603050405020304" pitchFamily="18" charset="0"/>
              </a:rPr>
              <a:t> déterminer</a:t>
            </a:r>
            <a:endParaRPr lang="fr-CA" dirty="0">
              <a:latin typeface="Arial" panose="020B0604020202020204" pitchFamily="34" charset="0"/>
              <a:ea typeface="Calibri" panose="020F0502020204030204" pitchFamily="34" charset="0"/>
              <a:cs typeface="Times New Roman" panose="02020603050405020304" pitchFamily="18" charset="0"/>
            </a:endParaRPr>
          </a:p>
          <a:p>
            <a:pPr marL="0" lvl="2" algn="just">
              <a:lnSpc>
                <a:spcPct val="90000"/>
              </a:lnSpc>
              <a:spcBef>
                <a:spcPts val="500"/>
              </a:spcBef>
              <a:defRPr/>
            </a:pPr>
            <a:r>
              <a:rPr lang="fr-CA" dirty="0">
                <a:latin typeface="Arial" panose="020B0604020202020204" pitchFamily="34" charset="0"/>
                <a:ea typeface="Calibri" panose="020F0502020204030204" pitchFamily="34" charset="0"/>
                <a:cs typeface="Times New Roman" panose="02020603050405020304" pitchFamily="18" charset="0"/>
              </a:rPr>
              <a:t>3 ans à l'échelon 6 9,95</a:t>
            </a:r>
            <a:r>
              <a:rPr lang="fr-CA" dirty="0" smtClean="0">
                <a:latin typeface="Arial" panose="020B0604020202020204" pitchFamily="34" charset="0"/>
                <a:ea typeface="Calibri" panose="020F0502020204030204" pitchFamily="34" charset="0"/>
                <a:cs typeface="Times New Roman" panose="02020603050405020304" pitchFamily="18" charset="0"/>
              </a:rPr>
              <a:t>%			</a:t>
            </a:r>
            <a:endParaRPr lang="fr-CA" dirty="0">
              <a:latin typeface="Arial" panose="020B0604020202020204" pitchFamily="34" charset="0"/>
              <a:ea typeface="Calibri" panose="020F0502020204030204" pitchFamily="34" charset="0"/>
              <a:cs typeface="Times New Roman" panose="02020603050405020304" pitchFamily="18" charset="0"/>
            </a:endParaRPr>
          </a:p>
          <a:p>
            <a:pPr marL="0" lvl="2" algn="just">
              <a:lnSpc>
                <a:spcPct val="90000"/>
              </a:lnSpc>
              <a:spcBef>
                <a:spcPts val="500"/>
              </a:spcBef>
              <a:defRPr/>
            </a:pPr>
            <a:r>
              <a:rPr lang="fr-CA" dirty="0">
                <a:latin typeface="Arial" panose="020B0604020202020204" pitchFamily="34" charset="0"/>
                <a:ea typeface="Calibri" panose="020F0502020204030204" pitchFamily="34" charset="0"/>
                <a:cs typeface="Times New Roman" panose="02020603050405020304" pitchFamily="18" charset="0"/>
              </a:rPr>
              <a:t>4 ans et plus à </a:t>
            </a:r>
            <a:r>
              <a:rPr lang="fr-CA" dirty="0" smtClean="0">
                <a:latin typeface="Arial" panose="020B0604020202020204" pitchFamily="34" charset="0"/>
                <a:ea typeface="Calibri" panose="020F0502020204030204" pitchFamily="34" charset="0"/>
                <a:cs typeface="Times New Roman" panose="02020603050405020304" pitchFamily="18" charset="0"/>
              </a:rPr>
              <a:t>l'échelon 6 13,57%		</a:t>
            </a:r>
            <a:endParaRPr lang="fr-CA" dirty="0">
              <a:latin typeface="Arial" panose="020B0604020202020204" pitchFamily="34" charset="0"/>
              <a:ea typeface="Calibri" panose="020F0502020204030204" pitchFamily="34"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xmlns="" id="{43C955D1-214B-2719-6B76-6D50283C0B57}"/>
              </a:ext>
            </a:extLst>
          </p:cNvPr>
          <p:cNvSpPr>
            <a:spLocks noGrp="1"/>
          </p:cNvSpPr>
          <p:nvPr>
            <p:ph type="sldNum" sz="quarter" idx="12"/>
            <p:custDataLst>
              <p:tags r:id="rId2"/>
            </p:custDataLst>
          </p:nvPr>
        </p:nvSpPr>
        <p:spPr/>
        <p:txBody>
          <a:bodyPr/>
          <a:lstStyle/>
          <a:p>
            <a:fld id="{18D25734-BAAB-45B8-8828-031302FAFDE5}" type="slidenum">
              <a:rPr lang="fr-CA" smtClean="0"/>
              <a:t>12</a:t>
            </a:fld>
            <a:endParaRPr lang="fr-CA"/>
          </a:p>
        </p:txBody>
      </p:sp>
      <p:sp>
        <p:nvSpPr>
          <p:cNvPr id="5" name="Titre 3">
            <a:extLst>
              <a:ext uri="{FF2B5EF4-FFF2-40B4-BE49-F238E27FC236}">
                <a16:creationId xmlns:a16="http://schemas.microsoft.com/office/drawing/2014/main" xmlns="" id="{0C062EE3-CC7F-6E1E-93A9-8FAE192A248B}"/>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3200" b="1">
                <a:solidFill>
                  <a:schemeClr val="bg1"/>
                </a:solidFill>
                <a:latin typeface="Arial" panose="020B0604020202020204" pitchFamily="34" charset="0"/>
                <a:cs typeface="Arial" panose="020B0604020202020204" pitchFamily="34" charset="0"/>
              </a:rPr>
              <a:t>Maintien de l’équité salariale</a:t>
            </a:r>
          </a:p>
        </p:txBody>
      </p:sp>
      <p:sp>
        <p:nvSpPr>
          <p:cNvPr id="7" name="Organigramme : Connecteur 6">
            <a:extLst>
              <a:ext uri="{FF2B5EF4-FFF2-40B4-BE49-F238E27FC236}">
                <a16:creationId xmlns:a16="http://schemas.microsoft.com/office/drawing/2014/main" xmlns="" id="{B188FB4D-537E-2E63-2E03-C1CAE8E8A314}"/>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E4501F81-BE8E-8E4F-38AC-15BE99291373}"/>
              </a:ext>
            </a:extLst>
          </p:cNvPr>
          <p:cNvPicPr>
            <a:picLocks noChangeAspect="1"/>
          </p:cNvPicPr>
          <p:nvPr>
            <p:custDataLst>
              <p:tags r:id="rId5"/>
            </p:custDataLst>
          </p:nvPr>
        </p:nvPicPr>
        <p:blipFill>
          <a:blip r:embed="rId8"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pic>
        <p:nvPicPr>
          <p:cNvPr id="9"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406135" y="5386387"/>
            <a:ext cx="2773363" cy="101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74977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xmlns="" id="{059E8ABE-1D50-4F39-4538-13131D67DA1F}"/>
              </a:ext>
            </a:extLst>
          </p:cNvPr>
          <p:cNvSpPr txBox="1"/>
          <p:nvPr>
            <p:custDataLst>
              <p:tags r:id="rId1"/>
            </p:custDataLst>
          </p:nvPr>
        </p:nvSpPr>
        <p:spPr>
          <a:xfrm>
            <a:off x="484664" y="1222842"/>
            <a:ext cx="11222671" cy="3847207"/>
          </a:xfrm>
          <a:prstGeom prst="rect">
            <a:avLst/>
          </a:prstGeom>
          <a:noFill/>
        </p:spPr>
        <p:txBody>
          <a:bodyPr wrap="square">
            <a:spAutoFit/>
          </a:bodyPr>
          <a:lstStyle/>
          <a:p>
            <a:endParaRPr lang="fr-CA"/>
          </a:p>
          <a:p>
            <a:endParaRPr lang="fr-CA"/>
          </a:p>
          <a:p>
            <a:pPr algn="ctr"/>
            <a:r>
              <a:rPr lang="fr-CA" sz="4400" b="1">
                <a:latin typeface="Arial" panose="020B0604020202020204" pitchFamily="34" charset="0"/>
                <a:cs typeface="Arial" panose="020B0604020202020204" pitchFamily="34" charset="0"/>
              </a:rPr>
              <a:t>Rémunération</a:t>
            </a:r>
          </a:p>
          <a:p>
            <a:endParaRPr lang="fr-CA" sz="4400">
              <a:latin typeface="Arial" panose="020B0604020202020204" pitchFamily="34" charset="0"/>
              <a:cs typeface="Arial" panose="020B0604020202020204" pitchFamily="34" charset="0"/>
            </a:endParaRPr>
          </a:p>
          <a:p>
            <a:r>
              <a:rPr lang="fr-CA" sz="4400">
                <a:latin typeface="Arial" panose="020B0604020202020204" pitchFamily="34" charset="0"/>
                <a:cs typeface="Arial" panose="020B0604020202020204" pitchFamily="34" charset="0"/>
              </a:rPr>
              <a:t>	</a:t>
            </a:r>
            <a:r>
              <a:rPr lang="fr-CA" sz="3200"/>
              <a:t>Somme forfaitaire, prime, majoration de traitement et 	intégration</a:t>
            </a:r>
          </a:p>
          <a:p>
            <a:endParaRPr lang="fr-CA" sz="4400">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xmlns="" id="{7F2710BA-E211-9B6D-D59E-86DE24F4120E}"/>
              </a:ext>
            </a:extLst>
          </p:cNvPr>
          <p:cNvSpPr>
            <a:spLocks noGrp="1"/>
          </p:cNvSpPr>
          <p:nvPr>
            <p:ph type="sldNum" sz="quarter" idx="12"/>
            <p:custDataLst>
              <p:tags r:id="rId2"/>
            </p:custDataLst>
          </p:nvPr>
        </p:nvSpPr>
        <p:spPr/>
        <p:txBody>
          <a:bodyPr/>
          <a:lstStyle/>
          <a:p>
            <a:fld id="{18D25734-BAAB-45B8-8828-031302FAFDE5}" type="slidenum">
              <a:rPr lang="fr-CA" smtClean="0"/>
              <a:t>13</a:t>
            </a:fld>
            <a:endParaRPr lang="fr-CA"/>
          </a:p>
        </p:txBody>
      </p:sp>
      <p:sp>
        <p:nvSpPr>
          <p:cNvPr id="5" name="Titre 3">
            <a:extLst>
              <a:ext uri="{FF2B5EF4-FFF2-40B4-BE49-F238E27FC236}">
                <a16:creationId xmlns:a16="http://schemas.microsoft.com/office/drawing/2014/main" xmlns="" id="{E502CA97-DDC4-0BDF-D6C9-308483B6570D}"/>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3200" b="1">
                <a:solidFill>
                  <a:schemeClr val="bg1"/>
                </a:solidFill>
                <a:latin typeface="Arial" panose="020B0604020202020204" pitchFamily="34" charset="0"/>
                <a:cs typeface="Arial" panose="020B0604020202020204" pitchFamily="34" charset="0"/>
              </a:rPr>
              <a:t>Maintien de l’équité salariale</a:t>
            </a:r>
          </a:p>
        </p:txBody>
      </p:sp>
      <p:sp>
        <p:nvSpPr>
          <p:cNvPr id="7" name="Organigramme : Connecteur 6">
            <a:extLst>
              <a:ext uri="{FF2B5EF4-FFF2-40B4-BE49-F238E27FC236}">
                <a16:creationId xmlns:a16="http://schemas.microsoft.com/office/drawing/2014/main" xmlns="" id="{730840F6-5E4E-1119-BE07-6D063811A3A4}"/>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EFADF1D8-F37F-A3B3-B3A4-2489AE566F5E}"/>
              </a:ext>
            </a:extLst>
          </p:cNvPr>
          <p:cNvPicPr>
            <a:picLocks noChangeAspect="1"/>
          </p:cNvPicPr>
          <p:nvPr>
            <p:custDataLst>
              <p:tags r:id="rId5"/>
            </p:custDataLst>
          </p:nvPr>
        </p:nvPicPr>
        <p:blipFill>
          <a:blip r:embed="rId9"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pic>
        <p:nvPicPr>
          <p:cNvPr id="9" name="Picture 2">
            <a:extLst>
              <a:ext uri="{FF2B5EF4-FFF2-40B4-BE49-F238E27FC236}">
                <a16:creationId xmlns:a16="http://schemas.microsoft.com/office/drawing/2014/main" xmlns="" id="{BB199640-56DF-B823-EE1C-6B3436C493A5}"/>
              </a:ext>
            </a:extLst>
          </p:cNvPr>
          <p:cNvPicPr>
            <a:picLocks noChangeAspect="1" noChangeArrowheads="1"/>
          </p:cNvPicPr>
          <p:nvPr>
            <p:custDataLst>
              <p:tags r:id="rId6"/>
            </p:custDataLst>
          </p:nvPr>
        </p:nvPicPr>
        <p:blipFill>
          <a:blip r:embed="rId10" cstate="print"/>
          <a:stretch>
            <a:fillRect/>
          </a:stretch>
        </p:blipFill>
        <p:spPr bwMode="auto">
          <a:xfrm flipH="1">
            <a:off x="8942663" y="4406665"/>
            <a:ext cx="2898661" cy="2298936"/>
          </a:xfrm>
          <a:prstGeom prst="rect">
            <a:avLst/>
          </a:prstGeom>
          <a:solidFill>
            <a:schemeClr val="accent1">
              <a:lumMod val="20000"/>
              <a:lumOff val="80000"/>
            </a:schemeClr>
          </a:solidFill>
          <a:ln w="9525">
            <a:noFill/>
            <a:miter lim="800000"/>
            <a:headEnd/>
            <a:tailEnd/>
          </a:ln>
          <a:effectLst/>
        </p:spPr>
      </p:pic>
    </p:spTree>
    <p:extLst>
      <p:ext uri="{BB962C8B-B14F-4D97-AF65-F5344CB8AC3E}">
        <p14:creationId xmlns:p14="http://schemas.microsoft.com/office/powerpoint/2010/main" val="289406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xmlns="" id="{059E8ABE-1D50-4F39-4538-13131D67DA1F}"/>
              </a:ext>
            </a:extLst>
          </p:cNvPr>
          <p:cNvSpPr txBox="1"/>
          <p:nvPr>
            <p:custDataLst>
              <p:tags r:id="rId1"/>
            </p:custDataLst>
          </p:nvPr>
        </p:nvSpPr>
        <p:spPr>
          <a:xfrm>
            <a:off x="484664" y="1203458"/>
            <a:ext cx="11222671" cy="6136039"/>
          </a:xfrm>
          <a:prstGeom prst="rect">
            <a:avLst/>
          </a:prstGeom>
          <a:noFill/>
        </p:spPr>
        <p:txBody>
          <a:bodyPr wrap="square">
            <a:spAutoFit/>
          </a:bodyPr>
          <a:lstStyle/>
          <a:p>
            <a:pPr marL="0" indent="0">
              <a:buNone/>
            </a:pPr>
            <a:r>
              <a:rPr lang="fr-CA" sz="2400" b="1" dirty="0">
                <a:effectLst/>
                <a:latin typeface="Arial" panose="020B0604020202020204" pitchFamily="34" charset="0"/>
                <a:ea typeface="Calibri" panose="020F0502020204030204" pitchFamily="34" charset="0"/>
                <a:cs typeface="Arial" panose="020B0604020202020204" pitchFamily="34" charset="0"/>
              </a:rPr>
              <a:t>5314 </a:t>
            </a:r>
            <a:r>
              <a:rPr kumimoji="0" lang="fr-CA"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5315 —</a:t>
            </a:r>
            <a:r>
              <a:rPr lang="fr-CA" sz="2400" b="1" dirty="0">
                <a:effectLst/>
                <a:latin typeface="Arial" panose="020B0604020202020204" pitchFamily="34" charset="0"/>
                <a:ea typeface="Calibri" panose="020F0502020204030204" pitchFamily="34" charset="0"/>
                <a:cs typeface="Arial" panose="020B0604020202020204" pitchFamily="34" charset="0"/>
              </a:rPr>
              <a:t> Agente administrative classe 2</a:t>
            </a:r>
          </a:p>
          <a:p>
            <a:pPr marL="0" indent="0">
              <a:buNone/>
            </a:pPr>
            <a:endParaRPr lang="fr-CA" sz="2400" b="1" dirty="0">
              <a:effectLst/>
              <a:latin typeface="Arial" panose="020B0604020202020204" pitchFamily="34" charset="0"/>
              <a:ea typeface="Calibri" panose="020F0502020204030204" pitchFamily="34" charset="0"/>
              <a:cs typeface="Arial" panose="020B0604020202020204" pitchFamily="34" charset="0"/>
            </a:endParaRPr>
          </a:p>
          <a:p>
            <a:pPr marL="742950" lvl="1" indent="-285750">
              <a:buFont typeface="Arial" panose="020B0604020202020204" pitchFamily="34" charset="0"/>
              <a:buChar char="•"/>
            </a:pPr>
            <a:r>
              <a:rPr lang="fr-CA" sz="2400" dirty="0">
                <a:effectLst/>
                <a:latin typeface="Arial" panose="020B0604020202020204" pitchFamily="34" charset="0"/>
                <a:ea typeface="Calibri" panose="020F0502020204030204" pitchFamily="34" charset="0"/>
                <a:cs typeface="Arial" panose="020B0604020202020204" pitchFamily="34" charset="0"/>
              </a:rPr>
              <a:t>Pour la période allant du 1</a:t>
            </a:r>
            <a:r>
              <a:rPr lang="fr-CA" sz="2400" baseline="30000" dirty="0">
                <a:effectLst/>
                <a:latin typeface="Arial" panose="020B0604020202020204" pitchFamily="34" charset="0"/>
                <a:ea typeface="Calibri" panose="020F0502020204030204" pitchFamily="34" charset="0"/>
                <a:cs typeface="Arial" panose="020B0604020202020204" pitchFamily="34" charset="0"/>
              </a:rPr>
              <a:t>er</a:t>
            </a:r>
            <a:r>
              <a:rPr lang="fr-CA" sz="2400" dirty="0">
                <a:effectLst/>
                <a:latin typeface="Arial" panose="020B0604020202020204" pitchFamily="34" charset="0"/>
                <a:ea typeface="Calibri" panose="020F0502020204030204" pitchFamily="34" charset="0"/>
                <a:cs typeface="Arial" panose="020B0604020202020204" pitchFamily="34" charset="0"/>
              </a:rPr>
              <a:t> janvier 2021 jusqu’à la veille de la date d’entrée en vigueur de la convention collective 2023</a:t>
            </a:r>
            <a:r>
              <a:rPr lang="fr-CA" sz="2400" dirty="0">
                <a:latin typeface="Arial" panose="020B0604020202020204" pitchFamily="34" charset="0"/>
                <a:ea typeface="Calibri" panose="020F0502020204030204" pitchFamily="34" charset="0"/>
                <a:cs typeface="Arial" panose="020B0604020202020204" pitchFamily="34" charset="0"/>
              </a:rPr>
              <a:t>, </a:t>
            </a:r>
            <a:r>
              <a:rPr lang="fr-CA" sz="2400" dirty="0">
                <a:effectLst/>
                <a:latin typeface="Arial" panose="020B0604020202020204" pitchFamily="34" charset="0"/>
                <a:ea typeface="Calibri" panose="020F0502020204030204" pitchFamily="34" charset="0"/>
                <a:cs typeface="Arial" panose="020B0604020202020204" pitchFamily="34" charset="0"/>
              </a:rPr>
              <a:t>une somme forfaitaire équivalant à 2 % du salaire de base à l’échelle sera versée aux personnes salariées de la catégorie d’emploi d’Agente administrative classe 2 (5314 -5315)</a:t>
            </a:r>
          </a:p>
          <a:p>
            <a:pPr marL="742950" lvl="1" indent="-285750">
              <a:buFont typeface="Arial" panose="020B0604020202020204" pitchFamily="34" charset="0"/>
              <a:buChar char="•"/>
            </a:pPr>
            <a:r>
              <a:rPr lang="fr-CA" sz="2400" dirty="0">
                <a:effectLst/>
                <a:latin typeface="Arial" panose="020B0604020202020204" pitchFamily="34" charset="0"/>
                <a:ea typeface="Calibri" panose="020F0502020204030204" pitchFamily="34" charset="0"/>
                <a:cs typeface="Arial" panose="020B0604020202020204" pitchFamily="34" charset="0"/>
              </a:rPr>
              <a:t>À moins d’un délai spécifique prévu au présent accord, les montants de la rétroactivité et les ajustements découlant du présent accord seront effectués selon les délais qui seront prévus aux conventions </a:t>
            </a:r>
            <a:r>
              <a:rPr lang="fr-CA" sz="2400" dirty="0" smtClean="0">
                <a:effectLst/>
                <a:latin typeface="Arial" panose="020B0604020202020204" pitchFamily="34" charset="0"/>
                <a:ea typeface="Calibri" panose="020F0502020204030204" pitchFamily="34" charset="0"/>
                <a:cs typeface="Arial" panose="020B0604020202020204" pitchFamily="34" charset="0"/>
              </a:rPr>
              <a:t>collectives.</a:t>
            </a:r>
            <a:endParaRPr lang="fr-CA" sz="2400" dirty="0">
              <a:latin typeface="Arial" panose="020B0604020202020204" pitchFamily="34" charset="0"/>
              <a:ea typeface="Calibri" panose="020F0502020204030204" pitchFamily="34" charset="0"/>
              <a:cs typeface="Arial" panose="020B0604020202020204" pitchFamily="34" charset="0"/>
            </a:endParaRPr>
          </a:p>
          <a:p>
            <a:pPr marL="742950" lvl="1" indent="-285750">
              <a:buFont typeface="Arial" panose="020B0604020202020204" pitchFamily="34" charset="0"/>
              <a:buChar char="•"/>
            </a:pPr>
            <a:endParaRPr kumimoji="0" lang="fr-CA" sz="2400" b="0" i="0" u="none" strike="noStrike" kern="1200" cap="none" spc="0" normalizeH="0" baseline="0" noProof="0" dirty="0" smtClean="0">
              <a:ln>
                <a:noFill/>
              </a:ln>
              <a:effectLst/>
              <a:uLnTx/>
              <a:uFillTx/>
              <a:latin typeface="Arial" panose="020B0604020202020204" pitchFamily="34" charset="0"/>
              <a:cs typeface="Arial" panose="020B0604020202020204" pitchFamily="34" charset="0"/>
            </a:endParaRPr>
          </a:p>
          <a:p>
            <a:pPr marL="687600" marR="0" lvl="3" indent="-230400"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CA" sz="2400" b="0"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Exemple</a:t>
            </a:r>
            <a:r>
              <a:rPr kumimoji="0" lang="fr-CA" sz="2400" b="0" i="0" u="none" strike="noStrike" kern="1200" cap="none" spc="0" normalizeH="0" baseline="0" noProof="0" dirty="0">
                <a:ln>
                  <a:noFill/>
                </a:ln>
                <a:effectLst/>
                <a:uLnTx/>
                <a:uFillTx/>
                <a:latin typeface="Arial" panose="020B0604020202020204" pitchFamily="34" charset="0"/>
                <a:cs typeface="Arial" panose="020B0604020202020204" pitchFamily="34" charset="0"/>
              </a:rPr>
              <a:t> : Estimation de somme forfaitaire basée sur le maximum de l’échelle (35 h/semaine) :</a:t>
            </a:r>
          </a:p>
          <a:p>
            <a:pPr marL="457200" marR="0" lvl="3"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CA" sz="2400" b="1" dirty="0">
                <a:latin typeface="Arial" panose="020B0604020202020204" pitchFamily="34" charset="0"/>
                <a:cs typeface="Arial" panose="020B0604020202020204" pitchFamily="34" charset="0"/>
              </a:rPr>
              <a:t>2 911,58</a:t>
            </a:r>
            <a:r>
              <a:rPr kumimoji="0" lang="fr-CA" sz="2400" b="1" i="0" u="none" strike="noStrike" kern="1200" cap="none" spc="0" normalizeH="0" baseline="0" noProof="0" dirty="0">
                <a:ln>
                  <a:noFill/>
                </a:ln>
                <a:effectLst/>
                <a:uLnTx/>
                <a:uFillTx/>
                <a:latin typeface="Arial" panose="020B0604020202020204" pitchFamily="34" charset="0"/>
                <a:cs typeface="Arial" panose="020B0604020202020204" pitchFamily="34" charset="0"/>
              </a:rPr>
              <a:t>$*</a:t>
            </a:r>
          </a:p>
          <a:p>
            <a:pPr marL="457200" marR="0" lvl="3" indent="0"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CA" sz="1600" dirty="0">
                <a:effectLst/>
                <a:latin typeface="Arial" panose="020B0604020202020204" pitchFamily="34" charset="0"/>
                <a:ea typeface="Calibri" panose="020F0502020204030204" pitchFamily="34" charset="0"/>
                <a:cs typeface="Arial" panose="020B0604020202020204" pitchFamily="34" charset="0"/>
              </a:rPr>
              <a:t>* Estimation faite sous toutes réserves</a:t>
            </a:r>
          </a:p>
          <a:p>
            <a:pPr marL="457200" marR="0" lvl="3"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fr-CA" dirty="0"/>
          </a:p>
        </p:txBody>
      </p:sp>
      <p:sp>
        <p:nvSpPr>
          <p:cNvPr id="4" name="Espace réservé du numéro de diapositive 3">
            <a:extLst>
              <a:ext uri="{FF2B5EF4-FFF2-40B4-BE49-F238E27FC236}">
                <a16:creationId xmlns:a16="http://schemas.microsoft.com/office/drawing/2014/main" xmlns="" id="{7F2710BA-E211-9B6D-D59E-86DE24F4120E}"/>
              </a:ext>
            </a:extLst>
          </p:cNvPr>
          <p:cNvSpPr>
            <a:spLocks noGrp="1"/>
          </p:cNvSpPr>
          <p:nvPr>
            <p:ph type="sldNum" sz="quarter" idx="12"/>
            <p:custDataLst>
              <p:tags r:id="rId2"/>
            </p:custDataLst>
          </p:nvPr>
        </p:nvSpPr>
        <p:spPr/>
        <p:txBody>
          <a:bodyPr/>
          <a:lstStyle/>
          <a:p>
            <a:fld id="{18D25734-BAAB-45B8-8828-031302FAFDE5}" type="slidenum">
              <a:rPr lang="fr-CA" smtClean="0"/>
              <a:t>14</a:t>
            </a:fld>
            <a:endParaRPr lang="fr-CA"/>
          </a:p>
        </p:txBody>
      </p:sp>
      <p:sp>
        <p:nvSpPr>
          <p:cNvPr id="5" name="Titre 3">
            <a:extLst>
              <a:ext uri="{FF2B5EF4-FFF2-40B4-BE49-F238E27FC236}">
                <a16:creationId xmlns:a16="http://schemas.microsoft.com/office/drawing/2014/main" xmlns="" id="{147B7D3C-073A-E793-3491-7B6A47E0B95C}"/>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3200" b="1">
                <a:solidFill>
                  <a:schemeClr val="bg1"/>
                </a:solidFill>
                <a:latin typeface="Arial" panose="020B0604020202020204" pitchFamily="34" charset="0"/>
                <a:cs typeface="Arial" panose="020B0604020202020204" pitchFamily="34" charset="0"/>
              </a:rPr>
              <a:t>Somme forfaitaire</a:t>
            </a:r>
          </a:p>
        </p:txBody>
      </p:sp>
      <p:sp>
        <p:nvSpPr>
          <p:cNvPr id="7" name="Organigramme : Connecteur 6">
            <a:extLst>
              <a:ext uri="{FF2B5EF4-FFF2-40B4-BE49-F238E27FC236}">
                <a16:creationId xmlns:a16="http://schemas.microsoft.com/office/drawing/2014/main" xmlns="" id="{7AA7A3E9-DED1-8EE0-545E-D016CB91E085}"/>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950E7117-871B-503D-3F35-14E5A5DC09AE}"/>
              </a:ext>
            </a:extLst>
          </p:cNvPr>
          <p:cNvPicPr>
            <a:picLocks noChangeAspect="1"/>
          </p:cNvPicPr>
          <p:nvPr>
            <p:custDataLst>
              <p:tags r:id="rId5"/>
            </p:custDataLst>
          </p:nvPr>
        </p:nvPicPr>
        <p:blipFill>
          <a:blip r:embed="rId8"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18339382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xmlns="" id="{AD8C30B9-F6BB-E4CC-C112-2CBCAAE7AF88}"/>
              </a:ext>
            </a:extLst>
          </p:cNvPr>
          <p:cNvSpPr txBox="1"/>
          <p:nvPr>
            <p:custDataLst>
              <p:tags r:id="rId1"/>
            </p:custDataLst>
          </p:nvPr>
        </p:nvSpPr>
        <p:spPr>
          <a:xfrm>
            <a:off x="729458" y="1099152"/>
            <a:ext cx="11115883" cy="4985980"/>
          </a:xfrm>
          <a:prstGeom prst="rect">
            <a:avLst/>
          </a:prstGeom>
          <a:noFill/>
        </p:spPr>
        <p:txBody>
          <a:bodyPr wrap="square">
            <a:spAutoFit/>
          </a:bodyPr>
          <a:lstStyle/>
          <a:p>
            <a:pPr marL="0" indent="0" algn="just">
              <a:buNone/>
            </a:pPr>
            <a:r>
              <a:rPr lang="fr-CA" sz="2400" b="1" dirty="0">
                <a:effectLst/>
                <a:latin typeface="Arial" panose="020B0604020202020204" pitchFamily="34" charset="0"/>
                <a:ea typeface="Calibri" panose="020F0502020204030204" pitchFamily="34" charset="0"/>
                <a:cs typeface="Arial" panose="020B0604020202020204" pitchFamily="34" charset="0"/>
              </a:rPr>
              <a:t>     </a:t>
            </a:r>
          </a:p>
          <a:p>
            <a:pPr marL="0" indent="0" algn="just">
              <a:buNone/>
            </a:pPr>
            <a:r>
              <a:rPr lang="fr-CA" sz="2400" b="1" dirty="0">
                <a:effectLst/>
                <a:latin typeface="Arial" panose="020B0604020202020204" pitchFamily="34" charset="0"/>
                <a:ea typeface="Calibri" panose="020F0502020204030204" pitchFamily="34" charset="0"/>
                <a:cs typeface="Arial" panose="020B0604020202020204" pitchFamily="34" charset="0"/>
              </a:rPr>
              <a:t>5314 </a:t>
            </a:r>
            <a:r>
              <a:rPr kumimoji="0" lang="fr-CA"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5315 —</a:t>
            </a:r>
            <a:r>
              <a:rPr lang="fr-CA" sz="2400" b="1" dirty="0">
                <a:effectLst/>
                <a:latin typeface="Arial" panose="020B0604020202020204" pitchFamily="34" charset="0"/>
                <a:ea typeface="Calibri" panose="020F0502020204030204" pitchFamily="34" charset="0"/>
                <a:cs typeface="Arial" panose="020B0604020202020204" pitchFamily="34" charset="0"/>
              </a:rPr>
              <a:t> Agente administrative classe 2</a:t>
            </a:r>
          </a:p>
          <a:p>
            <a:pPr marL="0" indent="0" algn="just">
              <a:buNone/>
            </a:pPr>
            <a:endParaRPr lang="fr-CA" sz="2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742950" lvl="1" indent="-285750">
              <a:buFont typeface="Arial" panose="020B0604020202020204" pitchFamily="34" charset="0"/>
              <a:buChar char="•"/>
            </a:pPr>
            <a:r>
              <a:rPr lang="fr-CA" sz="2400" dirty="0">
                <a:effectLst/>
                <a:latin typeface="Arial" panose="020B0604020202020204" pitchFamily="34" charset="0"/>
                <a:ea typeface="Calibri" panose="020F0502020204030204" pitchFamily="34" charset="0"/>
                <a:cs typeface="Arial" panose="020B0604020202020204" pitchFamily="34" charset="0"/>
              </a:rPr>
              <a:t>Les personnes salariées ayant le titre d’Agente administrative classe 2 (5314 - 5315) reçoivent une majoration de traitement de 3,5 % à compter de la date d’entrée en vigueur de la convention </a:t>
            </a:r>
            <a:r>
              <a:rPr lang="fr-CA" sz="2400" dirty="0" smtClean="0">
                <a:effectLst/>
                <a:latin typeface="Arial" panose="020B0604020202020204" pitchFamily="34" charset="0"/>
                <a:ea typeface="Calibri" panose="020F0502020204030204" pitchFamily="34" charset="0"/>
                <a:cs typeface="Arial" panose="020B0604020202020204" pitchFamily="34" charset="0"/>
              </a:rPr>
              <a:t>collective (1</a:t>
            </a:r>
            <a:r>
              <a:rPr lang="fr-CA" sz="2400" baseline="30000" dirty="0" smtClean="0">
                <a:effectLst/>
                <a:latin typeface="Arial" panose="020B0604020202020204" pitchFamily="34" charset="0"/>
                <a:ea typeface="Calibri" panose="020F0502020204030204" pitchFamily="34" charset="0"/>
                <a:cs typeface="Arial" panose="020B0604020202020204" pitchFamily="34" charset="0"/>
              </a:rPr>
              <a:t>er</a:t>
            </a:r>
            <a:r>
              <a:rPr lang="fr-CA" sz="2400" dirty="0" smtClean="0">
                <a:effectLst/>
                <a:latin typeface="Arial" panose="020B0604020202020204" pitchFamily="34" charset="0"/>
                <a:ea typeface="Calibri" panose="020F0502020204030204" pitchFamily="34" charset="0"/>
                <a:cs typeface="Arial" panose="020B0604020202020204" pitchFamily="34" charset="0"/>
              </a:rPr>
              <a:t> avril 2023)</a:t>
            </a:r>
            <a:endParaRPr lang="fr-CA" sz="2400" dirty="0">
              <a:effectLst/>
              <a:latin typeface="Arial" panose="020B0604020202020204" pitchFamily="34" charset="0"/>
              <a:ea typeface="Calibri" panose="020F0502020204030204" pitchFamily="34" charset="0"/>
              <a:cs typeface="Arial" panose="020B0604020202020204" pitchFamily="34" charset="0"/>
            </a:endParaRPr>
          </a:p>
          <a:p>
            <a:pPr lvl="1"/>
            <a:endParaRPr lang="fr-CA" sz="2400" dirty="0">
              <a:effectLst/>
              <a:latin typeface="Arial" panose="020B0604020202020204" pitchFamily="34" charset="0"/>
              <a:ea typeface="Calibri" panose="020F0502020204030204" pitchFamily="34" charset="0"/>
              <a:cs typeface="Arial" panose="020B0604020202020204" pitchFamily="34" charset="0"/>
            </a:endParaRPr>
          </a:p>
          <a:p>
            <a:pPr lvl="1"/>
            <a:endParaRPr lang="fr-CA" sz="2400" dirty="0">
              <a:latin typeface="Arial" panose="020B0604020202020204" pitchFamily="34" charset="0"/>
              <a:ea typeface="Calibri" panose="020F0502020204030204" pitchFamily="34" charset="0"/>
              <a:cs typeface="Arial" panose="020B0604020202020204" pitchFamily="34" charset="0"/>
            </a:endParaRPr>
          </a:p>
          <a:p>
            <a:pPr marL="742950" lvl="1" indent="-285750">
              <a:buFont typeface="Arial" panose="020B0604020202020204" pitchFamily="34" charset="0"/>
              <a:buChar char="•"/>
            </a:pPr>
            <a:r>
              <a:rPr lang="fr-CA" sz="2400" dirty="0">
                <a:latin typeface="Arial" panose="020B0604020202020204" pitchFamily="34" charset="0"/>
                <a:ea typeface="Calibri" panose="020F0502020204030204" pitchFamily="34" charset="0"/>
                <a:cs typeface="Arial" panose="020B0604020202020204" pitchFamily="34" charset="0"/>
              </a:rPr>
              <a:t>Exemple : À l’entrée en vigueur de la convention, au maximum de l’échelle au 1</a:t>
            </a:r>
            <a:r>
              <a:rPr lang="fr-CA" sz="2400" baseline="30000" dirty="0">
                <a:latin typeface="Arial" panose="020B0604020202020204" pitchFamily="34" charset="0"/>
                <a:ea typeface="Calibri" panose="020F0502020204030204" pitchFamily="34" charset="0"/>
                <a:cs typeface="Arial" panose="020B0604020202020204" pitchFamily="34" charset="0"/>
              </a:rPr>
              <a:t>er</a:t>
            </a:r>
            <a:r>
              <a:rPr lang="fr-CA" sz="2400" dirty="0">
                <a:latin typeface="Arial" panose="020B0604020202020204" pitchFamily="34" charset="0"/>
                <a:ea typeface="Calibri" panose="020F0502020204030204" pitchFamily="34" charset="0"/>
                <a:cs typeface="Arial" panose="020B0604020202020204" pitchFamily="34" charset="0"/>
              </a:rPr>
              <a:t> avril 2024, cela représenterait une majoration de 3,20 $ l’heure, en incluant </a:t>
            </a:r>
            <a:r>
              <a:rPr kumimoji="0" lang="fr-CA" sz="2400" b="0" i="0" u="none" strike="noStrike" kern="1200" cap="none" spc="0" normalizeH="0" baseline="0" noProof="0" dirty="0">
                <a:ln>
                  <a:noFill/>
                </a:ln>
                <a:effectLst/>
                <a:uLnTx/>
                <a:uFillTx/>
                <a:latin typeface="Arial" panose="020B0604020202020204" pitchFamily="34" charset="0"/>
                <a:cs typeface="Arial" panose="020B0604020202020204" pitchFamily="34" charset="0"/>
              </a:rPr>
              <a:t>les nouveaux paramètres salariaux pour 2023 et 2024*</a:t>
            </a:r>
          </a:p>
          <a:p>
            <a:pPr lvl="1"/>
            <a:endParaRPr lang="fr-CA" sz="1800" dirty="0" smtClean="0">
              <a:effectLst/>
              <a:latin typeface="Arial" panose="020B0604020202020204" pitchFamily="34" charset="0"/>
              <a:ea typeface="Calibri" panose="020F0502020204030204" pitchFamily="34" charset="0"/>
              <a:cs typeface="Arial" panose="020B0604020202020204" pitchFamily="34" charset="0"/>
            </a:endParaRPr>
          </a:p>
          <a:p>
            <a:pPr lvl="1"/>
            <a:endParaRPr lang="fr-CA" sz="1800" dirty="0">
              <a:effectLst/>
              <a:latin typeface="Arial" panose="020B0604020202020204" pitchFamily="34" charset="0"/>
              <a:ea typeface="Calibri" panose="020F0502020204030204" pitchFamily="34" charset="0"/>
              <a:cs typeface="Arial" panose="020B0604020202020204" pitchFamily="34" charset="0"/>
            </a:endParaRPr>
          </a:p>
          <a:p>
            <a:pPr lvl="1"/>
            <a:r>
              <a:rPr lang="fr-CA" dirty="0">
                <a:latin typeface="Arial" panose="020B0604020202020204" pitchFamily="34" charset="0"/>
                <a:ea typeface="Calibri" panose="020F0502020204030204" pitchFamily="34" charset="0"/>
                <a:cs typeface="Arial" panose="020B0604020202020204" pitchFamily="34" charset="0"/>
              </a:rPr>
              <a:t>	</a:t>
            </a:r>
            <a:r>
              <a:rPr lang="fr-CA" sz="1800" dirty="0">
                <a:effectLst/>
                <a:latin typeface="Arial" panose="020B0604020202020204" pitchFamily="34" charset="0"/>
                <a:ea typeface="Calibri" panose="020F0502020204030204" pitchFamily="34" charset="0"/>
                <a:cs typeface="Arial" panose="020B0604020202020204" pitchFamily="34" charset="0"/>
              </a:rPr>
              <a:t>* Estimation faite sous toutes réserves</a:t>
            </a:r>
          </a:p>
        </p:txBody>
      </p:sp>
      <p:sp>
        <p:nvSpPr>
          <p:cNvPr id="4" name="Espace réservé du numéro de diapositive 3">
            <a:extLst>
              <a:ext uri="{FF2B5EF4-FFF2-40B4-BE49-F238E27FC236}">
                <a16:creationId xmlns:a16="http://schemas.microsoft.com/office/drawing/2014/main" xmlns="" id="{6587119D-3711-1F49-A835-C1B704F7DFC3}"/>
              </a:ext>
            </a:extLst>
          </p:cNvPr>
          <p:cNvSpPr>
            <a:spLocks noGrp="1"/>
          </p:cNvSpPr>
          <p:nvPr>
            <p:ph type="sldNum" sz="quarter" idx="12"/>
            <p:custDataLst>
              <p:tags r:id="rId2"/>
            </p:custDataLst>
          </p:nvPr>
        </p:nvSpPr>
        <p:spPr/>
        <p:txBody>
          <a:bodyPr/>
          <a:lstStyle/>
          <a:p>
            <a:fld id="{18D25734-BAAB-45B8-8828-031302FAFDE5}" type="slidenum">
              <a:rPr lang="fr-CA" smtClean="0"/>
              <a:t>15</a:t>
            </a:fld>
            <a:endParaRPr lang="fr-CA"/>
          </a:p>
        </p:txBody>
      </p:sp>
      <p:sp>
        <p:nvSpPr>
          <p:cNvPr id="7" name="Titre 3">
            <a:extLst>
              <a:ext uri="{FF2B5EF4-FFF2-40B4-BE49-F238E27FC236}">
                <a16:creationId xmlns:a16="http://schemas.microsoft.com/office/drawing/2014/main" xmlns="" id="{FB98769C-106F-300A-82D0-3E2CCB823EB6}"/>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3200" b="1">
                <a:solidFill>
                  <a:schemeClr val="bg1"/>
                </a:solidFill>
                <a:latin typeface="Arial" panose="020B0604020202020204" pitchFamily="34" charset="0"/>
                <a:cs typeface="Arial" panose="020B0604020202020204" pitchFamily="34" charset="0"/>
              </a:rPr>
              <a:t>Majoration de traitement</a:t>
            </a:r>
          </a:p>
        </p:txBody>
      </p:sp>
      <p:sp>
        <p:nvSpPr>
          <p:cNvPr id="8" name="Organigramme : Connecteur 7">
            <a:extLst>
              <a:ext uri="{FF2B5EF4-FFF2-40B4-BE49-F238E27FC236}">
                <a16:creationId xmlns:a16="http://schemas.microsoft.com/office/drawing/2014/main" xmlns="" id="{6C5B9B7F-E585-87D0-18AE-F1E97AA67B0B}"/>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9" name="Image 8" descr="Une image contenant texte, clipart&#10;&#10;Description générée automatiquement">
            <a:extLst>
              <a:ext uri="{FF2B5EF4-FFF2-40B4-BE49-F238E27FC236}">
                <a16:creationId xmlns:a16="http://schemas.microsoft.com/office/drawing/2014/main" xmlns="" id="{824EF067-D7C3-F95D-E49E-7A90282619DC}"/>
              </a:ext>
            </a:extLst>
          </p:cNvPr>
          <p:cNvPicPr>
            <a:picLocks noChangeAspect="1"/>
          </p:cNvPicPr>
          <p:nvPr>
            <p:custDataLst>
              <p:tags r:id="rId5"/>
            </p:custDataLst>
          </p:nvPr>
        </p:nvPicPr>
        <p:blipFill>
          <a:blip r:embed="rId8"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pic>
        <p:nvPicPr>
          <p:cNvPr id="1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228334" y="5400919"/>
            <a:ext cx="2773363" cy="101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40774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xmlns="" id="{AD8C30B9-F6BB-E4CC-C112-2CBCAAE7AF88}"/>
              </a:ext>
            </a:extLst>
          </p:cNvPr>
          <p:cNvSpPr txBox="1"/>
          <p:nvPr>
            <p:custDataLst>
              <p:tags r:id="rId1"/>
            </p:custDataLst>
          </p:nvPr>
        </p:nvSpPr>
        <p:spPr>
          <a:xfrm>
            <a:off x="737046" y="1506123"/>
            <a:ext cx="10717908" cy="2400657"/>
          </a:xfrm>
          <a:prstGeom prst="rect">
            <a:avLst/>
          </a:prstGeom>
          <a:noFill/>
        </p:spPr>
        <p:txBody>
          <a:bodyPr wrap="square">
            <a:spAutoFit/>
          </a:bodyPr>
          <a:lstStyle/>
          <a:p>
            <a:pPr marL="0" indent="0" algn="just">
              <a:buNone/>
            </a:pPr>
            <a:endParaRPr lang="fr-CA" b="1" dirty="0">
              <a:latin typeface="Arial" panose="020B0604020202020204" pitchFamily="34" charset="0"/>
              <a:cs typeface="Arial" panose="020B0604020202020204" pitchFamily="34" charset="0"/>
            </a:endParaRPr>
          </a:p>
          <a:p>
            <a:pPr marL="0" indent="0">
              <a:buNone/>
            </a:pPr>
            <a:r>
              <a:rPr lang="fr-CA" sz="2400" b="1" dirty="0">
                <a:latin typeface="Arial" panose="020B0604020202020204" pitchFamily="34" charset="0"/>
                <a:cs typeface="Arial" panose="020B0604020202020204" pitchFamily="34" charset="0"/>
              </a:rPr>
              <a:t>5322 — Secrétaire médicale</a:t>
            </a:r>
          </a:p>
          <a:p>
            <a:pPr marL="0" indent="0">
              <a:buNone/>
            </a:pPr>
            <a:endParaRPr lang="fr-CA" sz="2400" b="1" dirty="0">
              <a:latin typeface="Arial" panose="020B0604020202020204" pitchFamily="34" charset="0"/>
              <a:cs typeface="Arial" panose="020B0604020202020204" pitchFamily="34" charset="0"/>
            </a:endParaRPr>
          </a:p>
          <a:p>
            <a:pPr marL="0" indent="0">
              <a:buNone/>
            </a:pPr>
            <a:r>
              <a:rPr lang="fr-CA" sz="2400" dirty="0">
                <a:effectLst/>
                <a:latin typeface="Arial" panose="020B0604020202020204" pitchFamily="34" charset="0"/>
                <a:ea typeface="Calibri" panose="020F0502020204030204" pitchFamily="34" charset="0"/>
                <a:cs typeface="Arial" panose="020B0604020202020204" pitchFamily="34" charset="0"/>
              </a:rPr>
              <a:t>La prime de 3 % comme prévu à la Lettre d’entente n</a:t>
            </a:r>
            <a:r>
              <a:rPr lang="fr-CA" sz="2400" baseline="30000" dirty="0">
                <a:effectLst/>
                <a:latin typeface="Arial" panose="020B0604020202020204" pitchFamily="34" charset="0"/>
                <a:ea typeface="Calibri" panose="020F0502020204030204" pitchFamily="34" charset="0"/>
                <a:cs typeface="Arial" panose="020B0604020202020204" pitchFamily="34" charset="0"/>
              </a:rPr>
              <a:t>o</a:t>
            </a:r>
            <a:r>
              <a:rPr lang="fr-CA" sz="2400" dirty="0">
                <a:effectLst/>
                <a:latin typeface="Arial" panose="020B0604020202020204" pitchFamily="34" charset="0"/>
                <a:ea typeface="Calibri" panose="020F0502020204030204" pitchFamily="34" charset="0"/>
                <a:cs typeface="Arial" panose="020B0604020202020204" pitchFamily="34" charset="0"/>
              </a:rPr>
              <a:t> 63, versée aux personnes salariées de la catégorie Secrétaire médicale (5322), est maintenue jusqu’à la veille de l’échéance de la nouvelle convention </a:t>
            </a:r>
            <a:r>
              <a:rPr lang="fr-CA" sz="2400" dirty="0" smtClean="0">
                <a:effectLst/>
                <a:latin typeface="Arial" panose="020B0604020202020204" pitchFamily="34" charset="0"/>
                <a:ea typeface="Calibri" panose="020F0502020204030204" pitchFamily="34" charset="0"/>
                <a:cs typeface="Arial" panose="020B0604020202020204" pitchFamily="34" charset="0"/>
              </a:rPr>
              <a:t>collective.</a:t>
            </a:r>
            <a:endParaRPr lang="fr-CA" sz="2400" dirty="0">
              <a:effectLst/>
              <a:latin typeface="Arial" panose="020B0604020202020204" pitchFamily="34" charset="0"/>
              <a:ea typeface="Calibri" panose="020F0502020204030204" pitchFamily="34" charset="0"/>
              <a:cs typeface="Arial" panose="020B0604020202020204" pitchFamily="34" charset="0"/>
            </a:endParaRPr>
          </a:p>
          <a:p>
            <a:pPr marL="457200" indent="-457200" algn="just">
              <a:buFont typeface="Wingdings" panose="05000000000000000000" pitchFamily="2" charset="2"/>
              <a:buChar char="Ø"/>
            </a:pPr>
            <a:endParaRPr lang="fr-CA" sz="1200" dirty="0"/>
          </a:p>
        </p:txBody>
      </p:sp>
      <p:sp>
        <p:nvSpPr>
          <p:cNvPr id="4" name="Espace réservé du numéro de diapositive 3">
            <a:extLst>
              <a:ext uri="{FF2B5EF4-FFF2-40B4-BE49-F238E27FC236}">
                <a16:creationId xmlns:a16="http://schemas.microsoft.com/office/drawing/2014/main" xmlns="" id="{0090C044-ED90-3272-6A3B-2F184400F97E}"/>
              </a:ext>
            </a:extLst>
          </p:cNvPr>
          <p:cNvSpPr>
            <a:spLocks noGrp="1"/>
          </p:cNvSpPr>
          <p:nvPr>
            <p:ph type="sldNum" sz="quarter" idx="12"/>
            <p:custDataLst>
              <p:tags r:id="rId2"/>
            </p:custDataLst>
          </p:nvPr>
        </p:nvSpPr>
        <p:spPr/>
        <p:txBody>
          <a:bodyPr/>
          <a:lstStyle/>
          <a:p>
            <a:fld id="{18D25734-BAAB-45B8-8828-031302FAFDE5}" type="slidenum">
              <a:rPr lang="fr-CA" smtClean="0"/>
              <a:t>16</a:t>
            </a:fld>
            <a:endParaRPr lang="fr-CA"/>
          </a:p>
        </p:txBody>
      </p:sp>
      <p:sp>
        <p:nvSpPr>
          <p:cNvPr id="5" name="Titre 3">
            <a:extLst>
              <a:ext uri="{FF2B5EF4-FFF2-40B4-BE49-F238E27FC236}">
                <a16:creationId xmlns:a16="http://schemas.microsoft.com/office/drawing/2014/main" xmlns="" id="{083F6FCB-B55F-1B7E-3736-18E8A3A6FE41}"/>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3200" b="1">
                <a:solidFill>
                  <a:schemeClr val="bg1"/>
                </a:solidFill>
                <a:latin typeface="Arial" panose="020B0604020202020204" pitchFamily="34" charset="0"/>
                <a:cs typeface="Arial" panose="020B0604020202020204" pitchFamily="34" charset="0"/>
              </a:rPr>
              <a:t>Prime 3 % secrétaire médicale</a:t>
            </a:r>
          </a:p>
        </p:txBody>
      </p:sp>
      <p:sp>
        <p:nvSpPr>
          <p:cNvPr id="7" name="Organigramme : Connecteur 6">
            <a:extLst>
              <a:ext uri="{FF2B5EF4-FFF2-40B4-BE49-F238E27FC236}">
                <a16:creationId xmlns:a16="http://schemas.microsoft.com/office/drawing/2014/main" xmlns="" id="{7D1AC116-A7FB-2A33-267A-522568A2CA38}"/>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F37A2214-CD05-4FA8-B8D3-3336D31E4BC9}"/>
              </a:ext>
            </a:extLst>
          </p:cNvPr>
          <p:cNvPicPr>
            <a:picLocks noChangeAspect="1"/>
          </p:cNvPicPr>
          <p:nvPr>
            <p:custDataLst>
              <p:tags r:id="rId5"/>
            </p:custDataLst>
          </p:nvPr>
        </p:nvPicPr>
        <p:blipFill>
          <a:blip r:embed="rId8"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12484320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xmlns="" id="{AD8C30B9-F6BB-E4CC-C112-2CBCAAE7AF88}"/>
              </a:ext>
            </a:extLst>
          </p:cNvPr>
          <p:cNvSpPr txBox="1"/>
          <p:nvPr>
            <p:custDataLst>
              <p:tags r:id="rId1"/>
            </p:custDataLst>
          </p:nvPr>
        </p:nvSpPr>
        <p:spPr>
          <a:xfrm>
            <a:off x="737045" y="1443841"/>
            <a:ext cx="10717908" cy="3970318"/>
          </a:xfrm>
          <a:prstGeom prst="rect">
            <a:avLst/>
          </a:prstGeom>
          <a:noFill/>
        </p:spPr>
        <p:txBody>
          <a:bodyPr wrap="square">
            <a:spAutoFit/>
          </a:bodyPr>
          <a:lstStyle/>
          <a:p>
            <a:pPr marL="0" indent="0">
              <a:buNone/>
            </a:pPr>
            <a:r>
              <a:rPr lang="fr-CA" sz="2400" b="1" dirty="0">
                <a:latin typeface="Arial" panose="020B0604020202020204" pitchFamily="34" charset="0"/>
                <a:ea typeface="Calibri" panose="020F0502020204030204" pitchFamily="34" charset="0"/>
                <a:cs typeface="Arial" panose="020B0604020202020204" pitchFamily="34" charset="0"/>
              </a:rPr>
              <a:t>5318 </a:t>
            </a:r>
            <a:r>
              <a:rPr kumimoji="0" lang="fr-CA"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5319 —</a:t>
            </a:r>
            <a:r>
              <a:rPr lang="fr-CA" sz="2400" b="1" dirty="0">
                <a:latin typeface="Arial" panose="020B0604020202020204" pitchFamily="34" charset="0"/>
                <a:ea typeface="Calibri" panose="020F0502020204030204" pitchFamily="34" charset="0"/>
                <a:cs typeface="Arial" panose="020B0604020202020204" pitchFamily="34" charset="0"/>
              </a:rPr>
              <a:t> Agente administrative classe 4</a:t>
            </a:r>
          </a:p>
          <a:p>
            <a:pPr marL="0" indent="0">
              <a:buNone/>
            </a:pPr>
            <a:endParaRPr lang="fr-CA" sz="2400" b="1" dirty="0">
              <a:effectLst/>
              <a:latin typeface="Arial" panose="020B0604020202020204" pitchFamily="34" charset="0"/>
              <a:ea typeface="Calibri" panose="020F0502020204030204" pitchFamily="34" charset="0"/>
              <a:cs typeface="Arial" panose="020B0604020202020204" pitchFamily="34" charset="0"/>
            </a:endParaRPr>
          </a:p>
          <a:p>
            <a:pPr marL="742950" lvl="1" indent="-285750">
              <a:buFont typeface="Arial" panose="020B0604020202020204" pitchFamily="34" charset="0"/>
              <a:buChar char="•"/>
            </a:pPr>
            <a:r>
              <a:rPr lang="fr-CA" sz="2400" dirty="0">
                <a:effectLst/>
                <a:latin typeface="Arial" panose="020B0604020202020204" pitchFamily="34" charset="0"/>
                <a:ea typeface="Calibri" panose="020F0502020204030204" pitchFamily="34" charset="0"/>
                <a:cs typeface="Arial" panose="020B0604020202020204" pitchFamily="34" charset="0"/>
              </a:rPr>
              <a:t>Les personnes salariées appartenant aux corps d’emplois d’Agentes administratives classe 4 seront intégrées aux </a:t>
            </a:r>
            <a:r>
              <a:rPr lang="fr-CA" sz="2400" dirty="0" smtClean="0">
                <a:effectLst/>
                <a:latin typeface="Arial" panose="020B0604020202020204" pitchFamily="34" charset="0"/>
                <a:ea typeface="Calibri" panose="020F0502020204030204" pitchFamily="34" charset="0"/>
                <a:cs typeface="Arial" panose="020B0604020202020204" pitchFamily="34" charset="0"/>
              </a:rPr>
              <a:t>titres d’emplois </a:t>
            </a:r>
            <a:r>
              <a:rPr lang="fr-CA" sz="2400" dirty="0">
                <a:effectLst/>
                <a:latin typeface="Arial" panose="020B0604020202020204" pitchFamily="34" charset="0"/>
                <a:ea typeface="Calibri" panose="020F0502020204030204" pitchFamily="34" charset="0"/>
                <a:cs typeface="Arial" panose="020B0604020202020204" pitchFamily="34" charset="0"/>
              </a:rPr>
              <a:t>d’Agentes administratives classe 3 à la date d’entrée en vigueur de la convention</a:t>
            </a:r>
          </a:p>
          <a:p>
            <a:pPr lvl="1"/>
            <a:endParaRPr lang="fr-CA" sz="2400" dirty="0">
              <a:effectLst/>
              <a:latin typeface="Arial" panose="020B0604020202020204" pitchFamily="34" charset="0"/>
              <a:ea typeface="Calibri" panose="020F0502020204030204" pitchFamily="34" charset="0"/>
              <a:cs typeface="Arial" panose="020B0604020202020204" pitchFamily="34" charset="0"/>
            </a:endParaRPr>
          </a:p>
          <a:p>
            <a:pPr marL="742950" lvl="1" indent="-285750">
              <a:buFont typeface="Arial" panose="020B0604020202020204" pitchFamily="34" charset="0"/>
              <a:buChar char="•"/>
            </a:pPr>
            <a:r>
              <a:rPr lang="fr-CA" sz="2400" dirty="0">
                <a:latin typeface="Arial" panose="020B0604020202020204" pitchFamily="34" charset="0"/>
                <a:ea typeface="Calibri" panose="020F0502020204030204" pitchFamily="34" charset="0"/>
                <a:cs typeface="Arial" panose="020B0604020202020204" pitchFamily="34" charset="0"/>
              </a:rPr>
              <a:t>L’intégration se fera «d’échelon à échelon»</a:t>
            </a:r>
          </a:p>
          <a:p>
            <a:endParaRPr lang="fr-CA" sz="2400" dirty="0">
              <a:latin typeface="Arial" panose="020B0604020202020204" pitchFamily="34" charset="0"/>
              <a:ea typeface="Calibri" panose="020F0502020204030204" pitchFamily="34" charset="0"/>
              <a:cs typeface="Arial" panose="020B0604020202020204" pitchFamily="34" charset="0"/>
            </a:endParaRPr>
          </a:p>
          <a:p>
            <a:pPr marL="742950" lvl="1" indent="-285750">
              <a:buFont typeface="Arial" panose="020B0604020202020204" pitchFamily="34" charset="0"/>
              <a:buChar char="•"/>
            </a:pPr>
            <a:r>
              <a:rPr lang="fr-CA" sz="2400" dirty="0">
                <a:latin typeface="Arial" panose="020B0604020202020204" pitchFamily="34" charset="0"/>
                <a:ea typeface="Calibri" panose="020F0502020204030204" pitchFamily="34" charset="0"/>
                <a:cs typeface="Arial" panose="020B0604020202020204" pitchFamily="34" charset="0"/>
              </a:rPr>
              <a:t>Les titres d’emploi d’Agentes administratives classe 4 (5318 - 5319) seront abolis une fois l’intégration complétée</a:t>
            </a:r>
            <a:endParaRPr lang="fr-CA" sz="24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endParaRPr lang="fr-CA" sz="1200" dirty="0"/>
          </a:p>
        </p:txBody>
      </p:sp>
      <p:sp>
        <p:nvSpPr>
          <p:cNvPr id="4" name="Espace réservé du numéro de diapositive 3">
            <a:extLst>
              <a:ext uri="{FF2B5EF4-FFF2-40B4-BE49-F238E27FC236}">
                <a16:creationId xmlns:a16="http://schemas.microsoft.com/office/drawing/2014/main" xmlns="" id="{B1797763-D706-6DB2-DAAD-55AFFE72BEDF}"/>
              </a:ext>
            </a:extLst>
          </p:cNvPr>
          <p:cNvSpPr>
            <a:spLocks noGrp="1"/>
          </p:cNvSpPr>
          <p:nvPr>
            <p:ph type="sldNum" sz="quarter" idx="12"/>
            <p:custDataLst>
              <p:tags r:id="rId2"/>
            </p:custDataLst>
          </p:nvPr>
        </p:nvSpPr>
        <p:spPr/>
        <p:txBody>
          <a:bodyPr/>
          <a:lstStyle/>
          <a:p>
            <a:fld id="{18D25734-BAAB-45B8-8828-031302FAFDE5}" type="slidenum">
              <a:rPr lang="fr-CA" smtClean="0"/>
              <a:t>17</a:t>
            </a:fld>
            <a:endParaRPr lang="fr-CA"/>
          </a:p>
        </p:txBody>
      </p:sp>
      <p:sp>
        <p:nvSpPr>
          <p:cNvPr id="5" name="Titre 3">
            <a:extLst>
              <a:ext uri="{FF2B5EF4-FFF2-40B4-BE49-F238E27FC236}">
                <a16:creationId xmlns:a16="http://schemas.microsoft.com/office/drawing/2014/main" xmlns="" id="{BECB89A8-1305-328F-5BCE-81E2B7DD1D9A}"/>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3200" b="1">
                <a:solidFill>
                  <a:schemeClr val="bg1"/>
                </a:solidFill>
                <a:latin typeface="Arial" panose="020B0604020202020204" pitchFamily="34" charset="0"/>
                <a:cs typeface="Arial" panose="020B0604020202020204" pitchFamily="34" charset="0"/>
              </a:rPr>
              <a:t>Intégration AA 4 vers AA 3</a:t>
            </a:r>
          </a:p>
        </p:txBody>
      </p:sp>
      <p:sp>
        <p:nvSpPr>
          <p:cNvPr id="7" name="Organigramme : Connecteur 6">
            <a:extLst>
              <a:ext uri="{FF2B5EF4-FFF2-40B4-BE49-F238E27FC236}">
                <a16:creationId xmlns:a16="http://schemas.microsoft.com/office/drawing/2014/main" xmlns="" id="{EE150368-79CD-9E7A-0C10-51B3523E22E2}"/>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AC0F4F71-DECC-7062-FF15-E6ADE1F98920}"/>
              </a:ext>
            </a:extLst>
          </p:cNvPr>
          <p:cNvPicPr>
            <a:picLocks noChangeAspect="1"/>
          </p:cNvPicPr>
          <p:nvPr>
            <p:custDataLst>
              <p:tags r:id="rId5"/>
            </p:custDataLst>
          </p:nvPr>
        </p:nvPicPr>
        <p:blipFill>
          <a:blip r:embed="rId8"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41060490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xmlns="" id="{AD8C30B9-F6BB-E4CC-C112-2CBCAAE7AF88}"/>
              </a:ext>
            </a:extLst>
          </p:cNvPr>
          <p:cNvSpPr txBox="1"/>
          <p:nvPr>
            <p:custDataLst>
              <p:tags r:id="rId1"/>
            </p:custDataLst>
          </p:nvPr>
        </p:nvSpPr>
        <p:spPr>
          <a:xfrm>
            <a:off x="737045" y="1008134"/>
            <a:ext cx="10717908" cy="5078313"/>
          </a:xfrm>
          <a:prstGeom prst="rect">
            <a:avLst/>
          </a:prstGeom>
          <a:noFill/>
        </p:spPr>
        <p:txBody>
          <a:bodyPr wrap="square">
            <a:spAutoFit/>
          </a:bodyPr>
          <a:lstStyle/>
          <a:p>
            <a:pPr marL="0" indent="0" algn="just">
              <a:buNone/>
            </a:pPr>
            <a:r>
              <a:rPr lang="fr-CA" sz="2400" b="1" dirty="0">
                <a:latin typeface="Arial" panose="020B0604020202020204" pitchFamily="34" charset="0"/>
                <a:cs typeface="Arial" panose="020B0604020202020204" pitchFamily="34" charset="0"/>
              </a:rPr>
              <a:t>     5324 — Acheteuse </a:t>
            </a:r>
          </a:p>
          <a:p>
            <a:pPr marL="0" indent="0" algn="just">
              <a:buNone/>
            </a:pPr>
            <a:endParaRPr lang="fr-CA" sz="2400" b="1"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fr-CA" sz="2400" dirty="0">
                <a:latin typeface="Arial" panose="020B0604020202020204" pitchFamily="34" charset="0"/>
                <a:cs typeface="Arial" panose="020B0604020202020204" pitchFamily="34" charset="0"/>
              </a:rPr>
              <a:t>Rangement 11</a:t>
            </a:r>
          </a:p>
          <a:p>
            <a:endParaRPr lang="fr-CA" sz="24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fr-CA" sz="2400" dirty="0">
                <a:latin typeface="Arial" panose="020B0604020202020204" pitchFamily="34" charset="0"/>
                <a:cs typeface="Arial" panose="020B0604020202020204" pitchFamily="34" charset="0"/>
              </a:rPr>
              <a:t>L’échelle salariale est déterminée en fonction de l’échelle AA1 en vigueur au 31 décembre 2010, laquelle est bonifiée de 1,42 %</a:t>
            </a:r>
          </a:p>
          <a:p>
            <a:pPr lvl="1"/>
            <a:endParaRPr lang="fr-CA" sz="24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fr-CA" sz="2400" dirty="0">
                <a:latin typeface="Arial" panose="020B0604020202020204" pitchFamily="34" charset="0"/>
                <a:cs typeface="Arial" panose="020B0604020202020204" pitchFamily="34" charset="0"/>
              </a:rPr>
              <a:t>La rétroactivité s’applique au 10 avril 2013</a:t>
            </a:r>
          </a:p>
          <a:p>
            <a:pPr lvl="1"/>
            <a:endParaRPr lang="fr-CA" sz="24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fr-CA" sz="2400" dirty="0">
                <a:latin typeface="Arial" panose="020B0604020202020204" pitchFamily="34" charset="0"/>
                <a:cs typeface="Arial" panose="020B0604020202020204" pitchFamily="34" charset="0"/>
              </a:rPr>
              <a:t>À compter du 2 avril 2019, l’échelle applicable est celle du rangement 11 de la structure salariale découlant des relativités salariales (intégration selon la règle du salaire égal ou immédiatement supérieur)</a:t>
            </a:r>
          </a:p>
          <a:p>
            <a:pPr lvl="1"/>
            <a:endParaRPr lang="fr-CA" sz="2400" dirty="0">
              <a:latin typeface="Arial" panose="020B0604020202020204" pitchFamily="34" charset="0"/>
              <a:cs typeface="Arial" panose="020B0604020202020204" pitchFamily="34" charset="0"/>
            </a:endParaRPr>
          </a:p>
          <a:p>
            <a:pPr algn="just"/>
            <a:endParaRPr lang="fr-CA" sz="1200" dirty="0"/>
          </a:p>
        </p:txBody>
      </p:sp>
      <p:sp>
        <p:nvSpPr>
          <p:cNvPr id="4" name="Espace réservé du numéro de diapositive 3">
            <a:extLst>
              <a:ext uri="{FF2B5EF4-FFF2-40B4-BE49-F238E27FC236}">
                <a16:creationId xmlns:a16="http://schemas.microsoft.com/office/drawing/2014/main" xmlns="" id="{25FC8F0D-C30F-1687-0C59-51DD3D95BA4B}"/>
              </a:ext>
            </a:extLst>
          </p:cNvPr>
          <p:cNvSpPr>
            <a:spLocks noGrp="1"/>
          </p:cNvSpPr>
          <p:nvPr>
            <p:ph type="sldNum" sz="quarter" idx="12"/>
            <p:custDataLst>
              <p:tags r:id="rId2"/>
            </p:custDataLst>
          </p:nvPr>
        </p:nvSpPr>
        <p:spPr/>
        <p:txBody>
          <a:bodyPr/>
          <a:lstStyle/>
          <a:p>
            <a:fld id="{18D25734-BAAB-45B8-8828-031302FAFDE5}" type="slidenum">
              <a:rPr lang="fr-CA" smtClean="0"/>
              <a:t>18</a:t>
            </a:fld>
            <a:endParaRPr lang="fr-CA"/>
          </a:p>
        </p:txBody>
      </p:sp>
      <p:sp>
        <p:nvSpPr>
          <p:cNvPr id="5" name="Titre 3">
            <a:extLst>
              <a:ext uri="{FF2B5EF4-FFF2-40B4-BE49-F238E27FC236}">
                <a16:creationId xmlns:a16="http://schemas.microsoft.com/office/drawing/2014/main" xmlns="" id="{BA602EA1-0FAB-9BA3-D821-6CD47326F5B7}"/>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3200" b="1">
                <a:solidFill>
                  <a:schemeClr val="bg1"/>
                </a:solidFill>
                <a:latin typeface="Arial" panose="020B0604020202020204" pitchFamily="34" charset="0"/>
                <a:cs typeface="Arial" panose="020B0604020202020204" pitchFamily="34" charset="0"/>
              </a:rPr>
              <a:t>Comité national des emplois (CSN)</a:t>
            </a:r>
          </a:p>
        </p:txBody>
      </p:sp>
      <p:sp>
        <p:nvSpPr>
          <p:cNvPr id="7" name="Organigramme : Connecteur 6">
            <a:extLst>
              <a:ext uri="{FF2B5EF4-FFF2-40B4-BE49-F238E27FC236}">
                <a16:creationId xmlns:a16="http://schemas.microsoft.com/office/drawing/2014/main" xmlns="" id="{150A2020-2BF7-1840-8F0D-97A897F6CFCB}"/>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727E2D2D-0F3D-D5ED-DDCB-2D86DA1040AD}"/>
              </a:ext>
            </a:extLst>
          </p:cNvPr>
          <p:cNvPicPr>
            <a:picLocks noChangeAspect="1"/>
          </p:cNvPicPr>
          <p:nvPr>
            <p:custDataLst>
              <p:tags r:id="rId5"/>
            </p:custDataLst>
          </p:nvPr>
        </p:nvPicPr>
        <p:blipFill>
          <a:blip r:embed="rId8"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20428861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xmlns="" id="{AD8C30B9-F6BB-E4CC-C112-2CBCAAE7AF88}"/>
              </a:ext>
            </a:extLst>
          </p:cNvPr>
          <p:cNvSpPr txBox="1"/>
          <p:nvPr>
            <p:custDataLst>
              <p:tags r:id="rId1"/>
            </p:custDataLst>
          </p:nvPr>
        </p:nvSpPr>
        <p:spPr>
          <a:xfrm>
            <a:off x="737046" y="1233365"/>
            <a:ext cx="10717908" cy="5564087"/>
          </a:xfrm>
          <a:prstGeom prst="rect">
            <a:avLst/>
          </a:prstGeom>
          <a:noFill/>
        </p:spPr>
        <p:txBody>
          <a:bodyPr wrap="square">
            <a:spAutoFit/>
          </a:bodyPr>
          <a:lstStyle/>
          <a:p>
            <a:pPr marL="0" marR="0" lvl="2" indent="0" algn="just"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fr-CA" sz="2400" b="1" i="0" u="none" strike="noStrike" kern="1200" cap="none" spc="0" normalizeH="0" baseline="0" noProof="0" dirty="0">
                <a:ln>
                  <a:noFill/>
                </a:ln>
                <a:effectLst/>
                <a:uLnTx/>
                <a:uFillTx/>
                <a:latin typeface="Arial" panose="020B0604020202020204" pitchFamily="34" charset="0"/>
                <a:cs typeface="Arial" panose="020B0604020202020204" pitchFamily="34" charset="0"/>
              </a:rPr>
              <a:t>5324 — Acheteuse</a:t>
            </a:r>
          </a:p>
          <a:p>
            <a:pPr marL="457200" marR="0" lvl="3" defTabSz="914400" rtl="0" eaLnBrk="1" fontAlgn="auto" latinLnBrk="0" hangingPunct="1">
              <a:lnSpc>
                <a:spcPct val="90000"/>
              </a:lnSpc>
              <a:spcBef>
                <a:spcPts val="1000"/>
              </a:spcBef>
              <a:spcAft>
                <a:spcPts val="0"/>
              </a:spcAft>
              <a:buClrTx/>
              <a:buSzTx/>
              <a:tabLst/>
              <a:defRPr/>
            </a:pPr>
            <a:endParaRPr lang="fr-CA" sz="2400" dirty="0">
              <a:solidFill>
                <a:prstClr val="black"/>
              </a:solidFill>
              <a:highlight>
                <a:srgbClr val="00FF00"/>
              </a:highlight>
              <a:latin typeface="Arial" panose="020B0604020202020204" pitchFamily="34" charset="0"/>
              <a:cs typeface="Arial" panose="020B0604020202020204" pitchFamily="34" charset="0"/>
            </a:endParaRPr>
          </a:p>
          <a:p>
            <a:pPr marL="687600" lvl="3" indent="-230400">
              <a:lnSpc>
                <a:spcPct val="90000"/>
              </a:lnSpc>
              <a:spcBef>
                <a:spcPts val="1000"/>
              </a:spcBef>
              <a:buFont typeface="Arial" panose="020B0604020202020204" pitchFamily="34" charset="0"/>
              <a:buChar char="•"/>
              <a:defRPr/>
            </a:pPr>
            <a:r>
              <a:rPr lang="fr-CA" sz="2400" dirty="0">
                <a:latin typeface="Arial" panose="020B0604020202020204" pitchFamily="34" charset="0"/>
                <a:cs typeface="Arial" panose="020B0604020202020204" pitchFamily="34" charset="0"/>
              </a:rPr>
              <a:t>Au maximum de l’échelle, cela représente une augmentation de salaire variant de 0,34 $ l’heure rétroactif au 10 avril 2013 à 4,01 $ l’heure au 31 mars 2024</a:t>
            </a:r>
          </a:p>
          <a:p>
            <a:pPr marL="457200" lvl="3">
              <a:lnSpc>
                <a:spcPct val="90000"/>
              </a:lnSpc>
              <a:spcBef>
                <a:spcPts val="1000"/>
              </a:spcBef>
              <a:defRPr/>
            </a:pPr>
            <a:endParaRPr kumimoji="0" lang="fr-CA" sz="24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687600" marR="0" lvl="3" indent="-230400"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CA" sz="2400" b="0" i="0" u="none" strike="noStrike" kern="1200" cap="none" spc="0" normalizeH="0" baseline="0" noProof="0" dirty="0">
                <a:ln>
                  <a:noFill/>
                </a:ln>
                <a:effectLst/>
                <a:uLnTx/>
                <a:uFillTx/>
                <a:latin typeface="Arial" panose="020B0604020202020204" pitchFamily="34" charset="0"/>
                <a:cs typeface="Arial" panose="020B0604020202020204" pitchFamily="34" charset="0"/>
              </a:rPr>
              <a:t>Exemple : Estimation de rétro au maximum de l’échelle (35 h/semaine) du 10 avril 2013 au 31 mars 2024 :</a:t>
            </a:r>
          </a:p>
          <a:p>
            <a:pPr marL="457200" marR="0" lvl="3" defTabSz="914400" rtl="0" eaLnBrk="1" fontAlgn="auto" latinLnBrk="0" hangingPunct="1">
              <a:lnSpc>
                <a:spcPct val="90000"/>
              </a:lnSpc>
              <a:spcBef>
                <a:spcPts val="1000"/>
              </a:spcBef>
              <a:spcAft>
                <a:spcPts val="0"/>
              </a:spcAft>
              <a:buClrTx/>
              <a:buSzTx/>
              <a:tabLst/>
              <a:defRPr/>
            </a:pPr>
            <a:endParaRPr kumimoji="0" lang="fr-CA" sz="9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457200" marR="0" lvl="3"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CA" sz="2400" b="1" i="0" u="none" strike="noStrike" kern="1200" cap="none" spc="0" normalizeH="0" baseline="0" noProof="0" dirty="0">
                <a:ln>
                  <a:noFill/>
                </a:ln>
                <a:effectLst/>
                <a:uLnTx/>
                <a:uFillTx/>
                <a:latin typeface="Arial" panose="020B0604020202020204" pitchFamily="34" charset="0"/>
                <a:cs typeface="Arial" panose="020B0604020202020204" pitchFamily="34" charset="0"/>
              </a:rPr>
              <a:t>20 700.01 $*</a:t>
            </a:r>
          </a:p>
          <a:p>
            <a:pPr marL="457200" marR="0" lvl="3" defTabSz="914400" rtl="0" eaLnBrk="1" fontAlgn="auto" latinLnBrk="0" hangingPunct="1">
              <a:lnSpc>
                <a:spcPct val="90000"/>
              </a:lnSpc>
              <a:spcBef>
                <a:spcPts val="1000"/>
              </a:spcBef>
              <a:spcAft>
                <a:spcPts val="0"/>
              </a:spcAft>
              <a:buClrTx/>
              <a:buSzTx/>
              <a:tabLst/>
              <a:defRPr/>
            </a:pPr>
            <a:endParaRPr kumimoji="0" lang="fr-CA" sz="24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fr-CA" sz="2400" dirty="0">
                <a:latin typeface="Arial" panose="020B0604020202020204" pitchFamily="34" charset="0"/>
                <a:cs typeface="Arial" panose="020B0604020202020204" pitchFamily="34" charset="0"/>
              </a:rPr>
              <a:t>Les parties conviennent de mettre fin à l’arbitrage du titre d’emploi</a:t>
            </a:r>
          </a:p>
          <a:p>
            <a:endParaRPr lang="fr-CA" dirty="0">
              <a:highlight>
                <a:srgbClr val="FFFF00"/>
              </a:highlight>
              <a:latin typeface="Arial" panose="020B0604020202020204" pitchFamily="34" charset="0"/>
              <a:cs typeface="Arial" panose="020B0604020202020204" pitchFamily="34" charset="0"/>
            </a:endParaRPr>
          </a:p>
          <a:p>
            <a:r>
              <a:rPr lang="fr-CA" sz="1600" dirty="0">
                <a:effectLst/>
                <a:latin typeface="Arial" panose="020B0604020202020204" pitchFamily="34" charset="0"/>
                <a:ea typeface="Calibri" panose="020F0502020204030204" pitchFamily="34" charset="0"/>
                <a:cs typeface="Arial" panose="020B0604020202020204" pitchFamily="34" charset="0"/>
              </a:rPr>
              <a:t>* Estimation faite sous toutes réserves, incluant les paramètres salariaux au 1</a:t>
            </a:r>
            <a:r>
              <a:rPr lang="fr-CA" sz="1600" baseline="30000" dirty="0">
                <a:effectLst/>
                <a:latin typeface="Arial" panose="020B0604020202020204" pitchFamily="34" charset="0"/>
                <a:ea typeface="Calibri" panose="020F0502020204030204" pitchFamily="34" charset="0"/>
                <a:cs typeface="Arial" panose="020B0604020202020204" pitchFamily="34" charset="0"/>
              </a:rPr>
              <a:t>er</a:t>
            </a:r>
            <a:r>
              <a:rPr lang="fr-CA" sz="1600" dirty="0">
                <a:effectLst/>
                <a:latin typeface="Arial" panose="020B0604020202020204" pitchFamily="34" charset="0"/>
                <a:ea typeface="Calibri" panose="020F0502020204030204" pitchFamily="34" charset="0"/>
                <a:cs typeface="Arial" panose="020B0604020202020204" pitchFamily="34" charset="0"/>
              </a:rPr>
              <a:t> avril 2023</a:t>
            </a:r>
          </a:p>
          <a:p>
            <a:endParaRPr lang="fr-CA" sz="1200" dirty="0"/>
          </a:p>
        </p:txBody>
      </p:sp>
      <p:sp>
        <p:nvSpPr>
          <p:cNvPr id="4" name="Espace réservé du numéro de diapositive 3">
            <a:extLst>
              <a:ext uri="{FF2B5EF4-FFF2-40B4-BE49-F238E27FC236}">
                <a16:creationId xmlns:a16="http://schemas.microsoft.com/office/drawing/2014/main" xmlns="" id="{10854F16-5569-853D-D2F7-9F7F1A4935C1}"/>
              </a:ext>
            </a:extLst>
          </p:cNvPr>
          <p:cNvSpPr>
            <a:spLocks noGrp="1"/>
          </p:cNvSpPr>
          <p:nvPr>
            <p:ph type="sldNum" sz="quarter" idx="12"/>
            <p:custDataLst>
              <p:tags r:id="rId2"/>
            </p:custDataLst>
          </p:nvPr>
        </p:nvSpPr>
        <p:spPr/>
        <p:txBody>
          <a:bodyPr/>
          <a:lstStyle/>
          <a:p>
            <a:fld id="{18D25734-BAAB-45B8-8828-031302FAFDE5}" type="slidenum">
              <a:rPr lang="fr-CA" smtClean="0"/>
              <a:t>19</a:t>
            </a:fld>
            <a:endParaRPr lang="fr-CA"/>
          </a:p>
        </p:txBody>
      </p:sp>
      <p:sp>
        <p:nvSpPr>
          <p:cNvPr id="5" name="Titre 3">
            <a:extLst>
              <a:ext uri="{FF2B5EF4-FFF2-40B4-BE49-F238E27FC236}">
                <a16:creationId xmlns:a16="http://schemas.microsoft.com/office/drawing/2014/main" xmlns="" id="{CBD0BCF7-25A4-3F24-294E-072E83FD7B55}"/>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3200" b="1">
                <a:solidFill>
                  <a:schemeClr val="bg1"/>
                </a:solidFill>
                <a:latin typeface="Arial" panose="020B0604020202020204" pitchFamily="34" charset="0"/>
                <a:cs typeface="Arial" panose="020B0604020202020204" pitchFamily="34" charset="0"/>
              </a:rPr>
              <a:t>Comité national des emplois (CSN)</a:t>
            </a:r>
          </a:p>
        </p:txBody>
      </p:sp>
      <p:sp>
        <p:nvSpPr>
          <p:cNvPr id="7" name="Organigramme : Connecteur 6">
            <a:extLst>
              <a:ext uri="{FF2B5EF4-FFF2-40B4-BE49-F238E27FC236}">
                <a16:creationId xmlns:a16="http://schemas.microsoft.com/office/drawing/2014/main" xmlns="" id="{9FB864F1-753D-D963-C584-DD1DAF9796C2}"/>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76814C77-DE9F-3061-D169-514A4B6F8765}"/>
              </a:ext>
            </a:extLst>
          </p:cNvPr>
          <p:cNvPicPr>
            <a:picLocks noChangeAspect="1"/>
          </p:cNvPicPr>
          <p:nvPr>
            <p:custDataLst>
              <p:tags r:id="rId5"/>
            </p:custDataLst>
          </p:nvPr>
        </p:nvPicPr>
        <p:blipFill>
          <a:blip r:embed="rId7"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pic>
        <p:nvPicPr>
          <p:cNvPr id="9"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218612" y="4344988"/>
            <a:ext cx="2773363" cy="101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70920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xmlns="" id="{AD8C30B9-F6BB-E4CC-C112-2CBCAAE7AF88}"/>
              </a:ext>
            </a:extLst>
          </p:cNvPr>
          <p:cNvSpPr txBox="1"/>
          <p:nvPr>
            <p:custDataLst>
              <p:tags r:id="rId1"/>
            </p:custDataLst>
          </p:nvPr>
        </p:nvSpPr>
        <p:spPr>
          <a:xfrm>
            <a:off x="686412" y="762511"/>
            <a:ext cx="11044213" cy="5593839"/>
          </a:xfrm>
          <a:prstGeom prst="rect">
            <a:avLst/>
          </a:prstGeom>
          <a:noFill/>
        </p:spPr>
        <p:txBody>
          <a:bodyPr wrap="square">
            <a:spAutoFit/>
          </a:bodyPr>
          <a:lstStyle/>
          <a:p>
            <a:pPr algn="just">
              <a:spcAft>
                <a:spcPts val="1100"/>
              </a:spcAft>
            </a:pPr>
            <a:endParaRPr lang="fr-CA" b="1">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1100"/>
              </a:spcAft>
            </a:pPr>
            <a:r>
              <a:rPr lang="fr-CA" sz="2400" b="1">
                <a:latin typeface="Arial" panose="020B0604020202020204" pitchFamily="34" charset="0"/>
                <a:cs typeface="Arial" panose="020B0604020202020204" pitchFamily="34" charset="0"/>
              </a:rPr>
              <a:t>Maintien de l’équité salariale 2010 — Décision de la CNESST</a:t>
            </a:r>
          </a:p>
          <a:p>
            <a:pPr algn="just">
              <a:spcAft>
                <a:spcPts val="1100"/>
              </a:spcAft>
            </a:pPr>
            <a:endParaRPr lang="fr-CA" sz="2400" b="1">
              <a:latin typeface="Arial" panose="020B0604020202020204" pitchFamily="34" charset="0"/>
              <a:cs typeface="Arial" panose="020B0604020202020204" pitchFamily="34" charset="0"/>
            </a:endParaRPr>
          </a:p>
          <a:p>
            <a:pPr marL="0" indent="0">
              <a:buNone/>
            </a:pPr>
            <a:r>
              <a:rPr lang="fr-CA" sz="2400">
                <a:latin typeface="Arial" panose="020B0604020202020204" pitchFamily="34" charset="0"/>
                <a:cs typeface="Arial" panose="020B0604020202020204" pitchFamily="34" charset="0"/>
              </a:rPr>
              <a:t>Les parties s’engagent à ne pas contester au Tribunal administratif du travail (TAT) la décision de la Commission rendue le 28 septembre 2023 en ce qui a trait aux emplois de la catégorie 3 (identification, prédominance, évaluation)</a:t>
            </a:r>
          </a:p>
          <a:p>
            <a:pPr marL="0" indent="0">
              <a:buNone/>
            </a:pPr>
            <a:endParaRPr lang="fr-CA" sz="240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fr-CA" sz="2400">
                <a:latin typeface="Arial" panose="020B0604020202020204" pitchFamily="34" charset="0"/>
                <a:cs typeface="Arial" panose="020B0604020202020204" pitchFamily="34" charset="0"/>
              </a:rPr>
              <a:t>La Commission exige une hausse de rangement pour les catégories d’emplois d’Agente administrative classe 3 (5316 - 5317) et d’Agente administrative classe 4 (5318-5319) :</a:t>
            </a:r>
          </a:p>
          <a:p>
            <a:pPr lvl="1"/>
            <a:endParaRPr lang="fr-CA" sz="2400">
              <a:latin typeface="Arial" panose="020B0604020202020204" pitchFamily="34" charset="0"/>
              <a:cs typeface="Arial" panose="020B0604020202020204" pitchFamily="34" charset="0"/>
            </a:endParaRPr>
          </a:p>
          <a:p>
            <a:pPr marL="1257300" lvl="2" indent="-342900">
              <a:buFont typeface="Wingdings" panose="05000000000000000000" pitchFamily="2" charset="2"/>
              <a:buChar char="Ø"/>
            </a:pPr>
            <a:r>
              <a:rPr lang="fr-CA" sz="2400">
                <a:latin typeface="Arial" panose="020B0604020202020204" pitchFamily="34" charset="0"/>
                <a:cs typeface="Arial" panose="020B0604020202020204" pitchFamily="34" charset="0"/>
              </a:rPr>
              <a:t>AA3 augmente du rangement 6 à 7</a:t>
            </a:r>
          </a:p>
          <a:p>
            <a:pPr marL="1257300" lvl="2" indent="-342900">
              <a:buFont typeface="Wingdings" panose="05000000000000000000" pitchFamily="2" charset="2"/>
              <a:buChar char="Ø"/>
            </a:pPr>
            <a:r>
              <a:rPr lang="fr-CA" sz="2400">
                <a:latin typeface="Arial" panose="020B0604020202020204" pitchFamily="34" charset="0"/>
                <a:cs typeface="Arial" panose="020B0604020202020204" pitchFamily="34" charset="0"/>
              </a:rPr>
              <a:t>AA4 augmente du rangement 4 à 5</a:t>
            </a:r>
          </a:p>
          <a:p>
            <a:pPr marL="1257300" lvl="2" indent="-342900">
              <a:buFont typeface="Wingdings" panose="05000000000000000000" pitchFamily="2" charset="2"/>
              <a:buChar char="Ø"/>
            </a:pPr>
            <a:r>
              <a:rPr lang="fr-CA" sz="2400">
                <a:latin typeface="Arial" panose="020B0604020202020204" pitchFamily="34" charset="0"/>
                <a:cs typeface="Arial" panose="020B0604020202020204" pitchFamily="34" charset="0"/>
              </a:rPr>
              <a:t>Rétroactif au 31 décembre 2010 + intérêts au taux légal</a:t>
            </a:r>
            <a:endParaRPr lang="fr-CA" sz="2400"/>
          </a:p>
        </p:txBody>
      </p:sp>
      <p:sp>
        <p:nvSpPr>
          <p:cNvPr id="4" name="Espace réservé du numéro de diapositive 3">
            <a:extLst>
              <a:ext uri="{FF2B5EF4-FFF2-40B4-BE49-F238E27FC236}">
                <a16:creationId xmlns:a16="http://schemas.microsoft.com/office/drawing/2014/main" xmlns="" id="{99FAB169-BFEF-B242-D0E6-B8EDB546C93F}"/>
              </a:ext>
            </a:extLst>
          </p:cNvPr>
          <p:cNvSpPr>
            <a:spLocks noGrp="1"/>
          </p:cNvSpPr>
          <p:nvPr>
            <p:ph type="sldNum" sz="quarter" idx="12"/>
            <p:custDataLst>
              <p:tags r:id="rId2"/>
            </p:custDataLst>
          </p:nvPr>
        </p:nvSpPr>
        <p:spPr/>
        <p:txBody>
          <a:bodyPr/>
          <a:lstStyle/>
          <a:p>
            <a:fld id="{18D25734-BAAB-45B8-8828-031302FAFDE5}" type="slidenum">
              <a:rPr lang="fr-CA" smtClean="0"/>
              <a:t>2</a:t>
            </a:fld>
            <a:endParaRPr lang="fr-CA"/>
          </a:p>
        </p:txBody>
      </p:sp>
      <p:sp>
        <p:nvSpPr>
          <p:cNvPr id="5" name="Titre 3">
            <a:extLst>
              <a:ext uri="{FF2B5EF4-FFF2-40B4-BE49-F238E27FC236}">
                <a16:creationId xmlns:a16="http://schemas.microsoft.com/office/drawing/2014/main" xmlns="" id="{92EF5569-98A6-3ACA-059F-BAC8A331128E}"/>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3200" b="1">
                <a:solidFill>
                  <a:schemeClr val="bg1"/>
                </a:solidFill>
                <a:latin typeface="Arial" panose="020B0604020202020204" pitchFamily="34" charset="0"/>
                <a:cs typeface="Arial" panose="020B0604020202020204" pitchFamily="34" charset="0"/>
              </a:rPr>
              <a:t>Maintien de l’équité salariale</a:t>
            </a:r>
          </a:p>
        </p:txBody>
      </p:sp>
      <p:sp>
        <p:nvSpPr>
          <p:cNvPr id="7" name="Organigramme : Connecteur 6">
            <a:extLst>
              <a:ext uri="{FF2B5EF4-FFF2-40B4-BE49-F238E27FC236}">
                <a16:creationId xmlns:a16="http://schemas.microsoft.com/office/drawing/2014/main" xmlns="" id="{9E35C620-308E-1867-C495-90D27ADC99C0}"/>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CB4288B9-F724-FCE7-C54E-A3D814D3B474}"/>
              </a:ext>
            </a:extLst>
          </p:cNvPr>
          <p:cNvPicPr>
            <a:picLocks noChangeAspect="1"/>
          </p:cNvPicPr>
          <p:nvPr>
            <p:custDataLst>
              <p:tags r:id="rId5"/>
            </p:custDataLst>
          </p:nvPr>
        </p:nvPicPr>
        <p:blipFill>
          <a:blip r:embed="rId8"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4100141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xmlns="" id="{AD8C30B9-F6BB-E4CC-C112-2CBCAAE7AF88}"/>
              </a:ext>
            </a:extLst>
          </p:cNvPr>
          <p:cNvSpPr txBox="1"/>
          <p:nvPr>
            <p:custDataLst>
              <p:tags r:id="rId1"/>
            </p:custDataLst>
          </p:nvPr>
        </p:nvSpPr>
        <p:spPr>
          <a:xfrm>
            <a:off x="737046" y="1212209"/>
            <a:ext cx="10717908" cy="4893647"/>
          </a:xfrm>
          <a:prstGeom prst="rect">
            <a:avLst/>
          </a:prstGeom>
          <a:noFill/>
        </p:spPr>
        <p:txBody>
          <a:bodyPr wrap="square">
            <a:spAutoFit/>
          </a:bodyPr>
          <a:lstStyle/>
          <a:p>
            <a:pPr marL="0" indent="0" algn="just">
              <a:buNone/>
            </a:pPr>
            <a:r>
              <a:rPr lang="fr-CA" sz="2400" b="1">
                <a:latin typeface="Arial" panose="020B0604020202020204" pitchFamily="34" charset="0"/>
                <a:cs typeface="Arial" panose="020B0604020202020204" pitchFamily="34" charset="0"/>
              </a:rPr>
              <a:t>5313 — Adjointe à la direction</a:t>
            </a:r>
          </a:p>
          <a:p>
            <a:pPr marL="0" indent="0" algn="just">
              <a:buNone/>
            </a:pPr>
            <a:endParaRPr lang="fr-CA" sz="2400" b="1">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fr-CA" sz="2400">
                <a:latin typeface="Arial" panose="020B0604020202020204" pitchFamily="34" charset="0"/>
                <a:cs typeface="Arial" panose="020B0604020202020204" pitchFamily="34" charset="0"/>
              </a:rPr>
              <a:t>Rangement 12</a:t>
            </a:r>
          </a:p>
          <a:p>
            <a:pPr lvl="1"/>
            <a:endParaRPr lang="fr-CA" sz="240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fr-CA" sz="2400">
                <a:latin typeface="Arial" panose="020B0604020202020204" pitchFamily="34" charset="0"/>
                <a:cs typeface="Arial" panose="020B0604020202020204" pitchFamily="34" charset="0"/>
              </a:rPr>
              <a:t>L’échelle salariale est déterminée en fonction de l’échelle AA1 en vigueur au 31 décembre 2010, laquelle est bonifiée de 6,21 %</a:t>
            </a:r>
          </a:p>
          <a:p>
            <a:pPr lvl="1"/>
            <a:endParaRPr lang="fr-CA" sz="240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fr-CA" sz="2400">
                <a:latin typeface="Arial" panose="020B0604020202020204" pitchFamily="34" charset="0"/>
                <a:cs typeface="Arial" panose="020B0604020202020204" pitchFamily="34" charset="0"/>
              </a:rPr>
              <a:t>La rétroactivité s’applique au 1</a:t>
            </a:r>
            <a:r>
              <a:rPr lang="fr-CA" sz="2400" baseline="30000">
                <a:latin typeface="Arial" panose="020B0604020202020204" pitchFamily="34" charset="0"/>
                <a:cs typeface="Arial" panose="020B0604020202020204" pitchFamily="34" charset="0"/>
              </a:rPr>
              <a:t>er</a:t>
            </a:r>
            <a:r>
              <a:rPr lang="fr-CA" sz="2400">
                <a:latin typeface="Arial" panose="020B0604020202020204" pitchFamily="34" charset="0"/>
                <a:cs typeface="Arial" panose="020B0604020202020204" pitchFamily="34" charset="0"/>
              </a:rPr>
              <a:t> octobre 2011</a:t>
            </a:r>
          </a:p>
          <a:p>
            <a:pPr lvl="1"/>
            <a:endParaRPr lang="fr-CA" sz="240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fr-CA" sz="2400">
                <a:latin typeface="Arial" panose="020B0604020202020204" pitchFamily="34" charset="0"/>
                <a:cs typeface="Arial" panose="020B0604020202020204" pitchFamily="34" charset="0"/>
              </a:rPr>
              <a:t>À compter du 2 avril 2019, l’échelle applicable est celle du rangement 12 de la structure salariale découlant des relativités salariales (intégration selon la règle du salaire égal ou immédiatement supérieur)</a:t>
            </a:r>
          </a:p>
        </p:txBody>
      </p:sp>
      <p:sp>
        <p:nvSpPr>
          <p:cNvPr id="4" name="Espace réservé du numéro de diapositive 3">
            <a:extLst>
              <a:ext uri="{FF2B5EF4-FFF2-40B4-BE49-F238E27FC236}">
                <a16:creationId xmlns:a16="http://schemas.microsoft.com/office/drawing/2014/main" xmlns="" id="{5DDD0800-8204-63E2-8F2F-B30D9966CC83}"/>
              </a:ext>
            </a:extLst>
          </p:cNvPr>
          <p:cNvSpPr>
            <a:spLocks noGrp="1"/>
          </p:cNvSpPr>
          <p:nvPr>
            <p:ph type="sldNum" sz="quarter" idx="12"/>
            <p:custDataLst>
              <p:tags r:id="rId2"/>
            </p:custDataLst>
          </p:nvPr>
        </p:nvSpPr>
        <p:spPr/>
        <p:txBody>
          <a:bodyPr/>
          <a:lstStyle/>
          <a:p>
            <a:fld id="{18D25734-BAAB-45B8-8828-031302FAFDE5}" type="slidenum">
              <a:rPr lang="fr-CA" smtClean="0"/>
              <a:t>20</a:t>
            </a:fld>
            <a:endParaRPr lang="fr-CA"/>
          </a:p>
        </p:txBody>
      </p:sp>
      <p:sp>
        <p:nvSpPr>
          <p:cNvPr id="5" name="Titre 3">
            <a:extLst>
              <a:ext uri="{FF2B5EF4-FFF2-40B4-BE49-F238E27FC236}">
                <a16:creationId xmlns:a16="http://schemas.microsoft.com/office/drawing/2014/main" xmlns="" id="{F2893571-8090-2E18-FCEF-302BB2024663}"/>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3200" b="1">
                <a:solidFill>
                  <a:schemeClr val="bg1"/>
                </a:solidFill>
                <a:latin typeface="Arial" panose="020B0604020202020204" pitchFamily="34" charset="0"/>
                <a:cs typeface="Arial" panose="020B0604020202020204" pitchFamily="34" charset="0"/>
              </a:rPr>
              <a:t>Comité national des emplois (CSN)</a:t>
            </a:r>
          </a:p>
        </p:txBody>
      </p:sp>
      <p:sp>
        <p:nvSpPr>
          <p:cNvPr id="7" name="Organigramme : Connecteur 6">
            <a:extLst>
              <a:ext uri="{FF2B5EF4-FFF2-40B4-BE49-F238E27FC236}">
                <a16:creationId xmlns:a16="http://schemas.microsoft.com/office/drawing/2014/main" xmlns="" id="{0848FFE2-21E5-57F4-D9FC-4F16B56C8104}"/>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0DD32443-4531-59D7-C035-21237C977BF6}"/>
              </a:ext>
            </a:extLst>
          </p:cNvPr>
          <p:cNvPicPr>
            <a:picLocks noChangeAspect="1"/>
          </p:cNvPicPr>
          <p:nvPr>
            <p:custDataLst>
              <p:tags r:id="rId5"/>
            </p:custDataLst>
          </p:nvPr>
        </p:nvPicPr>
        <p:blipFill>
          <a:blip r:embed="rId7"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34623653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xmlns="" id="{AD8C30B9-F6BB-E4CC-C112-2CBCAAE7AF88}"/>
              </a:ext>
            </a:extLst>
          </p:cNvPr>
          <p:cNvSpPr txBox="1"/>
          <p:nvPr>
            <p:custDataLst>
              <p:tags r:id="rId1"/>
            </p:custDataLst>
          </p:nvPr>
        </p:nvSpPr>
        <p:spPr>
          <a:xfrm>
            <a:off x="737046" y="1212209"/>
            <a:ext cx="10717908" cy="5262979"/>
          </a:xfrm>
          <a:prstGeom prst="rect">
            <a:avLst/>
          </a:prstGeom>
          <a:noFill/>
        </p:spPr>
        <p:txBody>
          <a:bodyPr wrap="square">
            <a:spAutoFit/>
          </a:bodyPr>
          <a:lstStyle/>
          <a:p>
            <a:pPr marL="0" marR="0" lvl="2" indent="0" algn="just"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fr-CA" sz="2400" b="1" i="0" u="none" strike="noStrike" kern="1200" cap="none" spc="0" normalizeH="0" baseline="0" noProof="0" dirty="0">
                <a:ln>
                  <a:noFill/>
                </a:ln>
                <a:effectLst/>
                <a:uLnTx/>
                <a:uFillTx/>
                <a:latin typeface="Arial" panose="020B0604020202020204" pitchFamily="34" charset="0"/>
                <a:cs typeface="Arial" panose="020B0604020202020204" pitchFamily="34" charset="0"/>
              </a:rPr>
              <a:t>5313 — Adjointe à la direction</a:t>
            </a:r>
          </a:p>
          <a:p>
            <a:pPr marL="457200" marR="0" lvl="3" algn="just" defTabSz="914400" rtl="0" eaLnBrk="1" fontAlgn="auto" latinLnBrk="0" hangingPunct="1">
              <a:lnSpc>
                <a:spcPct val="90000"/>
              </a:lnSpc>
              <a:spcBef>
                <a:spcPts val="1000"/>
              </a:spcBef>
              <a:spcAft>
                <a:spcPts val="0"/>
              </a:spcAft>
              <a:buClrTx/>
              <a:buSzTx/>
              <a:tabLst/>
              <a:defRPr/>
            </a:pPr>
            <a:endParaRPr lang="fr-CA" sz="2400" dirty="0">
              <a:latin typeface="Arial" panose="020B0604020202020204" pitchFamily="34" charset="0"/>
              <a:cs typeface="Arial" panose="020B0604020202020204" pitchFamily="34" charset="0"/>
            </a:endParaRPr>
          </a:p>
          <a:p>
            <a:pPr marL="687600" lvl="3" indent="-230400">
              <a:lnSpc>
                <a:spcPct val="90000"/>
              </a:lnSpc>
              <a:spcBef>
                <a:spcPts val="1000"/>
              </a:spcBef>
              <a:buFont typeface="Arial" panose="020B0604020202020204" pitchFamily="34" charset="0"/>
              <a:buChar char="•"/>
              <a:defRPr/>
            </a:pPr>
            <a:r>
              <a:rPr lang="fr-CA" sz="2400" dirty="0">
                <a:latin typeface="Arial" panose="020B0604020202020204" pitchFamily="34" charset="0"/>
                <a:cs typeface="Arial" panose="020B0604020202020204" pitchFamily="34" charset="0"/>
              </a:rPr>
              <a:t>Au maximum de l’échelle, cela représente une augmentation de salaire variant de 1,41 $ l’heure rétroactif au 1</a:t>
            </a:r>
            <a:r>
              <a:rPr lang="fr-CA" sz="2400" baseline="30000" dirty="0">
                <a:latin typeface="Arial" panose="020B0604020202020204" pitchFamily="34" charset="0"/>
                <a:cs typeface="Arial" panose="020B0604020202020204" pitchFamily="34" charset="0"/>
              </a:rPr>
              <a:t>er</a:t>
            </a:r>
            <a:r>
              <a:rPr lang="fr-CA" sz="2400" dirty="0">
                <a:latin typeface="Arial" panose="020B0604020202020204" pitchFamily="34" charset="0"/>
                <a:cs typeface="Arial" panose="020B0604020202020204" pitchFamily="34" charset="0"/>
              </a:rPr>
              <a:t> octobre 2011 à 2,85 $ l’heure au 31 mars 2024</a:t>
            </a:r>
          </a:p>
          <a:p>
            <a:pPr marL="457200" lvl="3">
              <a:lnSpc>
                <a:spcPct val="90000"/>
              </a:lnSpc>
              <a:spcBef>
                <a:spcPts val="1000"/>
              </a:spcBef>
              <a:defRPr/>
            </a:pPr>
            <a:endParaRPr kumimoji="0" lang="fr-CA" sz="24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687600" marR="0" lvl="3" indent="-230400"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CA" sz="2400" b="0" i="0" u="none" strike="noStrike" kern="1200" cap="none" spc="0" normalizeH="0" baseline="0" noProof="0" dirty="0">
                <a:ln>
                  <a:noFill/>
                </a:ln>
                <a:effectLst/>
                <a:uLnTx/>
                <a:uFillTx/>
                <a:latin typeface="Arial" panose="020B0604020202020204" pitchFamily="34" charset="0"/>
                <a:cs typeface="Arial" panose="020B0604020202020204" pitchFamily="34" charset="0"/>
              </a:rPr>
              <a:t>Exemple : Estimation de rétro au maximum de l’échelle (35 </a:t>
            </a:r>
            <a:r>
              <a:rPr lang="fr-CA" sz="2400" dirty="0">
                <a:latin typeface="Arial" panose="020B0604020202020204" pitchFamily="34" charset="0"/>
                <a:cs typeface="Arial" panose="020B0604020202020204" pitchFamily="34" charset="0"/>
              </a:rPr>
              <a:t>h/</a:t>
            </a:r>
            <a:r>
              <a:rPr kumimoji="0" lang="fr-CA" sz="2400" b="0" i="0" u="none" strike="noStrike" kern="1200" cap="none" spc="0" normalizeH="0" baseline="0" noProof="0" dirty="0">
                <a:ln>
                  <a:noFill/>
                </a:ln>
                <a:effectLst/>
                <a:uLnTx/>
                <a:uFillTx/>
                <a:latin typeface="Arial" panose="020B0604020202020204" pitchFamily="34" charset="0"/>
                <a:cs typeface="Arial" panose="020B0604020202020204" pitchFamily="34" charset="0"/>
              </a:rPr>
              <a:t>semaine) du 1</a:t>
            </a:r>
            <a:r>
              <a:rPr kumimoji="0" lang="fr-CA" sz="2400" b="0" i="0" u="none" strike="noStrike" kern="1200" cap="none" spc="0" normalizeH="0" baseline="30000" noProof="0" dirty="0">
                <a:ln>
                  <a:noFill/>
                </a:ln>
                <a:effectLst/>
                <a:uLnTx/>
                <a:uFillTx/>
                <a:latin typeface="Arial" panose="020B0604020202020204" pitchFamily="34" charset="0"/>
                <a:cs typeface="Arial" panose="020B0604020202020204" pitchFamily="34" charset="0"/>
              </a:rPr>
              <a:t>er</a:t>
            </a:r>
            <a:r>
              <a:rPr kumimoji="0" lang="fr-CA" sz="2400" b="0" i="0" u="none" strike="noStrike" kern="1200" cap="none" spc="0" normalizeH="0" baseline="0" noProof="0" dirty="0">
                <a:ln>
                  <a:noFill/>
                </a:ln>
                <a:effectLst/>
                <a:uLnTx/>
                <a:uFillTx/>
                <a:latin typeface="Arial" panose="020B0604020202020204" pitchFamily="34" charset="0"/>
                <a:cs typeface="Arial" panose="020B0604020202020204" pitchFamily="34" charset="0"/>
              </a:rPr>
              <a:t> octobre 2011 au 31 mars 2024 :</a:t>
            </a:r>
          </a:p>
          <a:p>
            <a:pPr marL="457200" marR="0" lvl="3" indent="0"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fr-CA" sz="1000" dirty="0">
              <a:latin typeface="Arial" panose="020B0604020202020204" pitchFamily="34" charset="0"/>
              <a:cs typeface="Arial" panose="020B0604020202020204" pitchFamily="34" charset="0"/>
            </a:endParaRPr>
          </a:p>
          <a:p>
            <a:pPr marL="457200" marR="0" lvl="3"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CA" sz="2400" b="1" i="0" u="none" strike="noStrike" kern="1200" cap="none" spc="0" normalizeH="0" baseline="0" noProof="0" dirty="0">
                <a:ln>
                  <a:noFill/>
                </a:ln>
                <a:effectLst/>
                <a:uLnTx/>
                <a:uFillTx/>
                <a:latin typeface="Arial" panose="020B0604020202020204" pitchFamily="34" charset="0"/>
                <a:cs typeface="Arial" panose="020B0604020202020204" pitchFamily="34" charset="0"/>
              </a:rPr>
              <a:t>31 736.64 $*</a:t>
            </a:r>
            <a:endParaRPr kumimoji="0" lang="fr-CA" sz="24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457200" marR="0" lvl="3" defTabSz="914400" rtl="0" eaLnBrk="1" fontAlgn="auto" latinLnBrk="0" hangingPunct="1">
              <a:lnSpc>
                <a:spcPct val="90000"/>
              </a:lnSpc>
              <a:spcBef>
                <a:spcPts val="1000"/>
              </a:spcBef>
              <a:spcAft>
                <a:spcPts val="0"/>
              </a:spcAft>
              <a:buClrTx/>
              <a:buSzTx/>
              <a:tabLst/>
              <a:defRPr/>
            </a:pPr>
            <a:endParaRPr kumimoji="0" lang="fr-CA" sz="24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457200" lvl="3">
              <a:lnSpc>
                <a:spcPct val="90000"/>
              </a:lnSpc>
              <a:spcBef>
                <a:spcPts val="1000"/>
              </a:spcBef>
              <a:defRPr/>
            </a:pPr>
            <a:r>
              <a:rPr lang="fr-CA" sz="1600" dirty="0">
                <a:effectLst/>
                <a:latin typeface="Arial" panose="020B0604020202020204" pitchFamily="34" charset="0"/>
                <a:ea typeface="Calibri" panose="020F0502020204030204" pitchFamily="34" charset="0"/>
                <a:cs typeface="Arial" panose="020B0604020202020204" pitchFamily="34" charset="0"/>
              </a:rPr>
              <a:t>* Estimation faite sous toutes réserves, incluant les paramètres salariaux au 1</a:t>
            </a:r>
            <a:r>
              <a:rPr lang="fr-CA" sz="1600" baseline="30000" dirty="0">
                <a:effectLst/>
                <a:latin typeface="Arial" panose="020B0604020202020204" pitchFamily="34" charset="0"/>
                <a:ea typeface="Calibri" panose="020F0502020204030204" pitchFamily="34" charset="0"/>
                <a:cs typeface="Arial" panose="020B0604020202020204" pitchFamily="34" charset="0"/>
              </a:rPr>
              <a:t>er</a:t>
            </a:r>
            <a:r>
              <a:rPr lang="fr-CA" sz="1600" dirty="0">
                <a:effectLst/>
                <a:latin typeface="Arial" panose="020B0604020202020204" pitchFamily="34" charset="0"/>
                <a:ea typeface="Calibri" panose="020F0502020204030204" pitchFamily="34" charset="0"/>
                <a:cs typeface="Arial" panose="020B0604020202020204" pitchFamily="34" charset="0"/>
              </a:rPr>
              <a:t> avril 2023</a:t>
            </a:r>
          </a:p>
          <a:p>
            <a:pPr marL="687600" marR="0" lvl="3" indent="-230400"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fr-CA" sz="24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xmlns="" id="{FF52ED2C-4397-46BF-62D9-478A10D619C1}"/>
              </a:ext>
            </a:extLst>
          </p:cNvPr>
          <p:cNvSpPr>
            <a:spLocks noGrp="1"/>
          </p:cNvSpPr>
          <p:nvPr>
            <p:ph type="sldNum" sz="quarter" idx="12"/>
            <p:custDataLst>
              <p:tags r:id="rId2"/>
            </p:custDataLst>
          </p:nvPr>
        </p:nvSpPr>
        <p:spPr/>
        <p:txBody>
          <a:bodyPr/>
          <a:lstStyle/>
          <a:p>
            <a:fld id="{18D25734-BAAB-45B8-8828-031302FAFDE5}" type="slidenum">
              <a:rPr lang="fr-CA" smtClean="0"/>
              <a:t>21</a:t>
            </a:fld>
            <a:endParaRPr lang="fr-CA"/>
          </a:p>
        </p:txBody>
      </p:sp>
      <p:sp>
        <p:nvSpPr>
          <p:cNvPr id="5" name="Titre 3">
            <a:extLst>
              <a:ext uri="{FF2B5EF4-FFF2-40B4-BE49-F238E27FC236}">
                <a16:creationId xmlns:a16="http://schemas.microsoft.com/office/drawing/2014/main" xmlns="" id="{4B766BF3-48BD-1327-E720-E6FAA547A5B4}"/>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3200" b="1">
                <a:solidFill>
                  <a:schemeClr val="bg1"/>
                </a:solidFill>
                <a:latin typeface="Arial" panose="020B0604020202020204" pitchFamily="34" charset="0"/>
                <a:cs typeface="Arial" panose="020B0604020202020204" pitchFamily="34" charset="0"/>
              </a:rPr>
              <a:t>Comité national des emplois (CSN)</a:t>
            </a:r>
          </a:p>
        </p:txBody>
      </p:sp>
      <p:sp>
        <p:nvSpPr>
          <p:cNvPr id="7" name="Organigramme : Connecteur 6">
            <a:extLst>
              <a:ext uri="{FF2B5EF4-FFF2-40B4-BE49-F238E27FC236}">
                <a16:creationId xmlns:a16="http://schemas.microsoft.com/office/drawing/2014/main" xmlns="" id="{A64F1C4B-FC03-68E4-108C-7DCEBF8B9262}"/>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967A0784-FA11-BD45-0355-17810214BC8B}"/>
              </a:ext>
            </a:extLst>
          </p:cNvPr>
          <p:cNvPicPr>
            <a:picLocks noChangeAspect="1"/>
          </p:cNvPicPr>
          <p:nvPr>
            <p:custDataLst>
              <p:tags r:id="rId5"/>
            </p:custDataLst>
          </p:nvPr>
        </p:nvPicPr>
        <p:blipFill>
          <a:blip r:embed="rId7"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29860902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xmlns="" id="{AD8C30B9-F6BB-E4CC-C112-2CBCAAE7AF88}"/>
              </a:ext>
            </a:extLst>
          </p:cNvPr>
          <p:cNvSpPr txBox="1"/>
          <p:nvPr>
            <p:custDataLst>
              <p:tags r:id="rId1"/>
            </p:custDataLst>
          </p:nvPr>
        </p:nvSpPr>
        <p:spPr>
          <a:xfrm>
            <a:off x="737046" y="1553954"/>
            <a:ext cx="10717908" cy="3578352"/>
          </a:xfrm>
          <a:prstGeom prst="rect">
            <a:avLst/>
          </a:prstGeom>
          <a:noFill/>
        </p:spPr>
        <p:txBody>
          <a:bodyPr wrap="square">
            <a:spAutoFit/>
          </a:bodyPr>
          <a:lstStyle/>
          <a:p>
            <a:pPr marL="0" lvl="0" indent="0" algn="just">
              <a:lnSpc>
                <a:spcPct val="107000"/>
              </a:lnSpc>
              <a:buNone/>
            </a:pPr>
            <a:endParaRPr lang="fr-CA" sz="20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0" lvl="0" indent="0">
              <a:lnSpc>
                <a:spcPct val="107000"/>
              </a:lnSpc>
              <a:buNone/>
            </a:pPr>
            <a:r>
              <a:rPr lang="fr-CA"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Un comité sera formé et aura pour mandat d’étudier la prédominance de la catégorie d’emploi </a:t>
            </a:r>
            <a:r>
              <a:rPr lang="fr-CA" sz="2400" dirty="0">
                <a:solidFill>
                  <a:srgbClr val="000000"/>
                </a:solidFill>
                <a:latin typeface="Arial" panose="020B0604020202020204" pitchFamily="34" charset="0"/>
                <a:ea typeface="Calibri" panose="020F0502020204030204" pitchFamily="34" charset="0"/>
                <a:cs typeface="Arial" panose="020B0604020202020204" pitchFamily="34" charset="0"/>
              </a:rPr>
              <a:t>S</a:t>
            </a:r>
            <a:r>
              <a:rPr lang="fr-CA"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pécialiste en procédés administratifs (SPA) :</a:t>
            </a:r>
          </a:p>
          <a:p>
            <a:pPr marL="0" lvl="0" indent="0">
              <a:lnSpc>
                <a:spcPct val="107000"/>
              </a:lnSpc>
              <a:buNone/>
            </a:pPr>
            <a:endParaRPr lang="fr-CA" sz="24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742950" lvl="1" indent="-285750">
              <a:lnSpc>
                <a:spcPct val="107000"/>
              </a:lnSpc>
              <a:spcBef>
                <a:spcPts val="1200"/>
              </a:spcBef>
              <a:spcAft>
                <a:spcPts val="800"/>
              </a:spcAft>
              <a:buFont typeface="Arial" panose="020B0604020202020204" pitchFamily="34" charset="0"/>
              <a:buChar char="•"/>
            </a:pPr>
            <a:r>
              <a:rPr lang="fr-CA"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Il devra être composé d’un minimum de six (6) membres dont trois (3) représentants de la partie patronale et trois (3) représentants de la partie syndicale</a:t>
            </a:r>
          </a:p>
          <a:p>
            <a:pPr marL="742950" lvl="1" indent="-285750">
              <a:lnSpc>
                <a:spcPct val="107000"/>
              </a:lnSpc>
              <a:spcBef>
                <a:spcPts val="1200"/>
              </a:spcBef>
              <a:spcAft>
                <a:spcPts val="800"/>
              </a:spcAft>
              <a:buFont typeface="Arial" panose="020B0604020202020204" pitchFamily="34" charset="0"/>
              <a:buChar char="•"/>
            </a:pPr>
            <a:r>
              <a:rPr lang="fr-CA"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Il devra être d’une durée de 60 jours</a:t>
            </a:r>
            <a:endParaRPr lang="fr-CA" sz="1200" dirty="0"/>
          </a:p>
        </p:txBody>
      </p:sp>
      <p:sp>
        <p:nvSpPr>
          <p:cNvPr id="4" name="Espace réservé du numéro de diapositive 3">
            <a:extLst>
              <a:ext uri="{FF2B5EF4-FFF2-40B4-BE49-F238E27FC236}">
                <a16:creationId xmlns:a16="http://schemas.microsoft.com/office/drawing/2014/main" xmlns="" id="{CB696934-4C1F-FDB3-92DE-67A467E7C16C}"/>
              </a:ext>
            </a:extLst>
          </p:cNvPr>
          <p:cNvSpPr>
            <a:spLocks noGrp="1"/>
          </p:cNvSpPr>
          <p:nvPr>
            <p:ph type="sldNum" sz="quarter" idx="12"/>
            <p:custDataLst>
              <p:tags r:id="rId2"/>
            </p:custDataLst>
          </p:nvPr>
        </p:nvSpPr>
        <p:spPr/>
        <p:txBody>
          <a:bodyPr/>
          <a:lstStyle/>
          <a:p>
            <a:fld id="{18D25734-BAAB-45B8-8828-031302FAFDE5}" type="slidenum">
              <a:rPr lang="fr-CA" smtClean="0"/>
              <a:t>22</a:t>
            </a:fld>
            <a:endParaRPr lang="fr-CA"/>
          </a:p>
        </p:txBody>
      </p:sp>
      <p:sp>
        <p:nvSpPr>
          <p:cNvPr id="5" name="Titre 3">
            <a:extLst>
              <a:ext uri="{FF2B5EF4-FFF2-40B4-BE49-F238E27FC236}">
                <a16:creationId xmlns:a16="http://schemas.microsoft.com/office/drawing/2014/main" xmlns="" id="{A302E71D-7D80-424A-1E18-0F40369EF090}"/>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A" sz="3200" b="1">
                <a:solidFill>
                  <a:schemeClr val="bg1"/>
                </a:solidFill>
                <a:latin typeface="Arial" panose="020B0604020202020204" pitchFamily="34" charset="0"/>
                <a:cs typeface="Arial" panose="020B0604020202020204" pitchFamily="34" charset="0"/>
              </a:rPr>
              <a:t>        Comité – Spécialiste en procédés administratifs</a:t>
            </a:r>
          </a:p>
        </p:txBody>
      </p:sp>
      <p:sp>
        <p:nvSpPr>
          <p:cNvPr id="7" name="Organigramme : Connecteur 6">
            <a:extLst>
              <a:ext uri="{FF2B5EF4-FFF2-40B4-BE49-F238E27FC236}">
                <a16:creationId xmlns:a16="http://schemas.microsoft.com/office/drawing/2014/main" xmlns="" id="{B58F1C41-1429-3947-CA49-D8D78AABEAEC}"/>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BB944066-77C8-6AA6-9CE7-1223A85B1FC9}"/>
              </a:ext>
            </a:extLst>
          </p:cNvPr>
          <p:cNvPicPr>
            <a:picLocks noChangeAspect="1"/>
          </p:cNvPicPr>
          <p:nvPr>
            <p:custDataLst>
              <p:tags r:id="rId5"/>
            </p:custDataLst>
          </p:nvPr>
        </p:nvPicPr>
        <p:blipFill>
          <a:blip r:embed="rId7"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pic>
        <p:nvPicPr>
          <p:cNvPr id="9"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084401" y="5259388"/>
            <a:ext cx="2773363" cy="101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701568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xmlns="" id="{AD8C30B9-F6BB-E4CC-C112-2CBCAAE7AF88}"/>
              </a:ext>
            </a:extLst>
          </p:cNvPr>
          <p:cNvSpPr txBox="1"/>
          <p:nvPr>
            <p:custDataLst>
              <p:tags r:id="rId1"/>
            </p:custDataLst>
          </p:nvPr>
        </p:nvSpPr>
        <p:spPr>
          <a:xfrm>
            <a:off x="737045" y="1429923"/>
            <a:ext cx="10717908" cy="3927935"/>
          </a:xfrm>
          <a:prstGeom prst="rect">
            <a:avLst/>
          </a:prstGeom>
          <a:noFill/>
        </p:spPr>
        <p:txBody>
          <a:bodyPr wrap="square">
            <a:spAutoFit/>
          </a:bodyPr>
          <a:lstStyle/>
          <a:p>
            <a:pPr marL="0" indent="0">
              <a:lnSpc>
                <a:spcPct val="107000"/>
              </a:lnSpc>
              <a:spcAft>
                <a:spcPts val="800"/>
              </a:spcAft>
              <a:buNone/>
            </a:pPr>
            <a:r>
              <a:rPr lang="fr-CA" sz="2400">
                <a:effectLst/>
                <a:latin typeface="Arial" panose="020B0604020202020204" pitchFamily="34" charset="0"/>
                <a:ea typeface="Calibri" panose="020F0502020204030204" pitchFamily="34" charset="0"/>
                <a:cs typeface="Arial" panose="020B0604020202020204" pitchFamily="34" charset="0"/>
              </a:rPr>
              <a:t>Un comité devra être mis sur pied dans les 90 jours suivant la date de signature du présent accord par les membres de la FSSS-CSN, du SCFP-FTQ et du SQEES-FTQ :</a:t>
            </a:r>
          </a:p>
          <a:p>
            <a:pPr marL="0" indent="0">
              <a:lnSpc>
                <a:spcPct val="107000"/>
              </a:lnSpc>
              <a:spcAft>
                <a:spcPts val="800"/>
              </a:spcAft>
              <a:buNone/>
            </a:pPr>
            <a:endParaRPr lang="fr-CA" sz="2400">
              <a:effectLst/>
              <a:latin typeface="Arial" panose="020B0604020202020204" pitchFamily="34" charset="0"/>
              <a:ea typeface="Calibri" panose="020F0502020204030204" pitchFamily="34" charset="0"/>
              <a:cs typeface="Arial" panose="020B0604020202020204" pitchFamily="34" charset="0"/>
            </a:endParaRPr>
          </a:p>
          <a:p>
            <a:pPr marL="742950" lvl="1" indent="-285750">
              <a:lnSpc>
                <a:spcPct val="107000"/>
              </a:lnSpc>
              <a:spcAft>
                <a:spcPts val="800"/>
              </a:spcAft>
              <a:buFont typeface="Arial" panose="020B0604020202020204" pitchFamily="34" charset="0"/>
              <a:buChar char="•"/>
            </a:pPr>
            <a:r>
              <a:rPr lang="fr-CA" sz="2400">
                <a:effectLst/>
                <a:latin typeface="Arial" panose="020B0604020202020204" pitchFamily="34" charset="0"/>
                <a:ea typeface="Calibri" panose="020F0502020204030204" pitchFamily="34" charset="0"/>
                <a:cs typeface="Arial" panose="020B0604020202020204" pitchFamily="34" charset="0"/>
              </a:rPr>
              <a:t>Ce comité aura pour mandat d’assurer la mise en œuvre de la présente entente</a:t>
            </a:r>
          </a:p>
          <a:p>
            <a:pPr marL="742950" lvl="1" indent="-285750">
              <a:lnSpc>
                <a:spcPct val="107000"/>
              </a:lnSpc>
              <a:spcAft>
                <a:spcPts val="800"/>
              </a:spcAft>
              <a:buFont typeface="Arial" panose="020B0604020202020204" pitchFamily="34" charset="0"/>
              <a:buChar char="•"/>
            </a:pPr>
            <a:r>
              <a:rPr lang="fr-CA" sz="2400">
                <a:effectLst/>
                <a:latin typeface="Arial" panose="020B0604020202020204" pitchFamily="34" charset="0"/>
                <a:ea typeface="Calibri" panose="020F0502020204030204" pitchFamily="34" charset="0"/>
                <a:cs typeface="Arial" panose="020B0604020202020204" pitchFamily="34" charset="0"/>
              </a:rPr>
              <a:t>Il devra être composé d’un minimum de six (6) membres dont trois (3) représentants de la partie patronale et trois (3) représentants de la partie syndicale</a:t>
            </a:r>
          </a:p>
        </p:txBody>
      </p:sp>
      <p:sp>
        <p:nvSpPr>
          <p:cNvPr id="4" name="Espace réservé du numéro de diapositive 3">
            <a:extLst>
              <a:ext uri="{FF2B5EF4-FFF2-40B4-BE49-F238E27FC236}">
                <a16:creationId xmlns:a16="http://schemas.microsoft.com/office/drawing/2014/main" xmlns="" id="{B553D76B-6DE8-ED16-08FE-30CD9F81BFC5}"/>
              </a:ext>
            </a:extLst>
          </p:cNvPr>
          <p:cNvSpPr>
            <a:spLocks noGrp="1"/>
          </p:cNvSpPr>
          <p:nvPr>
            <p:ph type="sldNum" sz="quarter" idx="12"/>
            <p:custDataLst>
              <p:tags r:id="rId2"/>
            </p:custDataLst>
          </p:nvPr>
        </p:nvSpPr>
        <p:spPr/>
        <p:txBody>
          <a:bodyPr/>
          <a:lstStyle/>
          <a:p>
            <a:fld id="{18D25734-BAAB-45B8-8828-031302FAFDE5}" type="slidenum">
              <a:rPr lang="fr-CA" smtClean="0"/>
              <a:t>23</a:t>
            </a:fld>
            <a:endParaRPr lang="fr-CA"/>
          </a:p>
        </p:txBody>
      </p:sp>
      <p:sp>
        <p:nvSpPr>
          <p:cNvPr id="5" name="Titre 3">
            <a:extLst>
              <a:ext uri="{FF2B5EF4-FFF2-40B4-BE49-F238E27FC236}">
                <a16:creationId xmlns:a16="http://schemas.microsoft.com/office/drawing/2014/main" xmlns="" id="{C8B2C10D-B4D1-DBDA-5104-D780E1F174F1}"/>
              </a:ext>
            </a:extLst>
          </p:cNvPr>
          <p:cNvSpPr txBox="1">
            <a:spLocks/>
          </p:cNvSpPr>
          <p:nvPr>
            <p:custDataLst>
              <p:tags r:id="rId3"/>
            </p:custDataLst>
          </p:nvPr>
        </p:nvSpPr>
        <p:spPr>
          <a:xfrm>
            <a:off x="-1"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A" sz="3200" b="1">
                <a:solidFill>
                  <a:schemeClr val="bg1"/>
                </a:solidFill>
                <a:latin typeface="Arial" panose="020B0604020202020204" pitchFamily="34" charset="0"/>
                <a:cs typeface="Arial" panose="020B0604020202020204" pitchFamily="34" charset="0"/>
              </a:rPr>
              <a:t>         Comité de mise en œuvre – Entente catégorie 3</a:t>
            </a:r>
          </a:p>
        </p:txBody>
      </p:sp>
      <p:sp>
        <p:nvSpPr>
          <p:cNvPr id="7" name="Organigramme : Connecteur 6">
            <a:extLst>
              <a:ext uri="{FF2B5EF4-FFF2-40B4-BE49-F238E27FC236}">
                <a16:creationId xmlns:a16="http://schemas.microsoft.com/office/drawing/2014/main" xmlns="" id="{D52B5794-7EB0-924C-76D0-3A9DFAE1A687}"/>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CB51654A-379D-37F0-65AD-F890A08C2E66}"/>
              </a:ext>
            </a:extLst>
          </p:cNvPr>
          <p:cNvPicPr>
            <a:picLocks noChangeAspect="1"/>
          </p:cNvPicPr>
          <p:nvPr>
            <p:custDataLst>
              <p:tags r:id="rId5"/>
            </p:custDataLst>
          </p:nvPr>
        </p:nvPicPr>
        <p:blipFill>
          <a:blip r:embed="rId7"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22000312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xmlns="" id="{B553D76B-6DE8-ED16-08FE-30CD9F81BFC5}"/>
              </a:ext>
            </a:extLst>
          </p:cNvPr>
          <p:cNvSpPr>
            <a:spLocks noGrp="1"/>
          </p:cNvSpPr>
          <p:nvPr>
            <p:ph type="sldNum" sz="quarter" idx="12"/>
            <p:custDataLst>
              <p:tags r:id="rId1"/>
            </p:custDataLst>
          </p:nvPr>
        </p:nvSpPr>
        <p:spPr/>
        <p:txBody>
          <a:bodyPr/>
          <a:lstStyle/>
          <a:p>
            <a:fld id="{18D25734-BAAB-45B8-8828-031302FAFDE5}" type="slidenum">
              <a:rPr lang="fr-CA" smtClean="0"/>
              <a:t>24</a:t>
            </a:fld>
            <a:endParaRPr lang="fr-CA"/>
          </a:p>
        </p:txBody>
      </p:sp>
      <p:graphicFrame>
        <p:nvGraphicFramePr>
          <p:cNvPr id="7" name="Tableau 7">
            <a:extLst>
              <a:ext uri="{FF2B5EF4-FFF2-40B4-BE49-F238E27FC236}">
                <a16:creationId xmlns:a16="http://schemas.microsoft.com/office/drawing/2014/main" xmlns="" id="{7AF9E59A-AAB8-BB7E-4075-0DBD44BE91E1}"/>
              </a:ext>
            </a:extLst>
          </p:cNvPr>
          <p:cNvGraphicFramePr>
            <a:graphicFrameLocks noGrp="1"/>
          </p:cNvGraphicFramePr>
          <p:nvPr>
            <p:custDataLst>
              <p:tags r:id="rId2"/>
            </p:custDataLst>
            <p:extLst>
              <p:ext uri="{D42A27DB-BD31-4B8C-83A1-F6EECF244321}">
                <p14:modId xmlns:p14="http://schemas.microsoft.com/office/powerpoint/2010/main" val="1588053768"/>
              </p:ext>
            </p:extLst>
          </p:nvPr>
        </p:nvGraphicFramePr>
        <p:xfrm>
          <a:off x="620487" y="1212208"/>
          <a:ext cx="10951027" cy="5330105"/>
        </p:xfrm>
        <a:graphic>
          <a:graphicData uri="http://schemas.openxmlformats.org/drawingml/2006/table">
            <a:tbl>
              <a:tblPr firstRow="1" bandRow="1">
                <a:tableStyleId>{073A0DAA-6AF3-43AB-8588-CEC1D06C72B9}</a:tableStyleId>
              </a:tblPr>
              <a:tblGrid>
                <a:gridCol w="2638773">
                  <a:extLst>
                    <a:ext uri="{9D8B030D-6E8A-4147-A177-3AD203B41FA5}">
                      <a16:colId xmlns:a16="http://schemas.microsoft.com/office/drawing/2014/main" xmlns="" val="1734819075"/>
                    </a:ext>
                  </a:extLst>
                </a:gridCol>
                <a:gridCol w="3762026">
                  <a:extLst>
                    <a:ext uri="{9D8B030D-6E8A-4147-A177-3AD203B41FA5}">
                      <a16:colId xmlns:a16="http://schemas.microsoft.com/office/drawing/2014/main" xmlns="" val="1220706202"/>
                    </a:ext>
                  </a:extLst>
                </a:gridCol>
                <a:gridCol w="2111828">
                  <a:extLst>
                    <a:ext uri="{9D8B030D-6E8A-4147-A177-3AD203B41FA5}">
                      <a16:colId xmlns:a16="http://schemas.microsoft.com/office/drawing/2014/main" xmlns="" val="2991302848"/>
                    </a:ext>
                  </a:extLst>
                </a:gridCol>
                <a:gridCol w="2438400">
                  <a:extLst>
                    <a:ext uri="{9D8B030D-6E8A-4147-A177-3AD203B41FA5}">
                      <a16:colId xmlns:a16="http://schemas.microsoft.com/office/drawing/2014/main" xmlns="" val="442418451"/>
                    </a:ext>
                  </a:extLst>
                </a:gridCol>
              </a:tblGrid>
              <a:tr h="822520">
                <a:tc>
                  <a:txBody>
                    <a:bodyPr/>
                    <a:lstStyle/>
                    <a:p>
                      <a:pPr algn="ct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Titre d’emploi</a:t>
                      </a:r>
                    </a:p>
                  </a:txBody>
                  <a:tcPr marL="68580" marR="68580" marT="0" marB="0" anchor="ctr">
                    <a:solidFill>
                      <a:schemeClr val="accent5">
                        <a:lumMod val="75000"/>
                      </a:schemeClr>
                    </a:solidFill>
                  </a:tcPr>
                </a:tc>
                <a:tc>
                  <a:txBody>
                    <a:bodyPr/>
                    <a:lstStyle/>
                    <a:p>
                      <a:pPr algn="ct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Date de rétro</a:t>
                      </a:r>
                    </a:p>
                  </a:txBody>
                  <a:tcPr marL="68580" marR="68580" marT="0" marB="0" anchor="ctr">
                    <a:solidFill>
                      <a:schemeClr val="accent5">
                        <a:lumMod val="75000"/>
                      </a:schemeClr>
                    </a:solidFill>
                  </a:tcPr>
                </a:tc>
                <a:tc>
                  <a:txBody>
                    <a:bodyPr/>
                    <a:lstStyle/>
                    <a:p>
                      <a:pPr algn="ct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Hausse de rangement</a:t>
                      </a:r>
                    </a:p>
                  </a:txBody>
                  <a:tcPr marL="68580" marR="68580" marT="0" marB="0" anchor="ctr">
                    <a:solidFill>
                      <a:schemeClr val="accent5">
                        <a:lumMod val="75000"/>
                      </a:schemeClr>
                    </a:solidFill>
                  </a:tcPr>
                </a:tc>
                <a:tc>
                  <a:txBody>
                    <a:bodyPr/>
                    <a:lstStyle/>
                    <a:p>
                      <a:pPr algn="ct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Particularité</a:t>
                      </a:r>
                    </a:p>
                  </a:txBody>
                  <a:tcPr marL="68580" marR="68580" marT="0" marB="0" anchor="ctr">
                    <a:solidFill>
                      <a:schemeClr val="accent5">
                        <a:lumMod val="75000"/>
                      </a:schemeClr>
                    </a:solidFill>
                  </a:tcPr>
                </a:tc>
                <a:extLst>
                  <a:ext uri="{0D108BD9-81ED-4DB2-BD59-A6C34878D82A}">
                    <a16:rowId xmlns:a16="http://schemas.microsoft.com/office/drawing/2014/main" xmlns="" val="747236595"/>
                  </a:ext>
                </a:extLst>
              </a:tr>
              <a:tr h="478248">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AA classe 3</a:t>
                      </a:r>
                    </a:p>
                  </a:txBody>
                  <a:tcPr marL="68580" marR="68580" marT="0" marB="0">
                    <a:solidFill>
                      <a:schemeClr val="accent5">
                        <a:lumMod val="20000"/>
                        <a:lumOff val="8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31 décembre 2010</a:t>
                      </a:r>
                    </a:p>
                  </a:txBody>
                  <a:tcPr marL="68580" marR="68580" marT="0" marB="0">
                    <a:solidFill>
                      <a:schemeClr val="accent5">
                        <a:lumMod val="20000"/>
                        <a:lumOff val="8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Rang 6 à 7</a:t>
                      </a:r>
                    </a:p>
                  </a:txBody>
                  <a:tcPr marL="68580" marR="68580" marT="0" marB="0">
                    <a:solidFill>
                      <a:schemeClr val="accent5">
                        <a:lumMod val="20000"/>
                        <a:lumOff val="8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solidFill>
                      <a:schemeClr val="accent5">
                        <a:lumMod val="20000"/>
                        <a:lumOff val="80000"/>
                      </a:schemeClr>
                    </a:solidFill>
                  </a:tcPr>
                </a:tc>
                <a:extLst>
                  <a:ext uri="{0D108BD9-81ED-4DB2-BD59-A6C34878D82A}">
                    <a16:rowId xmlns:a16="http://schemas.microsoft.com/office/drawing/2014/main" xmlns="" val="1748852921"/>
                  </a:ext>
                </a:extLst>
              </a:tr>
              <a:tr h="478248">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AA classe 4</a:t>
                      </a:r>
                    </a:p>
                  </a:txBody>
                  <a:tcPr marL="68580" marR="68580" marT="0" marB="0">
                    <a:solidFill>
                      <a:schemeClr val="accent5">
                        <a:lumMod val="40000"/>
                        <a:lumOff val="6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31 décembre 2010</a:t>
                      </a:r>
                    </a:p>
                  </a:txBody>
                  <a:tcPr marL="68580" marR="68580" marT="0" marB="0">
                    <a:solidFill>
                      <a:schemeClr val="accent5">
                        <a:lumMod val="40000"/>
                        <a:lumOff val="6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Rang 4 à 5</a:t>
                      </a:r>
                    </a:p>
                  </a:txBody>
                  <a:tcPr marL="68580" marR="68580" marT="0" marB="0">
                    <a:solidFill>
                      <a:schemeClr val="accent5">
                        <a:lumMod val="40000"/>
                        <a:lumOff val="6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solidFill>
                      <a:schemeClr val="accent5">
                        <a:lumMod val="40000"/>
                        <a:lumOff val="60000"/>
                      </a:schemeClr>
                    </a:solidFill>
                  </a:tcPr>
                </a:tc>
                <a:extLst>
                  <a:ext uri="{0D108BD9-81ED-4DB2-BD59-A6C34878D82A}">
                    <a16:rowId xmlns:a16="http://schemas.microsoft.com/office/drawing/2014/main" xmlns="" val="3957377562"/>
                  </a:ext>
                </a:extLst>
              </a:tr>
              <a:tr h="478248">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AA classe 1</a:t>
                      </a:r>
                    </a:p>
                  </a:txBody>
                  <a:tcPr marL="68580" marR="68580" marT="0" marB="0">
                    <a:solidFill>
                      <a:schemeClr val="accent5">
                        <a:lumMod val="20000"/>
                        <a:lumOff val="8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1</a:t>
                      </a:r>
                      <a:r>
                        <a:rPr lang="fr-CA" sz="2400" kern="100" baseline="30000">
                          <a:effectLst/>
                          <a:latin typeface="Calibri" panose="020F0502020204030204" pitchFamily="34" charset="0"/>
                          <a:ea typeface="Calibri" panose="020F0502020204030204" pitchFamily="34" charset="0"/>
                          <a:cs typeface="Times New Roman" panose="02020603050405020304" pitchFamily="18" charset="0"/>
                        </a:rPr>
                        <a:t>er</a:t>
                      </a:r>
                      <a:r>
                        <a:rPr lang="fr-CA" sz="2400" kern="100">
                          <a:effectLst/>
                          <a:latin typeface="Calibri" panose="020F0502020204030204" pitchFamily="34" charset="0"/>
                          <a:ea typeface="Calibri" panose="020F0502020204030204" pitchFamily="34" charset="0"/>
                          <a:cs typeface="Times New Roman" panose="02020603050405020304" pitchFamily="18" charset="0"/>
                        </a:rPr>
                        <a:t> janvier 2021</a:t>
                      </a:r>
                    </a:p>
                  </a:txBody>
                  <a:tcPr marL="68580" marR="68580" marT="0" marB="0">
                    <a:solidFill>
                      <a:schemeClr val="accent5">
                        <a:lumMod val="20000"/>
                        <a:lumOff val="8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Rang 9 à 10</a:t>
                      </a:r>
                    </a:p>
                  </a:txBody>
                  <a:tcPr marL="68580" marR="68580" marT="0" marB="0">
                    <a:solidFill>
                      <a:schemeClr val="accent5">
                        <a:lumMod val="20000"/>
                        <a:lumOff val="8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solidFill>
                      <a:schemeClr val="accent5">
                        <a:lumMod val="20000"/>
                        <a:lumOff val="80000"/>
                      </a:schemeClr>
                    </a:solidFill>
                  </a:tcPr>
                </a:tc>
                <a:extLst>
                  <a:ext uri="{0D108BD9-81ED-4DB2-BD59-A6C34878D82A}">
                    <a16:rowId xmlns:a16="http://schemas.microsoft.com/office/drawing/2014/main" xmlns="" val="1682087567"/>
                  </a:ext>
                </a:extLst>
              </a:tr>
              <a:tr h="1593877">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AA classe 1</a:t>
                      </a:r>
                    </a:p>
                  </a:txBody>
                  <a:tcPr marL="68580" marR="68580" marT="0" marB="0">
                    <a:solidFill>
                      <a:schemeClr val="accent5">
                        <a:lumMod val="40000"/>
                        <a:lumOff val="6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Jour du regroupement PL-15</a:t>
                      </a:r>
                    </a:p>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Au plus tard le 2 avril 2025</a:t>
                      </a:r>
                    </a:p>
                  </a:txBody>
                  <a:tcPr marL="68580" marR="68580" marT="0" marB="0">
                    <a:solidFill>
                      <a:schemeClr val="accent5">
                        <a:lumMod val="40000"/>
                        <a:lumOff val="6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Rang 10 à 11</a:t>
                      </a:r>
                    </a:p>
                  </a:txBody>
                  <a:tcPr marL="68580" marR="68580" marT="0" marB="0">
                    <a:solidFill>
                      <a:schemeClr val="accent5">
                        <a:lumMod val="40000"/>
                        <a:lumOff val="6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solidFill>
                      <a:schemeClr val="accent5">
                        <a:lumMod val="40000"/>
                        <a:lumOff val="60000"/>
                      </a:schemeClr>
                    </a:solidFill>
                  </a:tcPr>
                </a:tc>
                <a:extLst>
                  <a:ext uri="{0D108BD9-81ED-4DB2-BD59-A6C34878D82A}">
                    <a16:rowId xmlns:a16="http://schemas.microsoft.com/office/drawing/2014/main" xmlns="" val="300904268"/>
                  </a:ext>
                </a:extLst>
              </a:tr>
              <a:tr h="739482">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Secrétaire médicale</a:t>
                      </a:r>
                    </a:p>
                  </a:txBody>
                  <a:tcPr marL="68580" marR="68580" marT="0" marB="0">
                    <a:solidFill>
                      <a:schemeClr val="accent5">
                        <a:lumMod val="20000"/>
                        <a:lumOff val="8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1</a:t>
                      </a:r>
                      <a:r>
                        <a:rPr lang="fr-CA" sz="2400" kern="100" baseline="30000">
                          <a:effectLst/>
                          <a:latin typeface="Calibri" panose="020F0502020204030204" pitchFamily="34" charset="0"/>
                          <a:ea typeface="Calibri" panose="020F0502020204030204" pitchFamily="34" charset="0"/>
                          <a:cs typeface="Times New Roman" panose="02020603050405020304" pitchFamily="18" charset="0"/>
                        </a:rPr>
                        <a:t>er</a:t>
                      </a:r>
                      <a:r>
                        <a:rPr lang="fr-CA" sz="2400" kern="100">
                          <a:effectLst/>
                          <a:latin typeface="Calibri" panose="020F0502020204030204" pitchFamily="34" charset="0"/>
                          <a:ea typeface="Calibri" panose="020F0502020204030204" pitchFamily="34" charset="0"/>
                          <a:cs typeface="Times New Roman" panose="02020603050405020304" pitchFamily="18" charset="0"/>
                        </a:rPr>
                        <a:t> janvier 2021</a:t>
                      </a:r>
                    </a:p>
                  </a:txBody>
                  <a:tcPr marL="68580" marR="68580" marT="0" marB="0">
                    <a:solidFill>
                      <a:schemeClr val="accent5">
                        <a:lumMod val="20000"/>
                        <a:lumOff val="8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Rang 8 à 9</a:t>
                      </a:r>
                    </a:p>
                  </a:txBody>
                  <a:tcPr marL="68580" marR="68580" marT="0" marB="0">
                    <a:solidFill>
                      <a:schemeClr val="accent5">
                        <a:lumMod val="20000"/>
                        <a:lumOff val="8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Prime 3 % LE 63</a:t>
                      </a:r>
                    </a:p>
                  </a:txBody>
                  <a:tcPr marL="68580" marR="68580" marT="0" marB="0">
                    <a:solidFill>
                      <a:schemeClr val="accent5">
                        <a:lumMod val="20000"/>
                        <a:lumOff val="80000"/>
                      </a:schemeClr>
                    </a:solidFill>
                  </a:tcPr>
                </a:tc>
                <a:extLst>
                  <a:ext uri="{0D108BD9-81ED-4DB2-BD59-A6C34878D82A}">
                    <a16:rowId xmlns:a16="http://schemas.microsoft.com/office/drawing/2014/main" xmlns="" val="2420941979"/>
                  </a:ext>
                </a:extLst>
              </a:tr>
              <a:tr h="739482">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Secrétaire juridique</a:t>
                      </a:r>
                    </a:p>
                  </a:txBody>
                  <a:tcPr marL="68580" marR="68580" marT="0" marB="0">
                    <a:solidFill>
                      <a:schemeClr val="accent5">
                        <a:lumMod val="40000"/>
                        <a:lumOff val="6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1</a:t>
                      </a:r>
                      <a:r>
                        <a:rPr lang="fr-CA" sz="2400" kern="100" baseline="30000">
                          <a:effectLst/>
                          <a:latin typeface="Calibri" panose="020F0502020204030204" pitchFamily="34" charset="0"/>
                          <a:ea typeface="Calibri" panose="020F0502020204030204" pitchFamily="34" charset="0"/>
                          <a:cs typeface="Times New Roman" panose="02020603050405020304" pitchFamily="18" charset="0"/>
                        </a:rPr>
                        <a:t>er</a:t>
                      </a:r>
                      <a:r>
                        <a:rPr lang="fr-CA" sz="2400" kern="100">
                          <a:effectLst/>
                          <a:latin typeface="Calibri" panose="020F0502020204030204" pitchFamily="34" charset="0"/>
                          <a:ea typeface="Calibri" panose="020F0502020204030204" pitchFamily="34" charset="0"/>
                          <a:cs typeface="Times New Roman" panose="02020603050405020304" pitchFamily="18" charset="0"/>
                        </a:rPr>
                        <a:t> janvier 2021</a:t>
                      </a:r>
                    </a:p>
                  </a:txBody>
                  <a:tcPr marL="68580" marR="68580" marT="0" marB="0">
                    <a:solidFill>
                      <a:schemeClr val="accent5">
                        <a:lumMod val="40000"/>
                        <a:lumOff val="6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Rang 8 à 9</a:t>
                      </a:r>
                    </a:p>
                  </a:txBody>
                  <a:tcPr marL="68580" marR="68580" marT="0" marB="0">
                    <a:solidFill>
                      <a:schemeClr val="accent5">
                        <a:lumMod val="40000"/>
                        <a:lumOff val="6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Majoration LE 49</a:t>
                      </a:r>
                    </a:p>
                  </a:txBody>
                  <a:tcPr marL="68580" marR="68580" marT="0" marB="0">
                    <a:solidFill>
                      <a:schemeClr val="accent5">
                        <a:lumMod val="40000"/>
                        <a:lumOff val="60000"/>
                      </a:schemeClr>
                    </a:solidFill>
                  </a:tcPr>
                </a:tc>
                <a:extLst>
                  <a:ext uri="{0D108BD9-81ED-4DB2-BD59-A6C34878D82A}">
                    <a16:rowId xmlns:a16="http://schemas.microsoft.com/office/drawing/2014/main" xmlns="" val="3642177110"/>
                  </a:ext>
                </a:extLst>
              </a:tr>
            </a:tbl>
          </a:graphicData>
        </a:graphic>
      </p:graphicFrame>
      <p:sp>
        <p:nvSpPr>
          <p:cNvPr id="5" name="Titre 3">
            <a:extLst>
              <a:ext uri="{FF2B5EF4-FFF2-40B4-BE49-F238E27FC236}">
                <a16:creationId xmlns:a16="http://schemas.microsoft.com/office/drawing/2014/main" xmlns="" id="{53269629-2271-7382-2161-41B9AC3240AB}"/>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3200" b="1">
                <a:solidFill>
                  <a:schemeClr val="bg1"/>
                </a:solidFill>
                <a:latin typeface="Arial" panose="020B0604020202020204" pitchFamily="34" charset="0"/>
                <a:cs typeface="Arial" panose="020B0604020202020204" pitchFamily="34" charset="0"/>
              </a:rPr>
              <a:t>Synthèse entente MÉS</a:t>
            </a:r>
          </a:p>
        </p:txBody>
      </p:sp>
    </p:spTree>
    <p:extLst>
      <p:ext uri="{BB962C8B-B14F-4D97-AF65-F5344CB8AC3E}">
        <p14:creationId xmlns:p14="http://schemas.microsoft.com/office/powerpoint/2010/main" val="16480010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xmlns="" id="{B553D76B-6DE8-ED16-08FE-30CD9F81BFC5}"/>
              </a:ext>
            </a:extLst>
          </p:cNvPr>
          <p:cNvSpPr>
            <a:spLocks noGrp="1"/>
          </p:cNvSpPr>
          <p:nvPr>
            <p:ph type="sldNum" sz="quarter" idx="12"/>
            <p:custDataLst>
              <p:tags r:id="rId1"/>
            </p:custDataLst>
          </p:nvPr>
        </p:nvSpPr>
        <p:spPr/>
        <p:txBody>
          <a:bodyPr/>
          <a:lstStyle/>
          <a:p>
            <a:fld id="{18D25734-BAAB-45B8-8828-031302FAFDE5}" type="slidenum">
              <a:rPr lang="fr-CA" smtClean="0"/>
              <a:t>25</a:t>
            </a:fld>
            <a:endParaRPr lang="fr-CA"/>
          </a:p>
        </p:txBody>
      </p:sp>
      <p:graphicFrame>
        <p:nvGraphicFramePr>
          <p:cNvPr id="5" name="Tableau 4">
            <a:extLst>
              <a:ext uri="{FF2B5EF4-FFF2-40B4-BE49-F238E27FC236}">
                <a16:creationId xmlns:a16="http://schemas.microsoft.com/office/drawing/2014/main" xmlns="" id="{834BC575-967B-7F00-1FDB-D7A4057A8A8D}"/>
              </a:ext>
            </a:extLst>
          </p:cNvPr>
          <p:cNvGraphicFramePr>
            <a:graphicFrameLocks noGrp="1"/>
          </p:cNvGraphicFramePr>
          <p:nvPr>
            <p:custDataLst>
              <p:tags r:id="rId2"/>
            </p:custDataLst>
            <p:extLst>
              <p:ext uri="{D42A27DB-BD31-4B8C-83A1-F6EECF244321}">
                <p14:modId xmlns:p14="http://schemas.microsoft.com/office/powerpoint/2010/main" val="1931736149"/>
              </p:ext>
            </p:extLst>
          </p:nvPr>
        </p:nvGraphicFramePr>
        <p:xfrm>
          <a:off x="544284" y="1472612"/>
          <a:ext cx="11103429" cy="4122645"/>
        </p:xfrm>
        <a:graphic>
          <a:graphicData uri="http://schemas.openxmlformats.org/drawingml/2006/table">
            <a:tbl>
              <a:tblPr firstRow="1" bandRow="1">
                <a:tableStyleId>{073A0DAA-6AF3-43AB-8588-CEC1D06C72B9}</a:tableStyleId>
              </a:tblPr>
              <a:tblGrid>
                <a:gridCol w="2675496">
                  <a:extLst>
                    <a:ext uri="{9D8B030D-6E8A-4147-A177-3AD203B41FA5}">
                      <a16:colId xmlns:a16="http://schemas.microsoft.com/office/drawing/2014/main" xmlns="" val="3519085609"/>
                    </a:ext>
                  </a:extLst>
                </a:gridCol>
                <a:gridCol w="2675496">
                  <a:extLst>
                    <a:ext uri="{9D8B030D-6E8A-4147-A177-3AD203B41FA5}">
                      <a16:colId xmlns:a16="http://schemas.microsoft.com/office/drawing/2014/main" xmlns="" val="4193455265"/>
                    </a:ext>
                  </a:extLst>
                </a:gridCol>
                <a:gridCol w="2675496">
                  <a:extLst>
                    <a:ext uri="{9D8B030D-6E8A-4147-A177-3AD203B41FA5}">
                      <a16:colId xmlns:a16="http://schemas.microsoft.com/office/drawing/2014/main" xmlns="" val="3847288084"/>
                    </a:ext>
                  </a:extLst>
                </a:gridCol>
                <a:gridCol w="3076941">
                  <a:extLst>
                    <a:ext uri="{9D8B030D-6E8A-4147-A177-3AD203B41FA5}">
                      <a16:colId xmlns:a16="http://schemas.microsoft.com/office/drawing/2014/main" xmlns="" val="1129563695"/>
                    </a:ext>
                  </a:extLst>
                </a:gridCol>
              </a:tblGrid>
              <a:tr h="896973">
                <a:tc>
                  <a:txBody>
                    <a:bodyPr/>
                    <a:lstStyle/>
                    <a:p>
                      <a:pPr algn="ct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Titre d’emploi</a:t>
                      </a:r>
                    </a:p>
                  </a:txBody>
                  <a:tcPr marL="68580" marR="68580" marT="0" marB="0" anchor="ctr">
                    <a:solidFill>
                      <a:schemeClr val="accent5">
                        <a:lumMod val="75000"/>
                      </a:schemeClr>
                    </a:solidFill>
                  </a:tcPr>
                </a:tc>
                <a:tc>
                  <a:txBody>
                    <a:bodyPr/>
                    <a:lstStyle/>
                    <a:p>
                      <a:pPr algn="ct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Date de rétro</a:t>
                      </a:r>
                    </a:p>
                  </a:txBody>
                  <a:tcPr marL="68580" marR="68580" marT="0" marB="0" anchor="ctr">
                    <a:solidFill>
                      <a:schemeClr val="accent5">
                        <a:lumMod val="75000"/>
                      </a:schemeClr>
                    </a:solidFill>
                  </a:tcPr>
                </a:tc>
                <a:tc>
                  <a:txBody>
                    <a:bodyPr/>
                    <a:lstStyle/>
                    <a:p>
                      <a:pPr algn="ct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Gain</a:t>
                      </a:r>
                    </a:p>
                  </a:txBody>
                  <a:tcPr marL="68580" marR="68580" marT="0" marB="0" anchor="ctr">
                    <a:solidFill>
                      <a:schemeClr val="accent5">
                        <a:lumMod val="75000"/>
                      </a:schemeClr>
                    </a:solidFill>
                  </a:tcPr>
                </a:tc>
                <a:tc>
                  <a:txBody>
                    <a:bodyPr/>
                    <a:lstStyle/>
                    <a:p>
                      <a:pPr algn="ct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Application</a:t>
                      </a:r>
                    </a:p>
                  </a:txBody>
                  <a:tcPr marL="68580" marR="68580" marT="0" marB="0" anchor="ctr">
                    <a:solidFill>
                      <a:schemeClr val="accent5">
                        <a:lumMod val="75000"/>
                      </a:schemeClr>
                    </a:solidFill>
                  </a:tcPr>
                </a:tc>
                <a:extLst>
                  <a:ext uri="{0D108BD9-81ED-4DB2-BD59-A6C34878D82A}">
                    <a16:rowId xmlns:a16="http://schemas.microsoft.com/office/drawing/2014/main" xmlns="" val="2189878908"/>
                  </a:ext>
                </a:extLst>
              </a:tr>
              <a:tr h="806418">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AA classe 2</a:t>
                      </a:r>
                    </a:p>
                  </a:txBody>
                  <a:tcPr marL="68580" marR="68580" marT="0" marB="0">
                    <a:solidFill>
                      <a:schemeClr val="accent5">
                        <a:lumMod val="20000"/>
                        <a:lumOff val="8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1</a:t>
                      </a:r>
                      <a:r>
                        <a:rPr lang="fr-CA" sz="2400" kern="100" baseline="30000">
                          <a:effectLst/>
                          <a:latin typeface="Calibri" panose="020F0502020204030204" pitchFamily="34" charset="0"/>
                          <a:ea typeface="Calibri" panose="020F0502020204030204" pitchFamily="34" charset="0"/>
                          <a:cs typeface="Times New Roman" panose="02020603050405020304" pitchFamily="18" charset="0"/>
                        </a:rPr>
                        <a:t>er</a:t>
                      </a:r>
                      <a:r>
                        <a:rPr lang="fr-CA" sz="2400" kern="100">
                          <a:effectLst/>
                          <a:latin typeface="Calibri" panose="020F0502020204030204" pitchFamily="34" charset="0"/>
                          <a:ea typeface="Calibri" panose="020F0502020204030204" pitchFamily="34" charset="0"/>
                          <a:cs typeface="Times New Roman" panose="02020603050405020304" pitchFamily="18" charset="0"/>
                        </a:rPr>
                        <a:t> janvier 2021</a:t>
                      </a:r>
                    </a:p>
                  </a:txBody>
                  <a:tcPr marL="68580" marR="68580" marT="0" marB="0">
                    <a:solidFill>
                      <a:schemeClr val="accent5">
                        <a:lumMod val="20000"/>
                        <a:lumOff val="8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Forfaitaire 2 %</a:t>
                      </a:r>
                    </a:p>
                  </a:txBody>
                  <a:tcPr marL="68580" marR="68580" marT="0" marB="0">
                    <a:solidFill>
                      <a:schemeClr val="accent5">
                        <a:lumMod val="20000"/>
                        <a:lumOff val="8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Veille entrée en vigueur CCN</a:t>
                      </a:r>
                    </a:p>
                  </a:txBody>
                  <a:tcPr marL="68580" marR="68580" marT="0" marB="0">
                    <a:solidFill>
                      <a:schemeClr val="accent5">
                        <a:lumMod val="20000"/>
                        <a:lumOff val="80000"/>
                      </a:schemeClr>
                    </a:solidFill>
                  </a:tcPr>
                </a:tc>
                <a:extLst>
                  <a:ext uri="{0D108BD9-81ED-4DB2-BD59-A6C34878D82A}">
                    <a16:rowId xmlns:a16="http://schemas.microsoft.com/office/drawing/2014/main" xmlns="" val="3594860203"/>
                  </a:ext>
                </a:extLst>
              </a:tr>
              <a:tr h="806418">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AA classe 2</a:t>
                      </a:r>
                    </a:p>
                  </a:txBody>
                  <a:tcPr marL="68580" marR="68580" marT="0" marB="0">
                    <a:solidFill>
                      <a:schemeClr val="accent5">
                        <a:lumMod val="40000"/>
                        <a:lumOff val="6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solidFill>
                      <a:schemeClr val="accent5">
                        <a:lumMod val="40000"/>
                        <a:lumOff val="6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Majoration salaire 3,5 %</a:t>
                      </a:r>
                    </a:p>
                  </a:txBody>
                  <a:tcPr marL="68580" marR="68580" marT="0" marB="0">
                    <a:solidFill>
                      <a:schemeClr val="accent5">
                        <a:lumMod val="40000"/>
                        <a:lumOff val="6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Entrée en vigueur CCN</a:t>
                      </a:r>
                    </a:p>
                  </a:txBody>
                  <a:tcPr marL="68580" marR="68580" marT="0" marB="0">
                    <a:solidFill>
                      <a:schemeClr val="accent5">
                        <a:lumMod val="40000"/>
                        <a:lumOff val="60000"/>
                      </a:schemeClr>
                    </a:solidFill>
                  </a:tcPr>
                </a:tc>
                <a:extLst>
                  <a:ext uri="{0D108BD9-81ED-4DB2-BD59-A6C34878D82A}">
                    <a16:rowId xmlns:a16="http://schemas.microsoft.com/office/drawing/2014/main" xmlns="" val="1658743302"/>
                  </a:ext>
                </a:extLst>
              </a:tr>
              <a:tr h="806418">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Secrétaire médicale</a:t>
                      </a:r>
                    </a:p>
                  </a:txBody>
                  <a:tcPr marL="68580" marR="68580" marT="0" marB="0">
                    <a:solidFill>
                      <a:schemeClr val="accent5">
                        <a:lumMod val="20000"/>
                        <a:lumOff val="8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solidFill>
                      <a:schemeClr val="accent5">
                        <a:lumMod val="20000"/>
                        <a:lumOff val="8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Prime 3 %</a:t>
                      </a:r>
                    </a:p>
                  </a:txBody>
                  <a:tcPr marL="68580" marR="68580" marT="0" marB="0">
                    <a:solidFill>
                      <a:schemeClr val="accent5">
                        <a:lumMod val="20000"/>
                        <a:lumOff val="8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Maintenue CCN 2023-2028</a:t>
                      </a:r>
                    </a:p>
                  </a:txBody>
                  <a:tcPr marL="68580" marR="68580" marT="0" marB="0">
                    <a:solidFill>
                      <a:schemeClr val="accent5">
                        <a:lumMod val="20000"/>
                        <a:lumOff val="80000"/>
                      </a:schemeClr>
                    </a:solidFill>
                  </a:tcPr>
                </a:tc>
                <a:extLst>
                  <a:ext uri="{0D108BD9-81ED-4DB2-BD59-A6C34878D82A}">
                    <a16:rowId xmlns:a16="http://schemas.microsoft.com/office/drawing/2014/main" xmlns="" val="807189024"/>
                  </a:ext>
                </a:extLst>
              </a:tr>
              <a:tr h="806418">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AA classe 4</a:t>
                      </a:r>
                    </a:p>
                  </a:txBody>
                  <a:tcPr marL="68580" marR="68580" marT="0" marB="0">
                    <a:solidFill>
                      <a:schemeClr val="accent5">
                        <a:lumMod val="40000"/>
                        <a:lumOff val="6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solidFill>
                      <a:schemeClr val="accent5">
                        <a:lumMod val="40000"/>
                        <a:lumOff val="6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Rang 5 à 7</a:t>
                      </a:r>
                    </a:p>
                  </a:txBody>
                  <a:tcPr marL="68580" marR="68580" marT="0" marB="0">
                    <a:solidFill>
                      <a:schemeClr val="accent5">
                        <a:lumMod val="40000"/>
                        <a:lumOff val="60000"/>
                      </a:schemeClr>
                    </a:solidFill>
                  </a:tcPr>
                </a:tc>
                <a:tc>
                  <a:txBody>
                    <a:bodyPr/>
                    <a:lstStyle/>
                    <a:p>
                      <a:pPr>
                        <a:lnSpc>
                          <a:spcPct val="107000"/>
                        </a:lnSpc>
                        <a:spcAft>
                          <a:spcPts val="800"/>
                        </a:spcAft>
                      </a:pPr>
                      <a:r>
                        <a:rPr lang="fr-CA" sz="2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Intégration dans AA3 et abolition</a:t>
                      </a:r>
                    </a:p>
                  </a:txBody>
                  <a:tcPr marL="68580" marR="68580" marT="0" marB="0">
                    <a:solidFill>
                      <a:schemeClr val="accent5">
                        <a:lumMod val="40000"/>
                        <a:lumOff val="60000"/>
                      </a:schemeClr>
                    </a:solidFill>
                  </a:tcPr>
                </a:tc>
                <a:extLst>
                  <a:ext uri="{0D108BD9-81ED-4DB2-BD59-A6C34878D82A}">
                    <a16:rowId xmlns:a16="http://schemas.microsoft.com/office/drawing/2014/main" xmlns="" val="4213301307"/>
                  </a:ext>
                </a:extLst>
              </a:tr>
            </a:tbl>
          </a:graphicData>
        </a:graphic>
      </p:graphicFrame>
      <p:sp>
        <p:nvSpPr>
          <p:cNvPr id="6" name="Titre 3">
            <a:extLst>
              <a:ext uri="{FF2B5EF4-FFF2-40B4-BE49-F238E27FC236}">
                <a16:creationId xmlns:a16="http://schemas.microsoft.com/office/drawing/2014/main" xmlns="" id="{7A832ACE-701F-2311-5607-C3AC7E33FD96}"/>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3200" b="1">
                <a:solidFill>
                  <a:schemeClr val="bg1"/>
                </a:solidFill>
                <a:latin typeface="Arial" panose="020B0604020202020204" pitchFamily="34" charset="0"/>
                <a:cs typeface="Arial" panose="020B0604020202020204" pitchFamily="34" charset="0"/>
              </a:rPr>
              <a:t>Synthèse entente rémunération</a:t>
            </a:r>
          </a:p>
        </p:txBody>
      </p:sp>
    </p:spTree>
    <p:extLst>
      <p:ext uri="{BB962C8B-B14F-4D97-AF65-F5344CB8AC3E}">
        <p14:creationId xmlns:p14="http://schemas.microsoft.com/office/powerpoint/2010/main" val="39431273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xmlns="" id="{B553D76B-6DE8-ED16-08FE-30CD9F81BFC5}"/>
              </a:ext>
            </a:extLst>
          </p:cNvPr>
          <p:cNvSpPr>
            <a:spLocks noGrp="1"/>
          </p:cNvSpPr>
          <p:nvPr>
            <p:ph type="sldNum" sz="quarter" idx="12"/>
            <p:custDataLst>
              <p:tags r:id="rId1"/>
            </p:custDataLst>
          </p:nvPr>
        </p:nvSpPr>
        <p:spPr/>
        <p:txBody>
          <a:bodyPr/>
          <a:lstStyle/>
          <a:p>
            <a:fld id="{18D25734-BAAB-45B8-8828-031302FAFDE5}" type="slidenum">
              <a:rPr lang="fr-CA" smtClean="0"/>
              <a:t>26</a:t>
            </a:fld>
            <a:endParaRPr lang="fr-CA"/>
          </a:p>
        </p:txBody>
      </p:sp>
      <p:graphicFrame>
        <p:nvGraphicFramePr>
          <p:cNvPr id="5" name="Tableau 4">
            <a:extLst>
              <a:ext uri="{FF2B5EF4-FFF2-40B4-BE49-F238E27FC236}">
                <a16:creationId xmlns:a16="http://schemas.microsoft.com/office/drawing/2014/main" xmlns="" id="{E2BF1A16-DE5C-6A46-EE9F-8396D60F015E}"/>
              </a:ext>
            </a:extLst>
          </p:cNvPr>
          <p:cNvGraphicFramePr>
            <a:graphicFrameLocks noGrp="1"/>
          </p:cNvGraphicFramePr>
          <p:nvPr>
            <p:custDataLst>
              <p:tags r:id="rId2"/>
            </p:custDataLst>
            <p:extLst>
              <p:ext uri="{D42A27DB-BD31-4B8C-83A1-F6EECF244321}">
                <p14:modId xmlns:p14="http://schemas.microsoft.com/office/powerpoint/2010/main" val="130731334"/>
              </p:ext>
            </p:extLst>
          </p:nvPr>
        </p:nvGraphicFramePr>
        <p:xfrm>
          <a:off x="674915" y="1288831"/>
          <a:ext cx="10886728" cy="2877031"/>
        </p:xfrm>
        <a:graphic>
          <a:graphicData uri="http://schemas.openxmlformats.org/drawingml/2006/table">
            <a:tbl>
              <a:tblPr firstRow="1" bandRow="1">
                <a:tableStyleId>{073A0DAA-6AF3-43AB-8588-CEC1D06C72B9}</a:tableStyleId>
              </a:tblPr>
              <a:tblGrid>
                <a:gridCol w="2568527">
                  <a:extLst>
                    <a:ext uri="{9D8B030D-6E8A-4147-A177-3AD203B41FA5}">
                      <a16:colId xmlns:a16="http://schemas.microsoft.com/office/drawing/2014/main" xmlns="" val="874411339"/>
                    </a:ext>
                  </a:extLst>
                </a:gridCol>
                <a:gridCol w="2568527">
                  <a:extLst>
                    <a:ext uri="{9D8B030D-6E8A-4147-A177-3AD203B41FA5}">
                      <a16:colId xmlns:a16="http://schemas.microsoft.com/office/drawing/2014/main" xmlns="" val="4053353057"/>
                    </a:ext>
                  </a:extLst>
                </a:gridCol>
                <a:gridCol w="2568527">
                  <a:extLst>
                    <a:ext uri="{9D8B030D-6E8A-4147-A177-3AD203B41FA5}">
                      <a16:colId xmlns:a16="http://schemas.microsoft.com/office/drawing/2014/main" xmlns="" val="2748708599"/>
                    </a:ext>
                  </a:extLst>
                </a:gridCol>
                <a:gridCol w="3181147">
                  <a:extLst>
                    <a:ext uri="{9D8B030D-6E8A-4147-A177-3AD203B41FA5}">
                      <a16:colId xmlns:a16="http://schemas.microsoft.com/office/drawing/2014/main" xmlns="" val="2828183249"/>
                    </a:ext>
                  </a:extLst>
                </a:gridCol>
              </a:tblGrid>
              <a:tr h="851311">
                <a:tc>
                  <a:txBody>
                    <a:bodyPr/>
                    <a:lstStyle/>
                    <a:p>
                      <a:pPr algn="ct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Titre d’emploi</a:t>
                      </a:r>
                    </a:p>
                  </a:txBody>
                  <a:tcPr marL="68580" marR="68580" marT="0" marB="0" anchor="ctr">
                    <a:solidFill>
                      <a:schemeClr val="accent5">
                        <a:lumMod val="75000"/>
                      </a:schemeClr>
                    </a:solidFill>
                  </a:tcPr>
                </a:tc>
                <a:tc>
                  <a:txBody>
                    <a:bodyPr/>
                    <a:lstStyle/>
                    <a:p>
                      <a:pPr algn="ct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Date de rétro</a:t>
                      </a:r>
                    </a:p>
                  </a:txBody>
                  <a:tcPr marL="68580" marR="68580" marT="0" marB="0" anchor="ctr">
                    <a:solidFill>
                      <a:schemeClr val="accent5">
                        <a:lumMod val="75000"/>
                      </a:schemeClr>
                    </a:solidFill>
                  </a:tcPr>
                </a:tc>
                <a:tc>
                  <a:txBody>
                    <a:bodyPr/>
                    <a:lstStyle/>
                    <a:p>
                      <a:pPr algn="ct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Gain</a:t>
                      </a:r>
                    </a:p>
                  </a:txBody>
                  <a:tcPr marL="68580" marR="68580" marT="0" marB="0" anchor="ctr">
                    <a:solidFill>
                      <a:schemeClr val="accent5">
                        <a:lumMod val="75000"/>
                      </a:schemeClr>
                    </a:solidFill>
                  </a:tcPr>
                </a:tc>
                <a:tc>
                  <a:txBody>
                    <a:bodyPr/>
                    <a:lstStyle/>
                    <a:p>
                      <a:pPr algn="ct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Particularité</a:t>
                      </a:r>
                    </a:p>
                  </a:txBody>
                  <a:tcPr marL="68580" marR="68580" marT="0" marB="0" anchor="ctr">
                    <a:solidFill>
                      <a:schemeClr val="accent5">
                        <a:lumMod val="75000"/>
                      </a:schemeClr>
                    </a:solidFill>
                  </a:tcPr>
                </a:tc>
                <a:extLst>
                  <a:ext uri="{0D108BD9-81ED-4DB2-BD59-A6C34878D82A}">
                    <a16:rowId xmlns:a16="http://schemas.microsoft.com/office/drawing/2014/main" xmlns="" val="2715529026"/>
                  </a:ext>
                </a:extLst>
              </a:tr>
              <a:tr h="494988">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AEU</a:t>
                      </a:r>
                    </a:p>
                  </a:txBody>
                  <a:tcPr marL="68580" marR="68580" marT="0" marB="0">
                    <a:solidFill>
                      <a:schemeClr val="accent5">
                        <a:lumMod val="20000"/>
                        <a:lumOff val="8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1</a:t>
                      </a:r>
                      <a:r>
                        <a:rPr lang="fr-CA" sz="2400" kern="100" baseline="30000">
                          <a:effectLst/>
                          <a:latin typeface="Calibri" panose="020F0502020204030204" pitchFamily="34" charset="0"/>
                          <a:ea typeface="Calibri" panose="020F0502020204030204" pitchFamily="34" charset="0"/>
                          <a:cs typeface="Times New Roman" panose="02020603050405020304" pitchFamily="18" charset="0"/>
                        </a:rPr>
                        <a:t>er</a:t>
                      </a:r>
                      <a:r>
                        <a:rPr lang="fr-CA" sz="2400" kern="100">
                          <a:effectLst/>
                          <a:latin typeface="Calibri" panose="020F0502020204030204" pitchFamily="34" charset="0"/>
                          <a:ea typeface="Calibri" panose="020F0502020204030204" pitchFamily="34" charset="0"/>
                          <a:cs typeface="Times New Roman" panose="02020603050405020304" pitchFamily="18" charset="0"/>
                        </a:rPr>
                        <a:t> janvier 2011</a:t>
                      </a:r>
                    </a:p>
                  </a:txBody>
                  <a:tcPr marL="68580" marR="68580" marT="0" marB="0">
                    <a:solidFill>
                      <a:schemeClr val="accent5">
                        <a:lumMod val="20000"/>
                        <a:lumOff val="8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Rang 11</a:t>
                      </a:r>
                    </a:p>
                  </a:txBody>
                  <a:tcPr marL="68580" marR="68580" marT="0" marB="0">
                    <a:solidFill>
                      <a:schemeClr val="accent5">
                        <a:lumMod val="20000"/>
                        <a:lumOff val="8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Échelle AA1 bonifiée de 1,42 %</a:t>
                      </a:r>
                    </a:p>
                  </a:txBody>
                  <a:tcPr marL="68580" marR="68580" marT="0" marB="0">
                    <a:solidFill>
                      <a:schemeClr val="accent5">
                        <a:lumMod val="20000"/>
                        <a:lumOff val="80000"/>
                      </a:schemeClr>
                    </a:solidFill>
                  </a:tcPr>
                </a:tc>
                <a:extLst>
                  <a:ext uri="{0D108BD9-81ED-4DB2-BD59-A6C34878D82A}">
                    <a16:rowId xmlns:a16="http://schemas.microsoft.com/office/drawing/2014/main" xmlns="" val="3792276233"/>
                  </a:ext>
                </a:extLst>
              </a:tr>
              <a:tr h="494988">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Acheteuse</a:t>
                      </a:r>
                    </a:p>
                  </a:txBody>
                  <a:tcPr marL="68580" marR="68580" marT="0" marB="0">
                    <a:solidFill>
                      <a:schemeClr val="accent5">
                        <a:lumMod val="40000"/>
                        <a:lumOff val="6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10 avril 2013</a:t>
                      </a:r>
                    </a:p>
                  </a:txBody>
                  <a:tcPr marL="68580" marR="68580" marT="0" marB="0">
                    <a:solidFill>
                      <a:schemeClr val="accent5">
                        <a:lumMod val="40000"/>
                        <a:lumOff val="6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Rang 11</a:t>
                      </a:r>
                    </a:p>
                  </a:txBody>
                  <a:tcPr marL="68580" marR="68580" marT="0" marB="0">
                    <a:solidFill>
                      <a:schemeClr val="accent5">
                        <a:lumMod val="40000"/>
                        <a:lumOff val="6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Fin arbitrage</a:t>
                      </a:r>
                    </a:p>
                  </a:txBody>
                  <a:tcPr marL="68580" marR="68580" marT="0" marB="0">
                    <a:solidFill>
                      <a:schemeClr val="accent5">
                        <a:lumMod val="40000"/>
                        <a:lumOff val="60000"/>
                      </a:schemeClr>
                    </a:solidFill>
                  </a:tcPr>
                </a:tc>
                <a:extLst>
                  <a:ext uri="{0D108BD9-81ED-4DB2-BD59-A6C34878D82A}">
                    <a16:rowId xmlns:a16="http://schemas.microsoft.com/office/drawing/2014/main" xmlns="" val="262230764"/>
                  </a:ext>
                </a:extLst>
              </a:tr>
              <a:tr h="494988">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Adjointe direction</a:t>
                      </a:r>
                    </a:p>
                  </a:txBody>
                  <a:tcPr marL="68580" marR="68580" marT="0" marB="0">
                    <a:solidFill>
                      <a:schemeClr val="accent5">
                        <a:lumMod val="20000"/>
                        <a:lumOff val="8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1</a:t>
                      </a:r>
                      <a:r>
                        <a:rPr lang="fr-CA" sz="2400" kern="100" baseline="30000">
                          <a:effectLst/>
                          <a:latin typeface="Calibri" panose="020F0502020204030204" pitchFamily="34" charset="0"/>
                          <a:ea typeface="Calibri" panose="020F0502020204030204" pitchFamily="34" charset="0"/>
                          <a:cs typeface="Times New Roman" panose="02020603050405020304" pitchFamily="18" charset="0"/>
                        </a:rPr>
                        <a:t>er</a:t>
                      </a:r>
                      <a:r>
                        <a:rPr lang="fr-CA" sz="2400" kern="100">
                          <a:effectLst/>
                          <a:latin typeface="Calibri" panose="020F0502020204030204" pitchFamily="34" charset="0"/>
                          <a:ea typeface="Calibri" panose="020F0502020204030204" pitchFamily="34" charset="0"/>
                          <a:cs typeface="Times New Roman" panose="02020603050405020304" pitchFamily="18" charset="0"/>
                        </a:rPr>
                        <a:t> octobre 2011</a:t>
                      </a:r>
                    </a:p>
                  </a:txBody>
                  <a:tcPr marL="68580" marR="68580" marT="0" marB="0">
                    <a:solidFill>
                      <a:schemeClr val="accent5">
                        <a:lumMod val="20000"/>
                        <a:lumOff val="8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Rang 12</a:t>
                      </a:r>
                    </a:p>
                  </a:txBody>
                  <a:tcPr marL="68580" marR="68580" marT="0" marB="0">
                    <a:solidFill>
                      <a:schemeClr val="accent5">
                        <a:lumMod val="20000"/>
                        <a:lumOff val="8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Échelle AA1 bonifiée de 6,21 %</a:t>
                      </a:r>
                    </a:p>
                  </a:txBody>
                  <a:tcPr marL="68580" marR="68580" marT="0" marB="0">
                    <a:solidFill>
                      <a:schemeClr val="accent5">
                        <a:lumMod val="20000"/>
                        <a:lumOff val="80000"/>
                      </a:schemeClr>
                    </a:solidFill>
                  </a:tcPr>
                </a:tc>
                <a:extLst>
                  <a:ext uri="{0D108BD9-81ED-4DB2-BD59-A6C34878D82A}">
                    <a16:rowId xmlns:a16="http://schemas.microsoft.com/office/drawing/2014/main" xmlns="" val="1213169201"/>
                  </a:ext>
                </a:extLst>
              </a:tr>
            </a:tbl>
          </a:graphicData>
        </a:graphic>
      </p:graphicFrame>
      <p:sp>
        <p:nvSpPr>
          <p:cNvPr id="8" name="ZoneTexte 7">
            <a:extLst>
              <a:ext uri="{FF2B5EF4-FFF2-40B4-BE49-F238E27FC236}">
                <a16:creationId xmlns:a16="http://schemas.microsoft.com/office/drawing/2014/main" xmlns="" id="{96C742CF-6353-A45E-178E-5FD2803FC627}"/>
              </a:ext>
            </a:extLst>
          </p:cNvPr>
          <p:cNvSpPr txBox="1"/>
          <p:nvPr>
            <p:custDataLst>
              <p:tags r:id="rId3"/>
            </p:custDataLst>
          </p:nvPr>
        </p:nvSpPr>
        <p:spPr>
          <a:xfrm>
            <a:off x="674914" y="4551236"/>
            <a:ext cx="10886727" cy="1569660"/>
          </a:xfrm>
          <a:prstGeom prst="rect">
            <a:avLst/>
          </a:prstGeom>
          <a:noFill/>
        </p:spPr>
        <p:txBody>
          <a:bodyPr wrap="square">
            <a:spAutoFit/>
          </a:bodyPr>
          <a:lstStyle/>
          <a:p>
            <a:r>
              <a:rPr lang="fr-CA" sz="2400">
                <a:latin typeface="Arial" panose="020B0604020202020204" pitchFamily="34" charset="0"/>
                <a:cs typeface="Arial" panose="020B0604020202020204" pitchFamily="34" charset="0"/>
              </a:rPr>
              <a:t>Comité — Spécialiste en procédés administratifs (FSSS-SCFP-SQEES) </a:t>
            </a:r>
          </a:p>
          <a:p>
            <a:endParaRPr lang="fr-CA" sz="1200">
              <a:latin typeface="Arial" panose="020B0604020202020204" pitchFamily="34" charset="0"/>
              <a:cs typeface="Arial" panose="020B0604020202020204" pitchFamily="34" charset="0"/>
            </a:endParaRPr>
          </a:p>
          <a:p>
            <a:r>
              <a:rPr lang="fr-CA" sz="2400">
                <a:latin typeface="Arial" panose="020B0604020202020204" pitchFamily="34" charset="0"/>
                <a:cs typeface="Arial" panose="020B0604020202020204" pitchFamily="34" charset="0"/>
              </a:rPr>
              <a:t>Mandat : Étudier la prédominance sexuelle de la catégorie</a:t>
            </a:r>
          </a:p>
          <a:p>
            <a:endParaRPr lang="fr-CA" sz="1200">
              <a:latin typeface="Arial" panose="020B0604020202020204" pitchFamily="34" charset="0"/>
              <a:cs typeface="Arial" panose="020B0604020202020204" pitchFamily="34" charset="0"/>
            </a:endParaRPr>
          </a:p>
          <a:p>
            <a:r>
              <a:rPr lang="fr-CA" sz="2400">
                <a:latin typeface="Arial" panose="020B0604020202020204" pitchFamily="34" charset="0"/>
                <a:cs typeface="Arial" panose="020B0604020202020204" pitchFamily="34" charset="0"/>
              </a:rPr>
              <a:t>Durée de 60 jours</a:t>
            </a:r>
          </a:p>
        </p:txBody>
      </p:sp>
      <p:sp>
        <p:nvSpPr>
          <p:cNvPr id="6" name="Titre 3">
            <a:extLst>
              <a:ext uri="{FF2B5EF4-FFF2-40B4-BE49-F238E27FC236}">
                <a16:creationId xmlns:a16="http://schemas.microsoft.com/office/drawing/2014/main" xmlns="" id="{89113B3B-7905-40E0-DEC3-BE77E3F635A1}"/>
              </a:ext>
            </a:extLst>
          </p:cNvPr>
          <p:cNvSpPr txBox="1">
            <a:spLocks/>
          </p:cNvSpPr>
          <p:nvPr>
            <p:custDataLst>
              <p:tags r:id="rId4"/>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3200" b="1">
                <a:solidFill>
                  <a:schemeClr val="bg1"/>
                </a:solidFill>
                <a:latin typeface="Arial" panose="020B0604020202020204" pitchFamily="34" charset="0"/>
                <a:cs typeface="Arial" panose="020B0604020202020204" pitchFamily="34" charset="0"/>
              </a:rPr>
              <a:t>Synthèse dossier litiges CNE</a:t>
            </a:r>
          </a:p>
        </p:txBody>
      </p:sp>
      <p:pic>
        <p:nvPicPr>
          <p:cNvPr id="7"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20335" y="5614483"/>
            <a:ext cx="2773363" cy="101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26781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xmlns="" id="{AD8C30B9-F6BB-E4CC-C112-2CBCAAE7AF88}"/>
              </a:ext>
            </a:extLst>
          </p:cNvPr>
          <p:cNvSpPr txBox="1"/>
          <p:nvPr>
            <p:custDataLst>
              <p:tags r:id="rId1"/>
            </p:custDataLst>
          </p:nvPr>
        </p:nvSpPr>
        <p:spPr>
          <a:xfrm>
            <a:off x="686412" y="1111541"/>
            <a:ext cx="11044213" cy="5589607"/>
          </a:xfrm>
          <a:prstGeom prst="rect">
            <a:avLst/>
          </a:prstGeom>
          <a:noFill/>
        </p:spPr>
        <p:txBody>
          <a:bodyPr wrap="square">
            <a:spAutoFit/>
          </a:bodyPr>
          <a:lstStyle/>
          <a:p>
            <a:pPr algn="just">
              <a:spcAft>
                <a:spcPts val="1100"/>
              </a:spcAft>
            </a:pPr>
            <a:r>
              <a:rPr lang="fr-CA" sz="2400" b="1" dirty="0">
                <a:latin typeface="Arial" panose="020B0604020202020204" pitchFamily="34" charset="0"/>
                <a:cs typeface="Arial" panose="020B0604020202020204" pitchFamily="34" charset="0"/>
              </a:rPr>
              <a:t>Maintien de l’équité salariale 2010 — Décision de la CNESST</a:t>
            </a:r>
          </a:p>
          <a:p>
            <a:pPr algn="just">
              <a:spcAft>
                <a:spcPts val="1100"/>
              </a:spcAft>
            </a:pPr>
            <a:endParaRPr lang="fr-CA" sz="2400" b="1"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fr-CA" sz="2400" b="1" dirty="0">
                <a:effectLst/>
                <a:latin typeface="Arial" panose="020B0604020202020204" pitchFamily="34" charset="0"/>
                <a:ea typeface="Calibri" panose="020F0502020204030204" pitchFamily="34" charset="0"/>
                <a:cs typeface="Arial" panose="020B0604020202020204" pitchFamily="34" charset="0"/>
              </a:rPr>
              <a:t>5316 — 5317 — Agente administrative classe 3 </a:t>
            </a:r>
          </a:p>
          <a:p>
            <a:pPr>
              <a:lnSpc>
                <a:spcPct val="107000"/>
              </a:lnSpc>
              <a:spcAft>
                <a:spcPts val="800"/>
              </a:spcAft>
            </a:pPr>
            <a:endParaRPr lang="fr-CA" sz="2400" b="1" dirty="0">
              <a:latin typeface="Arial" panose="020B0604020202020204" pitchFamily="34" charset="0"/>
              <a:ea typeface="Calibri" panose="020F0502020204030204" pitchFamily="34" charset="0"/>
              <a:cs typeface="Arial" panose="020B0604020202020204" pitchFamily="34" charset="0"/>
            </a:endParaRPr>
          </a:p>
          <a:p>
            <a:pPr marL="800100" lvl="1" indent="-342900">
              <a:lnSpc>
                <a:spcPct val="107000"/>
              </a:lnSpc>
              <a:spcAft>
                <a:spcPts val="800"/>
              </a:spcAft>
              <a:buFont typeface="Arial" panose="020B0604020202020204" pitchFamily="34" charset="0"/>
              <a:buChar char="•"/>
            </a:pPr>
            <a:r>
              <a:rPr lang="fr-CA" sz="2400" dirty="0">
                <a:effectLst/>
                <a:latin typeface="Arial" panose="020B0604020202020204" pitchFamily="34" charset="0"/>
                <a:ea typeface="Calibri" panose="020F0502020204030204" pitchFamily="34" charset="0"/>
                <a:cs typeface="Arial" panose="020B0604020202020204" pitchFamily="34" charset="0"/>
              </a:rPr>
              <a:t>Au maximum de l’échelle, cela représente une augmentation de salaire variant de 0,69 $ l’heure rétroactif au 31 décembre 2010 à </a:t>
            </a:r>
            <a:r>
              <a:rPr lang="fr-CA" sz="2400" dirty="0">
                <a:latin typeface="Arial" panose="020B0604020202020204" pitchFamily="34" charset="0"/>
                <a:ea typeface="Calibri" panose="020F0502020204030204" pitchFamily="34" charset="0"/>
                <a:cs typeface="Arial" panose="020B0604020202020204" pitchFamily="34" charset="0"/>
              </a:rPr>
              <a:t>2,23</a:t>
            </a:r>
            <a:r>
              <a:rPr lang="fr-CA" sz="2400" dirty="0">
                <a:effectLst/>
                <a:latin typeface="Arial" panose="020B0604020202020204" pitchFamily="34" charset="0"/>
                <a:ea typeface="Calibri" panose="020F0502020204030204" pitchFamily="34" charset="0"/>
                <a:cs typeface="Arial" panose="020B0604020202020204" pitchFamily="34" charset="0"/>
              </a:rPr>
              <a:t> $ l’heure au 31 mars 2024 + les intérêts (5 %)</a:t>
            </a:r>
          </a:p>
          <a:p>
            <a:pPr marL="800100" lvl="1" indent="-342900">
              <a:lnSpc>
                <a:spcPct val="107000"/>
              </a:lnSpc>
              <a:spcAft>
                <a:spcPts val="800"/>
              </a:spcAft>
              <a:buFont typeface="Arial" panose="020B0604020202020204" pitchFamily="34" charset="0"/>
              <a:buChar char="•"/>
            </a:pPr>
            <a:r>
              <a:rPr lang="fr-CA" sz="2400" dirty="0">
                <a:effectLst/>
                <a:latin typeface="Arial" panose="020B0604020202020204" pitchFamily="34" charset="0"/>
                <a:ea typeface="Calibri" panose="020F0502020204030204" pitchFamily="34" charset="0"/>
                <a:cs typeface="Arial" panose="020B0604020202020204" pitchFamily="34" charset="0"/>
              </a:rPr>
              <a:t>Exemple : </a:t>
            </a:r>
            <a:r>
              <a:rPr lang="fr-CA" sz="2400" dirty="0">
                <a:latin typeface="Arial" panose="020B0604020202020204" pitchFamily="34" charset="0"/>
                <a:ea typeface="Calibri" panose="020F0502020204030204" pitchFamily="34" charset="0"/>
                <a:cs typeface="Arial" panose="020B0604020202020204" pitchFamily="34" charset="0"/>
              </a:rPr>
              <a:t>E</a:t>
            </a:r>
            <a:r>
              <a:rPr lang="fr-CA" sz="2400" dirty="0">
                <a:effectLst/>
                <a:latin typeface="Arial" panose="020B0604020202020204" pitchFamily="34" charset="0"/>
                <a:ea typeface="Calibri" panose="020F0502020204030204" pitchFamily="34" charset="0"/>
                <a:cs typeface="Arial" panose="020B0604020202020204" pitchFamily="34" charset="0"/>
              </a:rPr>
              <a:t>stimation de rétro au maximum de l’échelle (35 h/semaine) </a:t>
            </a:r>
          </a:p>
          <a:p>
            <a:pPr lvl="1" algn="ctr">
              <a:lnSpc>
                <a:spcPct val="107000"/>
              </a:lnSpc>
              <a:spcAft>
                <a:spcPts val="800"/>
              </a:spcAft>
            </a:pPr>
            <a:r>
              <a:rPr lang="fr-CA" sz="2400" b="1" i="0" u="none" strike="noStrike" dirty="0">
                <a:effectLst/>
                <a:latin typeface="Calibri" panose="020F0502020204030204" pitchFamily="34" charset="0"/>
              </a:rPr>
              <a:t> </a:t>
            </a:r>
            <a:r>
              <a:rPr lang="fr-CA" sz="2400" b="1" dirty="0">
                <a:latin typeface="Arial" panose="020B0604020202020204" pitchFamily="34" charset="0"/>
                <a:cs typeface="Arial" panose="020B0604020202020204" pitchFamily="34" charset="0"/>
              </a:rPr>
              <a:t>20 178.10</a:t>
            </a:r>
            <a:r>
              <a:rPr lang="fr-CA" sz="2400" b="1" i="0" u="none" strike="noStrike" dirty="0">
                <a:effectLst/>
                <a:latin typeface="Arial" panose="020B0604020202020204" pitchFamily="34" charset="0"/>
                <a:cs typeface="Arial" panose="020B0604020202020204" pitchFamily="34" charset="0"/>
              </a:rPr>
              <a:t> </a:t>
            </a:r>
            <a:r>
              <a:rPr lang="fr-CA" sz="2400" b="1" dirty="0">
                <a:effectLst/>
                <a:latin typeface="Arial" panose="020B0604020202020204" pitchFamily="34" charset="0"/>
                <a:ea typeface="Calibri" panose="020F0502020204030204" pitchFamily="34" charset="0"/>
                <a:cs typeface="Arial" panose="020B0604020202020204" pitchFamily="34" charset="0"/>
              </a:rPr>
              <a:t>$* + les intérêts</a:t>
            </a:r>
          </a:p>
          <a:p>
            <a:pPr lvl="1" algn="ctr">
              <a:lnSpc>
                <a:spcPct val="107000"/>
              </a:lnSpc>
              <a:spcAft>
                <a:spcPts val="800"/>
              </a:spcAft>
            </a:pPr>
            <a:endParaRPr lang="fr-CA" sz="2400" b="1" dirty="0">
              <a:latin typeface="Arial" panose="020B0604020202020204" pitchFamily="34" charset="0"/>
              <a:ea typeface="Calibri" panose="020F0502020204030204" pitchFamily="34" charset="0"/>
              <a:cs typeface="Arial" panose="020B0604020202020204" pitchFamily="34" charset="0"/>
            </a:endParaRPr>
          </a:p>
          <a:p>
            <a:pPr lvl="1">
              <a:lnSpc>
                <a:spcPct val="107000"/>
              </a:lnSpc>
              <a:spcAft>
                <a:spcPts val="800"/>
              </a:spcAft>
            </a:pPr>
            <a:r>
              <a:rPr lang="fr-CA" sz="1600" dirty="0">
                <a:effectLst/>
                <a:latin typeface="Arial" panose="020B0604020202020204" pitchFamily="34" charset="0"/>
                <a:ea typeface="Calibri" panose="020F0502020204030204" pitchFamily="34" charset="0"/>
                <a:cs typeface="Arial" panose="020B0604020202020204" pitchFamily="34" charset="0"/>
              </a:rPr>
              <a:t>* Estimation faite sous toutes réserves, incluant les paramètres salariaux au 1</a:t>
            </a:r>
            <a:r>
              <a:rPr lang="fr-CA" sz="1600" baseline="30000" dirty="0">
                <a:effectLst/>
                <a:latin typeface="Arial" panose="020B0604020202020204" pitchFamily="34" charset="0"/>
                <a:ea typeface="Calibri" panose="020F0502020204030204" pitchFamily="34" charset="0"/>
                <a:cs typeface="Arial" panose="020B0604020202020204" pitchFamily="34" charset="0"/>
              </a:rPr>
              <a:t>er</a:t>
            </a:r>
            <a:r>
              <a:rPr lang="fr-CA" sz="1600" dirty="0">
                <a:effectLst/>
                <a:latin typeface="Arial" panose="020B0604020202020204" pitchFamily="34" charset="0"/>
                <a:ea typeface="Calibri" panose="020F0502020204030204" pitchFamily="34" charset="0"/>
                <a:cs typeface="Arial" panose="020B0604020202020204" pitchFamily="34" charset="0"/>
              </a:rPr>
              <a:t> avril 2023</a:t>
            </a:r>
          </a:p>
          <a:p>
            <a:pPr lvl="1" algn="ctr">
              <a:lnSpc>
                <a:spcPct val="107000"/>
              </a:lnSpc>
              <a:spcAft>
                <a:spcPts val="800"/>
              </a:spcAft>
            </a:pPr>
            <a:endParaRPr lang="fr-CA" sz="2400" b="1"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xmlns="" id="{99FAB169-BFEF-B242-D0E6-B8EDB546C93F}"/>
              </a:ext>
            </a:extLst>
          </p:cNvPr>
          <p:cNvSpPr>
            <a:spLocks noGrp="1"/>
          </p:cNvSpPr>
          <p:nvPr>
            <p:ph type="sldNum" sz="quarter" idx="12"/>
            <p:custDataLst>
              <p:tags r:id="rId2"/>
            </p:custDataLst>
          </p:nvPr>
        </p:nvSpPr>
        <p:spPr/>
        <p:txBody>
          <a:bodyPr/>
          <a:lstStyle/>
          <a:p>
            <a:fld id="{18D25734-BAAB-45B8-8828-031302FAFDE5}" type="slidenum">
              <a:rPr lang="fr-CA" smtClean="0"/>
              <a:t>3</a:t>
            </a:fld>
            <a:endParaRPr lang="fr-CA"/>
          </a:p>
        </p:txBody>
      </p:sp>
      <p:sp>
        <p:nvSpPr>
          <p:cNvPr id="5" name="Titre 3">
            <a:extLst>
              <a:ext uri="{FF2B5EF4-FFF2-40B4-BE49-F238E27FC236}">
                <a16:creationId xmlns:a16="http://schemas.microsoft.com/office/drawing/2014/main" xmlns="" id="{DC20FF51-F6CD-2553-45DE-0776C965CF60}"/>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3200" b="1">
                <a:solidFill>
                  <a:schemeClr val="bg1"/>
                </a:solidFill>
                <a:latin typeface="Arial" panose="020B0604020202020204" pitchFamily="34" charset="0"/>
                <a:cs typeface="Arial" panose="020B0604020202020204" pitchFamily="34" charset="0"/>
              </a:rPr>
              <a:t>Maintien de l’équité salariale</a:t>
            </a:r>
          </a:p>
        </p:txBody>
      </p:sp>
      <p:sp>
        <p:nvSpPr>
          <p:cNvPr id="7" name="Organigramme : Connecteur 6">
            <a:extLst>
              <a:ext uri="{FF2B5EF4-FFF2-40B4-BE49-F238E27FC236}">
                <a16:creationId xmlns:a16="http://schemas.microsoft.com/office/drawing/2014/main" xmlns="" id="{C54F0720-8087-C6D3-C893-E74DC3D898BD}"/>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40A77241-65DA-8D6D-DEB7-8F59FE66815A}"/>
              </a:ext>
            </a:extLst>
          </p:cNvPr>
          <p:cNvPicPr>
            <a:picLocks noChangeAspect="1"/>
          </p:cNvPicPr>
          <p:nvPr>
            <p:custDataLst>
              <p:tags r:id="rId5"/>
            </p:custDataLst>
          </p:nvPr>
        </p:nvPicPr>
        <p:blipFill>
          <a:blip r:embed="rId8"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24275926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xmlns="" id="{AD8C30B9-F6BB-E4CC-C112-2CBCAAE7AF88}"/>
              </a:ext>
            </a:extLst>
          </p:cNvPr>
          <p:cNvSpPr txBox="1"/>
          <p:nvPr>
            <p:custDataLst>
              <p:tags r:id="rId1"/>
            </p:custDataLst>
          </p:nvPr>
        </p:nvSpPr>
        <p:spPr>
          <a:xfrm>
            <a:off x="686412" y="1111541"/>
            <a:ext cx="11044213" cy="6149056"/>
          </a:xfrm>
          <a:prstGeom prst="rect">
            <a:avLst/>
          </a:prstGeom>
          <a:noFill/>
        </p:spPr>
        <p:txBody>
          <a:bodyPr wrap="square">
            <a:spAutoFit/>
          </a:bodyPr>
          <a:lstStyle/>
          <a:p>
            <a:pPr algn="just">
              <a:spcAft>
                <a:spcPts val="1100"/>
              </a:spcAft>
            </a:pPr>
            <a:r>
              <a:rPr lang="fr-CA" sz="2400" b="1" dirty="0">
                <a:latin typeface="Arial" panose="020B0604020202020204" pitchFamily="34" charset="0"/>
                <a:cs typeface="Arial" panose="020B0604020202020204" pitchFamily="34" charset="0"/>
              </a:rPr>
              <a:t>Maintien de l’équité salariale 2010 — Décision de la CNESST</a:t>
            </a:r>
          </a:p>
          <a:p>
            <a:pPr algn="just">
              <a:spcAft>
                <a:spcPts val="1100"/>
              </a:spcAft>
            </a:pPr>
            <a:endParaRPr lang="fr-CA" sz="2400" b="1"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fr-CA" sz="2400" b="1" dirty="0">
                <a:latin typeface="Arial" panose="020B0604020202020204" pitchFamily="34" charset="0"/>
                <a:cs typeface="Arial" panose="020B0604020202020204" pitchFamily="34" charset="0"/>
              </a:rPr>
              <a:t>5318 — 5319 —</a:t>
            </a:r>
            <a:r>
              <a:rPr lang="fr-CA" sz="2400" b="1" dirty="0">
                <a:effectLst/>
                <a:latin typeface="Arial" panose="020B0604020202020204" pitchFamily="34" charset="0"/>
                <a:ea typeface="Calibri" panose="020F0502020204030204" pitchFamily="34" charset="0"/>
                <a:cs typeface="Arial" panose="020B0604020202020204" pitchFamily="34" charset="0"/>
              </a:rPr>
              <a:t> Agente administrative classe </a:t>
            </a:r>
            <a:r>
              <a:rPr lang="fr-CA" sz="2400" b="1" dirty="0">
                <a:latin typeface="Arial" panose="020B0604020202020204" pitchFamily="34" charset="0"/>
                <a:ea typeface="Calibri" panose="020F0502020204030204" pitchFamily="34" charset="0"/>
                <a:cs typeface="Arial" panose="020B0604020202020204" pitchFamily="34" charset="0"/>
              </a:rPr>
              <a:t>4</a:t>
            </a:r>
          </a:p>
          <a:p>
            <a:pPr>
              <a:lnSpc>
                <a:spcPct val="107000"/>
              </a:lnSpc>
              <a:spcAft>
                <a:spcPts val="800"/>
              </a:spcAft>
            </a:pPr>
            <a:endParaRPr lang="fr-CA" sz="2400" b="1" dirty="0">
              <a:latin typeface="Arial" panose="020B0604020202020204" pitchFamily="34" charset="0"/>
              <a:ea typeface="Calibri" panose="020F0502020204030204" pitchFamily="34" charset="0"/>
              <a:cs typeface="Arial" panose="020B0604020202020204" pitchFamily="34" charset="0"/>
            </a:endParaRPr>
          </a:p>
          <a:p>
            <a:pPr marL="800100" lvl="1" indent="-342900">
              <a:lnSpc>
                <a:spcPct val="107000"/>
              </a:lnSpc>
              <a:spcAft>
                <a:spcPts val="800"/>
              </a:spcAft>
              <a:buFont typeface="Arial" panose="020B0604020202020204" pitchFamily="34" charset="0"/>
              <a:buChar char="•"/>
            </a:pPr>
            <a:r>
              <a:rPr lang="fr-CA" sz="2400" dirty="0">
                <a:effectLst/>
                <a:latin typeface="Arial" panose="020B0604020202020204" pitchFamily="34" charset="0"/>
                <a:ea typeface="Calibri" panose="020F0502020204030204" pitchFamily="34" charset="0"/>
                <a:cs typeface="Arial" panose="020B0604020202020204" pitchFamily="34" charset="0"/>
              </a:rPr>
              <a:t>Au maximum de l’échelle, cela représente une augmentation de salaire variant de 0,53 $ l’heure rétroactif au 31 décembre 2010 à </a:t>
            </a:r>
            <a:r>
              <a:rPr lang="fr-CA" sz="2400" dirty="0">
                <a:latin typeface="Arial" panose="020B0604020202020204" pitchFamily="34" charset="0"/>
                <a:ea typeface="Calibri" panose="020F0502020204030204" pitchFamily="34" charset="0"/>
                <a:cs typeface="Arial" panose="020B0604020202020204" pitchFamily="34" charset="0"/>
              </a:rPr>
              <a:t>1,95 </a:t>
            </a:r>
            <a:r>
              <a:rPr lang="fr-CA" sz="2400" dirty="0">
                <a:effectLst/>
                <a:latin typeface="Arial" panose="020B0604020202020204" pitchFamily="34" charset="0"/>
                <a:ea typeface="Calibri" panose="020F0502020204030204" pitchFamily="34" charset="0"/>
                <a:cs typeface="Arial" panose="020B0604020202020204" pitchFamily="34" charset="0"/>
              </a:rPr>
              <a:t>$ l’heure au 31 mars 2024 + les intérêts (5 %)</a:t>
            </a:r>
          </a:p>
          <a:p>
            <a:pPr marL="800100" lvl="1" indent="-342900">
              <a:lnSpc>
                <a:spcPct val="107000"/>
              </a:lnSpc>
              <a:spcAft>
                <a:spcPts val="800"/>
              </a:spcAft>
              <a:buFont typeface="Arial" panose="020B0604020202020204" pitchFamily="34" charset="0"/>
              <a:buChar char="•"/>
            </a:pPr>
            <a:r>
              <a:rPr lang="fr-CA" sz="2400" dirty="0">
                <a:effectLst/>
                <a:latin typeface="Arial" panose="020B0604020202020204" pitchFamily="34" charset="0"/>
                <a:ea typeface="Calibri" panose="020F0502020204030204" pitchFamily="34" charset="0"/>
                <a:cs typeface="Arial" panose="020B0604020202020204" pitchFamily="34" charset="0"/>
              </a:rPr>
              <a:t>Exemple : </a:t>
            </a:r>
            <a:r>
              <a:rPr lang="fr-CA" sz="2400" dirty="0">
                <a:latin typeface="Arial" panose="020B0604020202020204" pitchFamily="34" charset="0"/>
                <a:ea typeface="Calibri" panose="020F0502020204030204" pitchFamily="34" charset="0"/>
                <a:cs typeface="Arial" panose="020B0604020202020204" pitchFamily="34" charset="0"/>
              </a:rPr>
              <a:t>E</a:t>
            </a:r>
            <a:r>
              <a:rPr lang="fr-CA" sz="2400" dirty="0">
                <a:effectLst/>
                <a:latin typeface="Arial" panose="020B0604020202020204" pitchFamily="34" charset="0"/>
                <a:ea typeface="Calibri" panose="020F0502020204030204" pitchFamily="34" charset="0"/>
                <a:cs typeface="Arial" panose="020B0604020202020204" pitchFamily="34" charset="0"/>
              </a:rPr>
              <a:t>stimation de rétro au maximum de l’échelle (35 h/semaine) </a:t>
            </a:r>
          </a:p>
          <a:p>
            <a:pPr lvl="1" algn="ctr">
              <a:lnSpc>
                <a:spcPct val="107000"/>
              </a:lnSpc>
              <a:spcAft>
                <a:spcPts val="800"/>
              </a:spcAft>
            </a:pPr>
            <a:r>
              <a:rPr lang="fr-CA" sz="2400" b="1" i="0" u="none" strike="noStrike" dirty="0">
                <a:effectLst/>
                <a:latin typeface="Calibri" panose="020F0502020204030204" pitchFamily="34" charset="0"/>
              </a:rPr>
              <a:t> </a:t>
            </a:r>
            <a:r>
              <a:rPr lang="fr-CA" sz="2400" b="1" dirty="0">
                <a:latin typeface="Arial" panose="020B0604020202020204" pitchFamily="34" charset="0"/>
                <a:cs typeface="Arial" panose="020B0604020202020204" pitchFamily="34" charset="0"/>
              </a:rPr>
              <a:t>17 397.27 </a:t>
            </a:r>
            <a:r>
              <a:rPr lang="fr-CA" sz="2400" b="1" dirty="0">
                <a:effectLst/>
                <a:latin typeface="Arial" panose="020B0604020202020204" pitchFamily="34" charset="0"/>
                <a:ea typeface="Calibri" panose="020F0502020204030204" pitchFamily="34" charset="0"/>
                <a:cs typeface="Arial" panose="020B0604020202020204" pitchFamily="34" charset="0"/>
              </a:rPr>
              <a:t>$* + les </a:t>
            </a:r>
            <a:r>
              <a:rPr lang="fr-CA" sz="2400" b="1" dirty="0" smtClean="0">
                <a:effectLst/>
                <a:latin typeface="Arial" panose="020B0604020202020204" pitchFamily="34" charset="0"/>
                <a:ea typeface="Calibri" panose="020F0502020204030204" pitchFamily="34" charset="0"/>
                <a:cs typeface="Arial" panose="020B0604020202020204" pitchFamily="34" charset="0"/>
              </a:rPr>
              <a:t>intérêts  </a:t>
            </a:r>
            <a:endParaRPr lang="fr-CA" sz="2400" dirty="0"/>
          </a:p>
          <a:p>
            <a:pPr lvl="1" algn="ctr">
              <a:lnSpc>
                <a:spcPct val="107000"/>
              </a:lnSpc>
              <a:spcAft>
                <a:spcPts val="800"/>
              </a:spcAft>
            </a:pPr>
            <a:endParaRPr lang="fr-CA" sz="2400" b="1" dirty="0">
              <a:effectLst/>
              <a:latin typeface="Arial" panose="020B0604020202020204" pitchFamily="34" charset="0"/>
              <a:ea typeface="Calibri" panose="020F0502020204030204" pitchFamily="34" charset="0"/>
              <a:cs typeface="Arial" panose="020B0604020202020204" pitchFamily="34" charset="0"/>
            </a:endParaRPr>
          </a:p>
          <a:p>
            <a:pPr lvl="1" algn="ctr">
              <a:lnSpc>
                <a:spcPct val="107000"/>
              </a:lnSpc>
              <a:spcAft>
                <a:spcPts val="800"/>
              </a:spcAft>
            </a:pPr>
            <a:endParaRPr lang="fr-CA" sz="2400" b="1" dirty="0">
              <a:effectLst/>
              <a:latin typeface="Arial" panose="020B0604020202020204" pitchFamily="34" charset="0"/>
              <a:ea typeface="Calibri" panose="020F0502020204030204" pitchFamily="34" charset="0"/>
              <a:cs typeface="Arial" panose="020B0604020202020204" pitchFamily="34" charset="0"/>
            </a:endParaRPr>
          </a:p>
          <a:p>
            <a:pPr lvl="1">
              <a:lnSpc>
                <a:spcPct val="107000"/>
              </a:lnSpc>
              <a:spcAft>
                <a:spcPts val="800"/>
              </a:spcAft>
            </a:pPr>
            <a:r>
              <a:rPr lang="fr-CA" sz="1600" dirty="0">
                <a:effectLst/>
                <a:latin typeface="Arial" panose="020B0604020202020204" pitchFamily="34" charset="0"/>
                <a:ea typeface="Calibri" panose="020F0502020204030204" pitchFamily="34" charset="0"/>
                <a:cs typeface="Arial" panose="020B0604020202020204" pitchFamily="34" charset="0"/>
              </a:rPr>
              <a:t>* Estimation faite sous toutes réserves, incluant les paramètres salariaux au 1</a:t>
            </a:r>
            <a:r>
              <a:rPr lang="fr-CA" sz="1600" baseline="30000" dirty="0">
                <a:effectLst/>
                <a:latin typeface="Arial" panose="020B0604020202020204" pitchFamily="34" charset="0"/>
                <a:ea typeface="Calibri" panose="020F0502020204030204" pitchFamily="34" charset="0"/>
                <a:cs typeface="Arial" panose="020B0604020202020204" pitchFamily="34" charset="0"/>
              </a:rPr>
              <a:t>er</a:t>
            </a:r>
            <a:r>
              <a:rPr lang="fr-CA" sz="1600" dirty="0">
                <a:effectLst/>
                <a:latin typeface="Arial" panose="020B0604020202020204" pitchFamily="34" charset="0"/>
                <a:ea typeface="Calibri" panose="020F0502020204030204" pitchFamily="34" charset="0"/>
                <a:cs typeface="Arial" panose="020B0604020202020204" pitchFamily="34" charset="0"/>
              </a:rPr>
              <a:t> avril 2023</a:t>
            </a:r>
          </a:p>
          <a:p>
            <a:pPr lvl="1" algn="ctr">
              <a:lnSpc>
                <a:spcPct val="107000"/>
              </a:lnSpc>
              <a:spcAft>
                <a:spcPts val="800"/>
              </a:spcAft>
            </a:pPr>
            <a:endParaRPr lang="fr-CA" sz="2400" b="1"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xmlns="" id="{99FAB169-BFEF-B242-D0E6-B8EDB546C93F}"/>
              </a:ext>
            </a:extLst>
          </p:cNvPr>
          <p:cNvSpPr>
            <a:spLocks noGrp="1"/>
          </p:cNvSpPr>
          <p:nvPr>
            <p:ph type="sldNum" sz="quarter" idx="12"/>
            <p:custDataLst>
              <p:tags r:id="rId2"/>
            </p:custDataLst>
          </p:nvPr>
        </p:nvSpPr>
        <p:spPr/>
        <p:txBody>
          <a:bodyPr/>
          <a:lstStyle/>
          <a:p>
            <a:fld id="{18D25734-BAAB-45B8-8828-031302FAFDE5}" type="slidenum">
              <a:rPr lang="fr-CA" smtClean="0"/>
              <a:t>4</a:t>
            </a:fld>
            <a:endParaRPr lang="fr-CA"/>
          </a:p>
        </p:txBody>
      </p:sp>
      <p:sp>
        <p:nvSpPr>
          <p:cNvPr id="5" name="Titre 3">
            <a:extLst>
              <a:ext uri="{FF2B5EF4-FFF2-40B4-BE49-F238E27FC236}">
                <a16:creationId xmlns:a16="http://schemas.microsoft.com/office/drawing/2014/main" xmlns="" id="{DC20FF51-F6CD-2553-45DE-0776C965CF60}"/>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3200" b="1">
                <a:solidFill>
                  <a:schemeClr val="bg1"/>
                </a:solidFill>
                <a:latin typeface="Arial" panose="020B0604020202020204" pitchFamily="34" charset="0"/>
                <a:cs typeface="Arial" panose="020B0604020202020204" pitchFamily="34" charset="0"/>
              </a:rPr>
              <a:t>Maintien de l’équité salariale</a:t>
            </a:r>
          </a:p>
        </p:txBody>
      </p:sp>
      <p:sp>
        <p:nvSpPr>
          <p:cNvPr id="7" name="Organigramme : Connecteur 6">
            <a:extLst>
              <a:ext uri="{FF2B5EF4-FFF2-40B4-BE49-F238E27FC236}">
                <a16:creationId xmlns:a16="http://schemas.microsoft.com/office/drawing/2014/main" xmlns="" id="{C54F0720-8087-C6D3-C893-E74DC3D898BD}"/>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40A77241-65DA-8D6D-DEB7-8F59FE66815A}"/>
              </a:ext>
            </a:extLst>
          </p:cNvPr>
          <p:cNvPicPr>
            <a:picLocks noChangeAspect="1"/>
          </p:cNvPicPr>
          <p:nvPr>
            <p:custDataLst>
              <p:tags r:id="rId5"/>
            </p:custDataLst>
          </p:nvPr>
        </p:nvPicPr>
        <p:blipFill>
          <a:blip r:embed="rId8"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24426026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xmlns="" id="{AD8C30B9-F6BB-E4CC-C112-2CBCAAE7AF88}"/>
              </a:ext>
            </a:extLst>
          </p:cNvPr>
          <p:cNvSpPr txBox="1"/>
          <p:nvPr>
            <p:custDataLst>
              <p:tags r:id="rId1"/>
            </p:custDataLst>
          </p:nvPr>
        </p:nvSpPr>
        <p:spPr>
          <a:xfrm>
            <a:off x="297809" y="1212209"/>
            <a:ext cx="11368854" cy="4154984"/>
          </a:xfrm>
          <a:prstGeom prst="rect">
            <a:avLst/>
          </a:prstGeom>
          <a:noFill/>
        </p:spPr>
        <p:txBody>
          <a:bodyPr wrap="square">
            <a:spAutoFit/>
          </a:bodyPr>
          <a:lstStyle/>
          <a:p>
            <a:pPr marL="228600"/>
            <a:r>
              <a:rPr lang="fr-CA" sz="2400" b="1" dirty="0">
                <a:effectLst/>
                <a:latin typeface="Arial" panose="020B0604020202020204" pitchFamily="34" charset="0"/>
                <a:ea typeface="Times New Roman" panose="02020603050405020304" pitchFamily="18" charset="0"/>
                <a:cs typeface="Arial" panose="020B0604020202020204" pitchFamily="34" charset="0"/>
              </a:rPr>
              <a:t>Exercices du maintien de l’équité salariale 2015, 2020 et 2025</a:t>
            </a:r>
          </a:p>
          <a:p>
            <a:pPr marL="228600" algn="just"/>
            <a:endParaRPr lang="fr-CA" sz="2400" b="1" dirty="0">
              <a:latin typeface="Arial" panose="020B0604020202020204" pitchFamily="34" charset="0"/>
              <a:ea typeface="Times New Roman" panose="02020603050405020304" pitchFamily="18" charset="0"/>
              <a:cs typeface="Arial" panose="020B0604020202020204" pitchFamily="34" charset="0"/>
            </a:endParaRPr>
          </a:p>
          <a:p>
            <a:pPr marL="742950" lvl="1" indent="-285750">
              <a:buFont typeface="Arial" panose="020B0604020202020204" pitchFamily="34" charset="0"/>
              <a:buChar char="•"/>
            </a:pPr>
            <a:r>
              <a:rPr lang="fr-CA" sz="2400" dirty="0">
                <a:latin typeface="Arial" panose="020B0604020202020204" pitchFamily="34" charset="0"/>
                <a:cs typeface="Arial" panose="020B0604020202020204" pitchFamily="34" charset="0"/>
              </a:rPr>
              <a:t>L’entente règle toutes les plaintes de la FSSS-CSN (et de la FTQ) portant sur </a:t>
            </a:r>
            <a:r>
              <a:rPr lang="fr-CA" sz="2400" dirty="0" smtClean="0">
                <a:latin typeface="Arial" panose="020B0604020202020204" pitchFamily="34" charset="0"/>
                <a:cs typeface="Arial" panose="020B0604020202020204" pitchFamily="34" charset="0"/>
              </a:rPr>
              <a:t>l’évaluation 2015</a:t>
            </a:r>
            <a:r>
              <a:rPr lang="fr-CA" sz="2400" dirty="0">
                <a:latin typeface="Arial" panose="020B0604020202020204" pitchFamily="34" charset="0"/>
                <a:cs typeface="Arial" panose="020B0604020202020204" pitchFamily="34" charset="0"/>
              </a:rPr>
              <a:t>, 2020 et 2025 visant la catégorie 3 de quelque nature que ce soit (identification, prédominance, évaluation)</a:t>
            </a:r>
          </a:p>
          <a:p>
            <a:pPr lvl="1" algn="just"/>
            <a:endParaRPr lang="fr-CA" sz="2400" dirty="0">
              <a:latin typeface="Arial" panose="020B0604020202020204" pitchFamily="34" charset="0"/>
              <a:cs typeface="Arial" panose="020B0604020202020204" pitchFamily="34" charset="0"/>
            </a:endParaRPr>
          </a:p>
          <a:p>
            <a:pPr lvl="1" algn="just"/>
            <a:endParaRPr lang="fr-CA" sz="24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fr-CA" sz="2400" dirty="0">
                <a:latin typeface="Arial" panose="020B0604020202020204" pitchFamily="34" charset="0"/>
                <a:cs typeface="Arial" panose="020B0604020202020204" pitchFamily="34" charset="0"/>
              </a:rPr>
              <a:t>Advenant que des personnes salariées ne souhaitent pas être liées à l’accord, la FSSS-CSN (et la FTQ) s’engagent à ne pas les représenter devant la Commission ou le TAT ou toute autre instance concernant leur plainte</a:t>
            </a:r>
            <a:endParaRPr lang="fr-CA" sz="3200" dirty="0"/>
          </a:p>
        </p:txBody>
      </p:sp>
      <p:sp>
        <p:nvSpPr>
          <p:cNvPr id="4" name="Espace réservé du numéro de diapositive 3">
            <a:extLst>
              <a:ext uri="{FF2B5EF4-FFF2-40B4-BE49-F238E27FC236}">
                <a16:creationId xmlns:a16="http://schemas.microsoft.com/office/drawing/2014/main" xmlns="" id="{C975BE69-3CC1-C5BE-7D4D-D838A10131BE}"/>
              </a:ext>
            </a:extLst>
          </p:cNvPr>
          <p:cNvSpPr>
            <a:spLocks noGrp="1"/>
          </p:cNvSpPr>
          <p:nvPr>
            <p:ph type="sldNum" sz="quarter" idx="12"/>
            <p:custDataLst>
              <p:tags r:id="rId2"/>
            </p:custDataLst>
          </p:nvPr>
        </p:nvSpPr>
        <p:spPr/>
        <p:txBody>
          <a:bodyPr/>
          <a:lstStyle/>
          <a:p>
            <a:fld id="{18D25734-BAAB-45B8-8828-031302FAFDE5}" type="slidenum">
              <a:rPr lang="fr-CA" smtClean="0"/>
              <a:t>5</a:t>
            </a:fld>
            <a:endParaRPr lang="fr-CA"/>
          </a:p>
        </p:txBody>
      </p:sp>
      <p:sp>
        <p:nvSpPr>
          <p:cNvPr id="5" name="Titre 3">
            <a:extLst>
              <a:ext uri="{FF2B5EF4-FFF2-40B4-BE49-F238E27FC236}">
                <a16:creationId xmlns:a16="http://schemas.microsoft.com/office/drawing/2014/main" xmlns="" id="{8C8EE51A-657C-C8A0-0174-1EAA7774A705}"/>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3200" b="1">
                <a:solidFill>
                  <a:schemeClr val="bg1"/>
                </a:solidFill>
                <a:latin typeface="Arial" panose="020B0604020202020204" pitchFamily="34" charset="0"/>
                <a:cs typeface="Arial" panose="020B0604020202020204" pitchFamily="34" charset="0"/>
              </a:rPr>
              <a:t>Maintien de l’équité salariale</a:t>
            </a:r>
          </a:p>
        </p:txBody>
      </p:sp>
      <p:sp>
        <p:nvSpPr>
          <p:cNvPr id="7" name="Organigramme : Connecteur 6">
            <a:extLst>
              <a:ext uri="{FF2B5EF4-FFF2-40B4-BE49-F238E27FC236}">
                <a16:creationId xmlns:a16="http://schemas.microsoft.com/office/drawing/2014/main" xmlns="" id="{E844C5BD-707E-3F9A-F132-1C59EBA317D4}"/>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AD39AFB3-DDDF-EF5F-A46A-F3484D28D06A}"/>
              </a:ext>
            </a:extLst>
          </p:cNvPr>
          <p:cNvPicPr>
            <a:picLocks noChangeAspect="1"/>
          </p:cNvPicPr>
          <p:nvPr>
            <p:custDataLst>
              <p:tags r:id="rId5"/>
            </p:custDataLst>
          </p:nvPr>
        </p:nvPicPr>
        <p:blipFill>
          <a:blip r:embed="rId8"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pic>
        <p:nvPicPr>
          <p:cNvPr id="9"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981868" y="5123921"/>
            <a:ext cx="2773363" cy="101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008648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xmlns="" id="{AD8C30B9-F6BB-E4CC-C112-2CBCAAE7AF88}"/>
              </a:ext>
            </a:extLst>
          </p:cNvPr>
          <p:cNvSpPr txBox="1"/>
          <p:nvPr>
            <p:custDataLst>
              <p:tags r:id="rId1"/>
            </p:custDataLst>
          </p:nvPr>
        </p:nvSpPr>
        <p:spPr>
          <a:xfrm>
            <a:off x="733005" y="1105017"/>
            <a:ext cx="10951028" cy="5951116"/>
          </a:xfrm>
          <a:prstGeom prst="rect">
            <a:avLst/>
          </a:prstGeom>
          <a:noFill/>
        </p:spPr>
        <p:txBody>
          <a:bodyPr wrap="square">
            <a:spAutoFit/>
          </a:bodyPr>
          <a:lstStyle/>
          <a:p>
            <a:pPr lvl="0" algn="just">
              <a:lnSpc>
                <a:spcPct val="107000"/>
              </a:lnSpc>
            </a:pPr>
            <a:r>
              <a:rPr lang="fr-CA" sz="2400" b="1" dirty="0">
                <a:effectLst/>
                <a:latin typeface="Arial" panose="020B0604020202020204" pitchFamily="34" charset="0"/>
                <a:ea typeface="Calibri" panose="020F0502020204030204" pitchFamily="34" charset="0"/>
                <a:cs typeface="Times New Roman" panose="02020603050405020304" pitchFamily="18" charset="0"/>
              </a:rPr>
              <a:t>Maintien de l’équité salariale 2025</a:t>
            </a:r>
          </a:p>
          <a:p>
            <a:pPr lvl="0" algn="just">
              <a:lnSpc>
                <a:spcPct val="107000"/>
              </a:lnSpc>
            </a:pPr>
            <a:endParaRPr lang="fr-CA" sz="2400" b="1"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pPr>
            <a:r>
              <a:rPr lang="fr-CA" sz="2400" b="1" dirty="0">
                <a:latin typeface="Arial" panose="020B0604020202020204" pitchFamily="34" charset="0"/>
                <a:cs typeface="Arial" panose="020B0604020202020204" pitchFamily="34" charset="0"/>
              </a:rPr>
              <a:t>5311 </a:t>
            </a:r>
            <a:r>
              <a:rPr kumimoji="0" lang="fr-CA"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5312 —</a:t>
            </a:r>
            <a:r>
              <a:rPr lang="fr-CA" sz="2400" b="1" dirty="0">
                <a:latin typeface="Arial" panose="020B0604020202020204" pitchFamily="34" charset="0"/>
                <a:cs typeface="Arial" panose="020B0604020202020204" pitchFamily="34" charset="0"/>
              </a:rPr>
              <a:t> Agente administrative classe 1</a:t>
            </a:r>
          </a:p>
          <a:p>
            <a:pPr algn="just">
              <a:lnSpc>
                <a:spcPct val="107000"/>
              </a:lnSpc>
            </a:pPr>
            <a:endParaRPr lang="fr-CA" sz="2400" b="1" dirty="0">
              <a:latin typeface="Arial" panose="020B0604020202020204" pitchFamily="34" charset="0"/>
              <a:cs typeface="Arial" panose="020B0604020202020204" pitchFamily="34" charset="0"/>
            </a:endParaRPr>
          </a:p>
          <a:p>
            <a:pPr marL="742950" lvl="1" indent="-285750" fontAlgn="base">
              <a:buFont typeface="Arial" panose="020B0604020202020204" pitchFamily="34" charset="0"/>
              <a:buChar char="•"/>
            </a:pPr>
            <a:r>
              <a:rPr lang="fr-CA" sz="2400" b="0" i="0" u="none" strike="noStrike" dirty="0">
                <a:solidFill>
                  <a:srgbClr val="000000"/>
                </a:solidFill>
                <a:effectLst/>
                <a:latin typeface="Arial" panose="020B0604020202020204" pitchFamily="34" charset="0"/>
                <a:cs typeface="Arial" panose="020B0604020202020204" pitchFamily="34" charset="0"/>
              </a:rPr>
              <a:t>Augmentation du rangement 9 à 10, rétroactivement au 1</a:t>
            </a:r>
            <a:r>
              <a:rPr lang="fr-CA" sz="2400" b="0" i="0" u="none" strike="noStrike" baseline="30000" dirty="0">
                <a:solidFill>
                  <a:srgbClr val="000000"/>
                </a:solidFill>
                <a:effectLst/>
                <a:latin typeface="Arial" panose="020B0604020202020204" pitchFamily="34" charset="0"/>
                <a:cs typeface="Arial" panose="020B0604020202020204" pitchFamily="34" charset="0"/>
              </a:rPr>
              <a:t>er</a:t>
            </a:r>
            <a:r>
              <a:rPr lang="fr-CA" sz="2400" b="0" i="0" u="none" strike="noStrike" dirty="0">
                <a:solidFill>
                  <a:srgbClr val="000000"/>
                </a:solidFill>
                <a:effectLst/>
                <a:latin typeface="Arial" panose="020B0604020202020204" pitchFamily="34" charset="0"/>
                <a:cs typeface="Arial" panose="020B0604020202020204" pitchFamily="34" charset="0"/>
              </a:rPr>
              <a:t> janvier 2021</a:t>
            </a:r>
          </a:p>
          <a:p>
            <a:pPr marL="687600" marR="0" lvl="3" indent="-230400" defTabSz="914400" rtl="0" eaLnBrk="1" fontAlgn="auto" latinLnBrk="0" hangingPunct="1">
              <a:spcBef>
                <a:spcPts val="1000"/>
              </a:spcBef>
              <a:spcAft>
                <a:spcPts val="0"/>
              </a:spcAft>
              <a:buClrTx/>
              <a:buSzTx/>
              <a:buFont typeface="Arial" panose="020B0604020202020204" pitchFamily="34" charset="0"/>
              <a:buChar char="•"/>
              <a:tabLst/>
              <a:defRPr/>
            </a:pPr>
            <a:r>
              <a:rPr lang="fr-CA" sz="2400" dirty="0">
                <a:solidFill>
                  <a:prstClr val="black"/>
                </a:solidFill>
                <a:latin typeface="Arial" panose="020B0604020202020204" pitchFamily="34" charset="0"/>
                <a:cs typeface="Arial" panose="020B0604020202020204" pitchFamily="34" charset="0"/>
              </a:rPr>
              <a:t>Prendre en considération qu’au 1</a:t>
            </a:r>
            <a:r>
              <a:rPr lang="fr-CA" sz="2400" baseline="30000" dirty="0">
                <a:solidFill>
                  <a:prstClr val="black"/>
                </a:solidFill>
                <a:latin typeface="Arial" panose="020B0604020202020204" pitchFamily="34" charset="0"/>
                <a:cs typeface="Arial" panose="020B0604020202020204" pitchFamily="34" charset="0"/>
              </a:rPr>
              <a:t>er</a:t>
            </a:r>
            <a:r>
              <a:rPr lang="fr-CA" sz="2400" dirty="0">
                <a:solidFill>
                  <a:prstClr val="black"/>
                </a:solidFill>
                <a:latin typeface="Arial" panose="020B0604020202020204" pitchFamily="34" charset="0"/>
                <a:cs typeface="Arial" panose="020B0604020202020204" pitchFamily="34" charset="0"/>
              </a:rPr>
              <a:t> janvier 2021, ces catégories se </a:t>
            </a:r>
            <a:r>
              <a:rPr lang="fr-CA" sz="2400" dirty="0">
                <a:latin typeface="Arial" panose="020B0604020202020204" pitchFamily="34" charset="0"/>
                <a:cs typeface="Arial" panose="020B0604020202020204" pitchFamily="34" charset="0"/>
              </a:rPr>
              <a:t>retrouvaient hors taux/hors échelles</a:t>
            </a:r>
          </a:p>
          <a:p>
            <a:pPr marL="687600" lvl="3" indent="-230400">
              <a:spcBef>
                <a:spcPts val="1000"/>
              </a:spcBef>
              <a:buFont typeface="Arial" panose="020B0604020202020204" pitchFamily="34" charset="0"/>
              <a:buChar char="•"/>
              <a:defRPr/>
            </a:pPr>
            <a:r>
              <a:rPr lang="fr-CA" sz="2400" dirty="0">
                <a:latin typeface="Arial" panose="020B0604020202020204" pitchFamily="34" charset="0"/>
                <a:cs typeface="Arial" panose="020B0604020202020204" pitchFamily="34" charset="0"/>
              </a:rPr>
              <a:t>Au maximum de l’échelle, cela représente une augmentation de salaire variant de 0,55 $ l’heure rétroactif au 1</a:t>
            </a:r>
            <a:r>
              <a:rPr lang="fr-CA" sz="2400" baseline="30000" dirty="0">
                <a:latin typeface="Arial" panose="020B0604020202020204" pitchFamily="34" charset="0"/>
                <a:cs typeface="Arial" panose="020B0604020202020204" pitchFamily="34" charset="0"/>
              </a:rPr>
              <a:t>er</a:t>
            </a:r>
            <a:r>
              <a:rPr lang="fr-CA" sz="2400" dirty="0">
                <a:latin typeface="Arial" panose="020B0604020202020204" pitchFamily="34" charset="0"/>
                <a:cs typeface="Arial" panose="020B0604020202020204" pitchFamily="34" charset="0"/>
              </a:rPr>
              <a:t> janvier 2021 à 2,52 $ l’heure au 31 mars 2024 </a:t>
            </a:r>
            <a:endParaRPr kumimoji="0" lang="fr-CA" sz="10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687600" marR="0" lvl="3" indent="-230400" defTabSz="914400" rtl="0" eaLnBrk="1" fontAlgn="auto" latinLnBrk="0" hangingPunct="1">
              <a:spcBef>
                <a:spcPts val="1000"/>
              </a:spcBef>
              <a:spcAft>
                <a:spcPts val="0"/>
              </a:spcAft>
              <a:buClrTx/>
              <a:buSzTx/>
              <a:buFont typeface="Arial" panose="020B0604020202020204" pitchFamily="34" charset="0"/>
              <a:buChar char="•"/>
              <a:tabLst/>
              <a:defRPr/>
            </a:pPr>
            <a:r>
              <a:rPr kumimoji="0" lang="fr-CA" sz="2400" b="0" i="0" u="none" strike="noStrike" kern="1200" cap="none" spc="0" normalizeH="0" baseline="0" noProof="0" dirty="0">
                <a:ln>
                  <a:noFill/>
                </a:ln>
                <a:effectLst/>
                <a:uLnTx/>
                <a:uFillTx/>
                <a:latin typeface="Arial" panose="020B0604020202020204" pitchFamily="34" charset="0"/>
                <a:cs typeface="Arial" panose="020B0604020202020204" pitchFamily="34" charset="0"/>
              </a:rPr>
              <a:t>Exemple : Estimation de rétro au maximum de l’échelle (35 h/semaine) </a:t>
            </a:r>
            <a:endParaRPr lang="fr-CA" sz="2400" dirty="0">
              <a:latin typeface="Arial" panose="020B0604020202020204" pitchFamily="34" charset="0"/>
              <a:cs typeface="Arial" panose="020B0604020202020204" pitchFamily="34" charset="0"/>
            </a:endParaRPr>
          </a:p>
          <a:p>
            <a:pPr marL="457200" marR="0" lvl="3" indent="0" defTabSz="914400" rtl="0" eaLnBrk="1" fontAlgn="auto" latinLnBrk="0" hangingPunct="1">
              <a:spcBef>
                <a:spcPts val="1000"/>
              </a:spcBef>
              <a:spcAft>
                <a:spcPts val="0"/>
              </a:spcAft>
              <a:buClrTx/>
              <a:buSzTx/>
              <a:buFont typeface="Arial" panose="020B0604020202020204" pitchFamily="34" charset="0"/>
              <a:buNone/>
              <a:tabLst/>
              <a:defRPr/>
            </a:pPr>
            <a:r>
              <a:rPr kumimoji="0" lang="fr-CA" sz="2400" b="0" i="0" u="none" strike="noStrike" kern="1200" cap="none" spc="0" normalizeH="0" baseline="0" noProof="0" dirty="0">
                <a:ln>
                  <a:noFill/>
                </a:ln>
                <a:effectLst/>
                <a:uLnTx/>
                <a:uFillTx/>
                <a:latin typeface="Arial" panose="020B0604020202020204" pitchFamily="34" charset="0"/>
                <a:cs typeface="Arial" panose="020B0604020202020204" pitchFamily="34" charset="0"/>
              </a:rPr>
              <a:t>				</a:t>
            </a:r>
            <a:r>
              <a:rPr kumimoji="0" lang="fr-CA" sz="2400" b="1" i="0" u="none" strike="noStrike" kern="1200" cap="none" spc="0" normalizeH="0" baseline="0" noProof="0" dirty="0">
                <a:ln>
                  <a:noFill/>
                </a:ln>
                <a:effectLst/>
                <a:uLnTx/>
                <a:uFillTx/>
                <a:latin typeface="Arial" panose="020B0604020202020204" pitchFamily="34" charset="0"/>
                <a:cs typeface="Arial" panose="020B0604020202020204" pitchFamily="34" charset="0"/>
              </a:rPr>
              <a:t>6 859.58 $* + les intérêts</a:t>
            </a:r>
          </a:p>
          <a:p>
            <a:pPr marL="457200" lvl="3">
              <a:spcBef>
                <a:spcPts val="1000"/>
              </a:spcBef>
              <a:defRPr/>
            </a:pPr>
            <a:r>
              <a:rPr lang="fr-CA" sz="1600" dirty="0">
                <a:effectLst/>
                <a:latin typeface="Arial" panose="020B0604020202020204" pitchFamily="34" charset="0"/>
                <a:ea typeface="Calibri" panose="020F0502020204030204" pitchFamily="34" charset="0"/>
                <a:cs typeface="Arial" panose="020B0604020202020204" pitchFamily="34" charset="0"/>
              </a:rPr>
              <a:t>* Estimation faite sous toutes réserves, incluant les paramètres salariaux au 1</a:t>
            </a:r>
            <a:r>
              <a:rPr lang="fr-CA" sz="1600" baseline="30000" dirty="0">
                <a:effectLst/>
                <a:latin typeface="Arial" panose="020B0604020202020204" pitchFamily="34" charset="0"/>
                <a:ea typeface="Calibri" panose="020F0502020204030204" pitchFamily="34" charset="0"/>
                <a:cs typeface="Arial" panose="020B0604020202020204" pitchFamily="34" charset="0"/>
              </a:rPr>
              <a:t>er</a:t>
            </a:r>
            <a:r>
              <a:rPr lang="fr-CA" sz="1600" dirty="0">
                <a:effectLst/>
                <a:latin typeface="Arial" panose="020B0604020202020204" pitchFamily="34" charset="0"/>
                <a:ea typeface="Calibri" panose="020F0502020204030204" pitchFamily="34" charset="0"/>
                <a:cs typeface="Arial" panose="020B0604020202020204" pitchFamily="34" charset="0"/>
              </a:rPr>
              <a:t> avril 2023</a:t>
            </a:r>
          </a:p>
          <a:p>
            <a:pPr marL="457200" marR="0" lvl="3" indent="0" defTabSz="914400" rtl="0" eaLnBrk="1" fontAlgn="auto" latinLnBrk="0" hangingPunct="1">
              <a:spcBef>
                <a:spcPts val="1000"/>
              </a:spcBef>
              <a:spcAft>
                <a:spcPts val="0"/>
              </a:spcAft>
              <a:buClrTx/>
              <a:buSzTx/>
              <a:buFont typeface="Arial" panose="020B0604020202020204" pitchFamily="34" charset="0"/>
              <a:buNone/>
              <a:tabLst/>
              <a:defRPr/>
            </a:pPr>
            <a:endParaRPr lang="fr-CA" sz="1800" b="1"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xmlns="" id="{D5D0B5EB-1A0C-5D5E-CD30-8974B3EA2633}"/>
              </a:ext>
            </a:extLst>
          </p:cNvPr>
          <p:cNvSpPr>
            <a:spLocks noGrp="1"/>
          </p:cNvSpPr>
          <p:nvPr>
            <p:ph type="sldNum" sz="quarter" idx="12"/>
            <p:custDataLst>
              <p:tags r:id="rId2"/>
            </p:custDataLst>
          </p:nvPr>
        </p:nvSpPr>
        <p:spPr/>
        <p:txBody>
          <a:bodyPr/>
          <a:lstStyle/>
          <a:p>
            <a:fld id="{18D25734-BAAB-45B8-8828-031302FAFDE5}" type="slidenum">
              <a:rPr lang="fr-CA" smtClean="0"/>
              <a:t>6</a:t>
            </a:fld>
            <a:endParaRPr lang="fr-CA" dirty="0"/>
          </a:p>
        </p:txBody>
      </p:sp>
      <p:sp>
        <p:nvSpPr>
          <p:cNvPr id="5" name="Titre 3">
            <a:extLst>
              <a:ext uri="{FF2B5EF4-FFF2-40B4-BE49-F238E27FC236}">
                <a16:creationId xmlns:a16="http://schemas.microsoft.com/office/drawing/2014/main" xmlns="" id="{F4C5A6FD-5ECA-5070-4535-10780BC1C287}"/>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3200" b="1">
                <a:solidFill>
                  <a:schemeClr val="bg1"/>
                </a:solidFill>
                <a:latin typeface="Arial" panose="020B0604020202020204" pitchFamily="34" charset="0"/>
                <a:cs typeface="Arial" panose="020B0604020202020204" pitchFamily="34" charset="0"/>
              </a:rPr>
              <a:t>Maintien de l’équité salariale</a:t>
            </a:r>
          </a:p>
        </p:txBody>
      </p:sp>
      <p:sp>
        <p:nvSpPr>
          <p:cNvPr id="7" name="Organigramme : Connecteur 6">
            <a:extLst>
              <a:ext uri="{FF2B5EF4-FFF2-40B4-BE49-F238E27FC236}">
                <a16:creationId xmlns:a16="http://schemas.microsoft.com/office/drawing/2014/main" xmlns="" id="{E0F1B7E0-FCB1-374E-ECEC-78C78219604F}"/>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40BE7E6C-D83F-33E7-1956-5C5C4599F7E6}"/>
              </a:ext>
            </a:extLst>
          </p:cNvPr>
          <p:cNvPicPr>
            <a:picLocks noChangeAspect="1"/>
          </p:cNvPicPr>
          <p:nvPr>
            <p:custDataLst>
              <p:tags r:id="rId5"/>
            </p:custDataLst>
          </p:nvPr>
        </p:nvPicPr>
        <p:blipFill>
          <a:blip r:embed="rId8"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21133471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xmlns="" id="{059E8ABE-1D50-4F39-4538-13131D67DA1F}"/>
              </a:ext>
            </a:extLst>
          </p:cNvPr>
          <p:cNvSpPr txBox="1"/>
          <p:nvPr>
            <p:custDataLst>
              <p:tags r:id="rId1"/>
            </p:custDataLst>
          </p:nvPr>
        </p:nvSpPr>
        <p:spPr>
          <a:xfrm>
            <a:off x="591041" y="1335132"/>
            <a:ext cx="11222671" cy="4524315"/>
          </a:xfrm>
          <a:prstGeom prst="rect">
            <a:avLst/>
          </a:prstGeom>
          <a:noFill/>
        </p:spPr>
        <p:txBody>
          <a:bodyPr wrap="square">
            <a:spAutoFit/>
          </a:bodyPr>
          <a:lstStyle/>
          <a:p>
            <a:pPr algn="just"/>
            <a:r>
              <a:rPr lang="fr-CA" sz="2400" b="1" dirty="0">
                <a:latin typeface="Arial" panose="020B0604020202020204" pitchFamily="34" charset="0"/>
                <a:cs typeface="Arial" panose="020B0604020202020204" pitchFamily="34" charset="0"/>
              </a:rPr>
              <a:t>5311 </a:t>
            </a:r>
            <a:r>
              <a:rPr kumimoji="0" lang="fr-CA" sz="24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 5312 —</a:t>
            </a:r>
            <a:r>
              <a:rPr lang="fr-CA" sz="2400" b="1" dirty="0">
                <a:latin typeface="Arial" panose="020B0604020202020204" pitchFamily="34" charset="0"/>
                <a:cs typeface="Arial" panose="020B0604020202020204" pitchFamily="34" charset="0"/>
              </a:rPr>
              <a:t> Agente administrative classe 1 (suite)</a:t>
            </a:r>
          </a:p>
          <a:p>
            <a:pPr marL="0" indent="0" algn="just">
              <a:buNone/>
            </a:pPr>
            <a:endParaRPr lang="fr-CA" sz="2400" b="1" dirty="0">
              <a:latin typeface="Arial" panose="020B0604020202020204" pitchFamily="34" charset="0"/>
              <a:cs typeface="Arial" panose="020B0604020202020204" pitchFamily="34" charset="0"/>
            </a:endParaRPr>
          </a:p>
          <a:p>
            <a:pPr marL="742950" lvl="1" indent="-285750" fontAlgn="base">
              <a:buFont typeface="Arial" panose="020B0604020202020204" pitchFamily="34" charset="0"/>
              <a:buChar char="•"/>
            </a:pPr>
            <a:r>
              <a:rPr lang="fr-CA" sz="2400" b="0" i="0" u="none" strike="noStrike" dirty="0">
                <a:effectLst/>
                <a:latin typeface="Arial" panose="020B0604020202020204" pitchFamily="34" charset="0"/>
                <a:cs typeface="Arial" panose="020B0604020202020204" pitchFamily="34" charset="0"/>
              </a:rPr>
              <a:t>Augmentation du rangement 10 à 11</a:t>
            </a:r>
          </a:p>
          <a:p>
            <a:pPr marL="742950" lvl="1" indent="-285750" fontAlgn="base">
              <a:buFont typeface="Arial" panose="020B0604020202020204" pitchFamily="34" charset="0"/>
              <a:buChar char="•"/>
            </a:pPr>
            <a:endParaRPr lang="fr-CA" sz="2400" b="0" i="0" u="none" strike="noStrike" dirty="0">
              <a:effectLst/>
              <a:latin typeface="Arial" panose="020B0604020202020204" pitchFamily="34" charset="0"/>
              <a:cs typeface="Arial" panose="020B0604020202020204" pitchFamily="34" charset="0"/>
            </a:endParaRPr>
          </a:p>
          <a:p>
            <a:pPr marL="742950" lvl="1" indent="-285750" fontAlgn="base">
              <a:buFont typeface="Arial" panose="020B0604020202020204" pitchFamily="34" charset="0"/>
              <a:buChar char="•"/>
            </a:pPr>
            <a:r>
              <a:rPr lang="fr-CA" sz="2400" dirty="0">
                <a:latin typeface="Arial" panose="020B0604020202020204" pitchFamily="34" charset="0"/>
                <a:cs typeface="Arial" panose="020B0604020202020204" pitchFamily="34" charset="0"/>
              </a:rPr>
              <a:t>Les parties reconnaissent qu’à compter du «jour du regroupement» des six (6) catégories de personnel de la nomenclature découlant de la loi visant à rendre le système de santé et de services sociaux plus efficace </a:t>
            </a:r>
            <a:r>
              <a:rPr lang="fr-CA" sz="2400" b="1" dirty="0">
                <a:latin typeface="Arial" panose="020B0604020202020204" pitchFamily="34" charset="0"/>
                <a:cs typeface="Arial" panose="020B0604020202020204" pitchFamily="34" charset="0"/>
              </a:rPr>
              <a:t>ou au plus tard le 2 avril 2025 </a:t>
            </a:r>
            <a:r>
              <a:rPr lang="fr-CA" sz="2400" dirty="0">
                <a:latin typeface="Arial" panose="020B0604020202020204" pitchFamily="34" charset="0"/>
                <a:cs typeface="Arial" panose="020B0604020202020204" pitchFamily="34" charset="0"/>
              </a:rPr>
              <a:t>selon la date la plus rapprochée, </a:t>
            </a:r>
            <a:r>
              <a:rPr lang="fr-CA" sz="2400" b="1" dirty="0">
                <a:latin typeface="Arial" panose="020B0604020202020204" pitchFamily="34" charset="0"/>
                <a:cs typeface="Arial" panose="020B0604020202020204" pitchFamily="34" charset="0"/>
              </a:rPr>
              <a:t>le rangement 11 </a:t>
            </a:r>
            <a:r>
              <a:rPr lang="fr-CA" sz="2400" dirty="0">
                <a:latin typeface="Arial" panose="020B0604020202020204" pitchFamily="34" charset="0"/>
                <a:cs typeface="Arial" panose="020B0604020202020204" pitchFamily="34" charset="0"/>
              </a:rPr>
              <a:t>est celui qui s’applique</a:t>
            </a:r>
          </a:p>
          <a:p>
            <a:pPr marL="742950" lvl="1" indent="-285750" fontAlgn="base">
              <a:buFont typeface="Arial" panose="020B0604020202020204" pitchFamily="34" charset="0"/>
              <a:buChar char="•"/>
            </a:pPr>
            <a:endParaRPr lang="fr-CA" sz="2400" dirty="0">
              <a:latin typeface="Arial" panose="020B0604020202020204" pitchFamily="34" charset="0"/>
              <a:cs typeface="Arial" panose="020B0604020202020204" pitchFamily="34" charset="0"/>
            </a:endParaRPr>
          </a:p>
          <a:p>
            <a:pPr marL="742950" lvl="1" indent="-285750" fontAlgn="base">
              <a:buFont typeface="Arial" panose="020B0604020202020204" pitchFamily="34" charset="0"/>
              <a:buChar char="•"/>
            </a:pPr>
            <a:r>
              <a:rPr lang="fr-CA" sz="2400" dirty="0">
                <a:latin typeface="Arial" panose="020B0604020202020204" pitchFamily="34" charset="0"/>
                <a:cs typeface="Arial" panose="020B0604020202020204" pitchFamily="34" charset="0"/>
              </a:rPr>
              <a:t>Par exemple, au plus tard le 2 avril 2025, en incluant les paramètres salariaux, le salaire au maximum de l’échelle passerait de 30,30$ à 31,65$. </a:t>
            </a:r>
            <a:endParaRPr lang="fr-CA" dirty="0"/>
          </a:p>
        </p:txBody>
      </p:sp>
      <p:sp>
        <p:nvSpPr>
          <p:cNvPr id="4" name="Espace réservé du numéro de diapositive 3">
            <a:extLst>
              <a:ext uri="{FF2B5EF4-FFF2-40B4-BE49-F238E27FC236}">
                <a16:creationId xmlns:a16="http://schemas.microsoft.com/office/drawing/2014/main" xmlns="" id="{581FBA7E-E725-B7B2-1F85-6AD6ECC43493}"/>
              </a:ext>
            </a:extLst>
          </p:cNvPr>
          <p:cNvSpPr>
            <a:spLocks noGrp="1"/>
          </p:cNvSpPr>
          <p:nvPr>
            <p:ph type="sldNum" sz="quarter" idx="12"/>
            <p:custDataLst>
              <p:tags r:id="rId2"/>
            </p:custDataLst>
          </p:nvPr>
        </p:nvSpPr>
        <p:spPr/>
        <p:txBody>
          <a:bodyPr/>
          <a:lstStyle/>
          <a:p>
            <a:fld id="{18D25734-BAAB-45B8-8828-031302FAFDE5}" type="slidenum">
              <a:rPr lang="fr-CA" smtClean="0"/>
              <a:t>7</a:t>
            </a:fld>
            <a:endParaRPr lang="fr-CA"/>
          </a:p>
        </p:txBody>
      </p:sp>
      <p:sp>
        <p:nvSpPr>
          <p:cNvPr id="8" name="Titre 3">
            <a:extLst>
              <a:ext uri="{FF2B5EF4-FFF2-40B4-BE49-F238E27FC236}">
                <a16:creationId xmlns:a16="http://schemas.microsoft.com/office/drawing/2014/main" xmlns="" id="{CACAEB80-1ACF-B7DB-B938-1856B473CA97}"/>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3200" b="1">
                <a:solidFill>
                  <a:schemeClr val="bg1"/>
                </a:solidFill>
                <a:latin typeface="Arial" panose="020B0604020202020204" pitchFamily="34" charset="0"/>
                <a:cs typeface="Arial" panose="020B0604020202020204" pitchFamily="34" charset="0"/>
              </a:rPr>
              <a:t>Maintien de l’équité salariale</a:t>
            </a:r>
          </a:p>
        </p:txBody>
      </p:sp>
      <p:sp>
        <p:nvSpPr>
          <p:cNvPr id="9" name="Organigramme : Connecteur 8">
            <a:extLst>
              <a:ext uri="{FF2B5EF4-FFF2-40B4-BE49-F238E27FC236}">
                <a16:creationId xmlns:a16="http://schemas.microsoft.com/office/drawing/2014/main" xmlns="" id="{4938AC67-9D03-35F3-4F4B-E87FF042C100}"/>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10" name="Image 9" descr="Une image contenant texte, clipart&#10;&#10;Description générée automatiquement">
            <a:extLst>
              <a:ext uri="{FF2B5EF4-FFF2-40B4-BE49-F238E27FC236}">
                <a16:creationId xmlns:a16="http://schemas.microsoft.com/office/drawing/2014/main" xmlns="" id="{A80F6B84-83BE-5143-3CDF-05D3B188B926}"/>
              </a:ext>
            </a:extLst>
          </p:cNvPr>
          <p:cNvPicPr>
            <a:picLocks noChangeAspect="1"/>
          </p:cNvPicPr>
          <p:nvPr>
            <p:custDataLst>
              <p:tags r:id="rId5"/>
            </p:custDataLst>
          </p:nvPr>
        </p:nvPicPr>
        <p:blipFill>
          <a:blip r:embed="rId8"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13269277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xmlns="" id="{AD8C30B9-F6BB-E4CC-C112-2CBCAAE7AF88}"/>
              </a:ext>
            </a:extLst>
          </p:cNvPr>
          <p:cNvSpPr txBox="1"/>
          <p:nvPr>
            <p:custDataLst>
              <p:tags r:id="rId1"/>
            </p:custDataLst>
          </p:nvPr>
        </p:nvSpPr>
        <p:spPr>
          <a:xfrm>
            <a:off x="620881" y="1055191"/>
            <a:ext cx="11175275" cy="5977021"/>
          </a:xfrm>
          <a:prstGeom prst="rect">
            <a:avLst/>
          </a:prstGeom>
          <a:noFill/>
        </p:spPr>
        <p:txBody>
          <a:bodyPr wrap="square">
            <a:spAutoFit/>
          </a:bodyPr>
          <a:lstStyle/>
          <a:p>
            <a:pPr marL="0" indent="0" algn="just">
              <a:buNone/>
            </a:pPr>
            <a:r>
              <a:rPr lang="fr-CA" sz="2000" b="1" dirty="0">
                <a:latin typeface="Arial" panose="020B0604020202020204" pitchFamily="34" charset="0"/>
                <a:cs typeface="Arial" panose="020B0604020202020204" pitchFamily="34" charset="0"/>
              </a:rPr>
              <a:t>   5322 — Secrétaire médicale</a:t>
            </a:r>
          </a:p>
          <a:p>
            <a:pPr marL="0" indent="0" algn="just">
              <a:buNone/>
            </a:pPr>
            <a:endParaRPr lang="fr-CA" sz="2000" b="1" dirty="0">
              <a:latin typeface="Arial" panose="020B0604020202020204" pitchFamily="34" charset="0"/>
              <a:cs typeface="Arial" panose="020B0604020202020204" pitchFamily="34" charset="0"/>
            </a:endParaRPr>
          </a:p>
          <a:p>
            <a:pPr marL="742950" lvl="1" indent="-285750" fontAlgn="base">
              <a:buFont typeface="Arial" panose="020B0604020202020204" pitchFamily="34" charset="0"/>
              <a:buChar char="•"/>
            </a:pPr>
            <a:r>
              <a:rPr lang="fr-CA" sz="2000" b="0" i="0" u="none" strike="noStrike" dirty="0">
                <a:effectLst/>
                <a:latin typeface="Arial" panose="020B0604020202020204" pitchFamily="34" charset="0"/>
                <a:cs typeface="Arial" panose="020B0604020202020204" pitchFamily="34" charset="0"/>
              </a:rPr>
              <a:t>Augmentation du rangement 8 à </a:t>
            </a:r>
            <a:r>
              <a:rPr lang="fr-CA" sz="2000" dirty="0">
                <a:latin typeface="Arial" panose="020B0604020202020204" pitchFamily="34" charset="0"/>
                <a:cs typeface="Arial" panose="020B0604020202020204" pitchFamily="34" charset="0"/>
              </a:rPr>
              <a:t>9</a:t>
            </a:r>
            <a:r>
              <a:rPr lang="fr-CA" sz="2000" b="0" i="0" u="none" strike="noStrike" dirty="0">
                <a:effectLst/>
                <a:latin typeface="Arial" panose="020B0604020202020204" pitchFamily="34" charset="0"/>
                <a:cs typeface="Arial" panose="020B0604020202020204" pitchFamily="34" charset="0"/>
              </a:rPr>
              <a:t>, rétroactivement au 1</a:t>
            </a:r>
            <a:r>
              <a:rPr lang="fr-CA" sz="2000" b="0" i="0" u="none" strike="noStrike" baseline="30000" dirty="0">
                <a:effectLst/>
                <a:latin typeface="Arial" panose="020B0604020202020204" pitchFamily="34" charset="0"/>
                <a:cs typeface="Arial" panose="020B0604020202020204" pitchFamily="34" charset="0"/>
              </a:rPr>
              <a:t>er</a:t>
            </a:r>
            <a:r>
              <a:rPr lang="fr-CA" sz="2000" b="0" i="0" u="none" strike="noStrike" dirty="0">
                <a:effectLst/>
                <a:latin typeface="Arial" panose="020B0604020202020204" pitchFamily="34" charset="0"/>
                <a:cs typeface="Arial" panose="020B0604020202020204" pitchFamily="34" charset="0"/>
              </a:rPr>
              <a:t> janvier 2021</a:t>
            </a:r>
          </a:p>
          <a:p>
            <a:pPr marL="742950" lvl="1" indent="-285750" fontAlgn="base">
              <a:buFont typeface="Arial" panose="020B0604020202020204" pitchFamily="34" charset="0"/>
              <a:buChar char="•"/>
            </a:pPr>
            <a:endParaRPr lang="fr-CA" sz="2000" b="0" i="0" u="none" strike="noStrike" dirty="0">
              <a:effectLst/>
              <a:latin typeface="Arial" panose="020B0604020202020204" pitchFamily="34" charset="0"/>
              <a:cs typeface="Arial" panose="020B0604020202020204" pitchFamily="34" charset="0"/>
            </a:endParaRPr>
          </a:p>
          <a:p>
            <a:pPr marL="742950" lvl="1" indent="-285750" fontAlgn="base">
              <a:buFont typeface="Arial" panose="020B0604020202020204" pitchFamily="34" charset="0"/>
              <a:buChar char="•"/>
            </a:pPr>
            <a:r>
              <a:rPr lang="fr-CA" sz="2000" dirty="0">
                <a:effectLst/>
                <a:latin typeface="Arial" panose="020B0604020202020204" pitchFamily="34" charset="0"/>
                <a:cs typeface="Arial" panose="020B0604020202020204" pitchFamily="34" charset="0"/>
              </a:rPr>
              <a:t>Les montants qui ont déjà été versés en lien avec la prime de 3 % entrée en vigueur en 2021 (Lettre d’entente n</a:t>
            </a:r>
            <a:r>
              <a:rPr lang="fr-CA" sz="2000" baseline="30000" dirty="0">
                <a:effectLst/>
                <a:latin typeface="Arial" panose="020B0604020202020204" pitchFamily="34" charset="0"/>
                <a:cs typeface="Arial" panose="020B0604020202020204" pitchFamily="34" charset="0"/>
              </a:rPr>
              <a:t>o</a:t>
            </a:r>
            <a:r>
              <a:rPr lang="fr-CA" sz="2000" dirty="0">
                <a:effectLst/>
                <a:latin typeface="Arial" panose="020B0604020202020204" pitchFamily="34" charset="0"/>
                <a:cs typeface="Arial" panose="020B0604020202020204" pitchFamily="34" charset="0"/>
              </a:rPr>
              <a:t> 63) seront soustraits des montants dus par l’employeur</a:t>
            </a:r>
          </a:p>
          <a:p>
            <a:pPr marL="742950" lvl="1" indent="-285750" fontAlgn="base">
              <a:buFont typeface="Arial" panose="020B0604020202020204" pitchFamily="34" charset="0"/>
              <a:buChar char="•"/>
            </a:pPr>
            <a:endParaRPr lang="fr-CA" sz="2000" dirty="0">
              <a:effectLst/>
              <a:latin typeface="Arial" panose="020B0604020202020204" pitchFamily="34" charset="0"/>
              <a:cs typeface="Arial" panose="020B0604020202020204" pitchFamily="34" charset="0"/>
            </a:endParaRPr>
          </a:p>
          <a:p>
            <a:pPr marL="687600" lvl="3" indent="-230400">
              <a:lnSpc>
                <a:spcPct val="90000"/>
              </a:lnSpc>
              <a:spcBef>
                <a:spcPts val="1000"/>
              </a:spcBef>
              <a:buFont typeface="Arial" panose="020B0604020202020204" pitchFamily="34" charset="0"/>
              <a:buChar char="•"/>
              <a:defRPr/>
            </a:pPr>
            <a:r>
              <a:rPr lang="fr-CA" sz="2000" dirty="0">
                <a:latin typeface="Arial" panose="020B0604020202020204" pitchFamily="34" charset="0"/>
                <a:cs typeface="Arial" panose="020B0604020202020204" pitchFamily="34" charset="0"/>
              </a:rPr>
              <a:t>Au maximum de l’échelle, cela représente une augmentation de salaire variant de 0,47 $ l’heure rétroactif au 1</a:t>
            </a:r>
            <a:r>
              <a:rPr lang="fr-CA" sz="2000" baseline="30000" dirty="0">
                <a:latin typeface="Arial" panose="020B0604020202020204" pitchFamily="34" charset="0"/>
                <a:cs typeface="Arial" panose="020B0604020202020204" pitchFamily="34" charset="0"/>
              </a:rPr>
              <a:t>er</a:t>
            </a:r>
            <a:r>
              <a:rPr lang="fr-CA" sz="2000" dirty="0">
                <a:latin typeface="Arial" panose="020B0604020202020204" pitchFamily="34" charset="0"/>
                <a:cs typeface="Arial" panose="020B0604020202020204" pitchFamily="34" charset="0"/>
              </a:rPr>
              <a:t> janvier 2021 à 2,56 $ l’heure au 31 mars 2024</a:t>
            </a:r>
          </a:p>
          <a:p>
            <a:pPr marL="687600" lvl="3" indent="-230400">
              <a:lnSpc>
                <a:spcPct val="90000"/>
              </a:lnSpc>
              <a:spcBef>
                <a:spcPts val="1000"/>
              </a:spcBef>
              <a:buFont typeface="Arial" panose="020B0604020202020204" pitchFamily="34" charset="0"/>
              <a:buChar char="•"/>
              <a:defRPr/>
            </a:pPr>
            <a:endParaRPr lang="fr-CA" sz="1000" dirty="0">
              <a:latin typeface="Arial" panose="020B0604020202020204" pitchFamily="34" charset="0"/>
              <a:cs typeface="Arial" panose="020B0604020202020204" pitchFamily="34" charset="0"/>
            </a:endParaRPr>
          </a:p>
          <a:p>
            <a:pPr marL="687600" marR="0" lvl="3" indent="-230400"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CA" sz="2000" b="0" i="0" u="none" strike="noStrike" kern="1200" cap="none" spc="0" normalizeH="0" baseline="0" noProof="0" dirty="0">
                <a:ln>
                  <a:noFill/>
                </a:ln>
                <a:effectLst/>
                <a:uLnTx/>
                <a:uFillTx/>
                <a:latin typeface="Arial" panose="020B0604020202020204" pitchFamily="34" charset="0"/>
                <a:cs typeface="Arial" panose="020B0604020202020204" pitchFamily="34" charset="0"/>
              </a:rPr>
              <a:t>Exemple : Estimation de rétro au maximum de l’échelle (35 h/semaine) : </a:t>
            </a:r>
          </a:p>
          <a:p>
            <a:pPr marL="457200" marR="0" lvl="3" defTabSz="914400" rtl="0" eaLnBrk="1" fontAlgn="auto" latinLnBrk="0" hangingPunct="1">
              <a:lnSpc>
                <a:spcPct val="90000"/>
              </a:lnSpc>
              <a:spcBef>
                <a:spcPts val="1000"/>
              </a:spcBef>
              <a:spcAft>
                <a:spcPts val="0"/>
              </a:spcAft>
              <a:buClrTx/>
              <a:buSzTx/>
              <a:tabLst/>
              <a:defRPr/>
            </a:pPr>
            <a:r>
              <a:rPr lang="fr-CA" sz="2000" dirty="0">
                <a:latin typeface="Arial" panose="020B0604020202020204" pitchFamily="34" charset="0"/>
                <a:cs typeface="Arial" panose="020B0604020202020204" pitchFamily="34" charset="0"/>
              </a:rPr>
              <a:t>   du 1</a:t>
            </a:r>
            <a:r>
              <a:rPr lang="fr-CA" sz="2000" baseline="30000" dirty="0">
                <a:latin typeface="Arial" panose="020B0604020202020204" pitchFamily="34" charset="0"/>
                <a:cs typeface="Arial" panose="020B0604020202020204" pitchFamily="34" charset="0"/>
              </a:rPr>
              <a:t>er</a:t>
            </a:r>
            <a:r>
              <a:rPr lang="fr-CA" sz="2000" dirty="0">
                <a:latin typeface="Arial" panose="020B0604020202020204" pitchFamily="34" charset="0"/>
                <a:cs typeface="Arial" panose="020B0604020202020204" pitchFamily="34" charset="0"/>
              </a:rPr>
              <a:t> janvier 2021 au 31 mars 2024 : 8 606.61 </a:t>
            </a:r>
            <a:r>
              <a:rPr kumimoji="0" lang="fr-CA" sz="2000" b="0" i="0" u="none" strike="noStrike" kern="1200" cap="none" spc="0" normalizeH="0" baseline="0" noProof="0" dirty="0">
                <a:ln>
                  <a:noFill/>
                </a:ln>
                <a:effectLst/>
                <a:uLnTx/>
                <a:uFillTx/>
                <a:latin typeface="Arial" panose="020B0604020202020204" pitchFamily="34" charset="0"/>
                <a:cs typeface="Arial" panose="020B0604020202020204" pitchFamily="34" charset="0"/>
              </a:rPr>
              <a:t>$</a:t>
            </a:r>
          </a:p>
          <a:p>
            <a:pPr marL="457200" marR="0" lvl="3" defTabSz="914400" rtl="0" eaLnBrk="1" fontAlgn="auto" latinLnBrk="0" hangingPunct="1">
              <a:lnSpc>
                <a:spcPct val="90000"/>
              </a:lnSpc>
              <a:spcBef>
                <a:spcPts val="1000"/>
              </a:spcBef>
              <a:spcAft>
                <a:spcPts val="0"/>
              </a:spcAft>
              <a:buClrTx/>
              <a:buSzTx/>
              <a:tabLst/>
              <a:defRPr/>
            </a:pPr>
            <a:r>
              <a:rPr lang="fr-CA" sz="2000" dirty="0">
                <a:latin typeface="Arial" panose="020B0604020202020204" pitchFamily="34" charset="0"/>
                <a:cs typeface="Arial" panose="020B0604020202020204" pitchFamily="34" charset="0"/>
              </a:rPr>
              <a:t>   m</a:t>
            </a:r>
            <a:r>
              <a:rPr kumimoji="0" lang="fr-CA" sz="2000" b="0" i="0" u="none" strike="noStrike" kern="1200" cap="none" spc="0" normalizeH="0" baseline="0" noProof="0" dirty="0">
                <a:ln>
                  <a:noFill/>
                </a:ln>
                <a:effectLst/>
                <a:uLnTx/>
                <a:uFillTx/>
                <a:latin typeface="Arial" panose="020B0604020202020204" pitchFamily="34" charset="0"/>
                <a:cs typeface="Arial" panose="020B0604020202020204" pitchFamily="34" charset="0"/>
              </a:rPr>
              <a:t>oins la prime de 3 % versée de novembre 2021 au 31 mars 2024 : (3 271.96 </a:t>
            </a:r>
            <a:r>
              <a:rPr kumimoji="0" lang="fr-CA" sz="2000" b="0"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a:t>
            </a:r>
          </a:p>
          <a:p>
            <a:pPr marL="457200" marR="0" lvl="3" indent="0"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CA" sz="2000" b="1"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457200" marR="0" lvl="3"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CA" sz="2000" b="1" i="0" u="none" strike="noStrike" kern="1200" cap="none" spc="0" normalizeH="0" baseline="0" noProof="0" dirty="0">
                <a:ln>
                  <a:noFill/>
                </a:ln>
                <a:effectLst/>
                <a:uLnTx/>
                <a:uFillTx/>
                <a:latin typeface="Arial" panose="020B0604020202020204" pitchFamily="34" charset="0"/>
                <a:cs typeface="Arial" panose="020B0604020202020204" pitchFamily="34" charset="0"/>
              </a:rPr>
              <a:t>5 334.65 $* + les intérêts</a:t>
            </a:r>
          </a:p>
          <a:p>
            <a:pPr marL="457200" lvl="3">
              <a:lnSpc>
                <a:spcPct val="90000"/>
              </a:lnSpc>
              <a:spcBef>
                <a:spcPts val="1000"/>
              </a:spcBef>
              <a:defRPr/>
            </a:pPr>
            <a:r>
              <a:rPr lang="fr-CA" sz="1600" dirty="0">
                <a:effectLst/>
                <a:latin typeface="Arial" panose="020B0604020202020204" pitchFamily="34" charset="0"/>
                <a:ea typeface="Calibri" panose="020F0502020204030204" pitchFamily="34" charset="0"/>
                <a:cs typeface="Arial" panose="020B0604020202020204" pitchFamily="34" charset="0"/>
              </a:rPr>
              <a:t>* Estimation faite sous toutes réserves, incluant les paramètres salariaux au 1</a:t>
            </a:r>
            <a:r>
              <a:rPr lang="fr-CA" sz="1600" baseline="30000" dirty="0">
                <a:effectLst/>
                <a:latin typeface="Arial" panose="020B0604020202020204" pitchFamily="34" charset="0"/>
                <a:ea typeface="Calibri" panose="020F0502020204030204" pitchFamily="34" charset="0"/>
                <a:cs typeface="Arial" panose="020B0604020202020204" pitchFamily="34" charset="0"/>
              </a:rPr>
              <a:t>er</a:t>
            </a:r>
            <a:r>
              <a:rPr lang="fr-CA" sz="1600" dirty="0">
                <a:effectLst/>
                <a:latin typeface="Arial" panose="020B0604020202020204" pitchFamily="34" charset="0"/>
                <a:ea typeface="Calibri" panose="020F0502020204030204" pitchFamily="34" charset="0"/>
                <a:cs typeface="Arial" panose="020B0604020202020204" pitchFamily="34" charset="0"/>
              </a:rPr>
              <a:t> avril 2023</a:t>
            </a:r>
          </a:p>
          <a:p>
            <a:pPr marL="457200" marR="0" lvl="3"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fr-CA" sz="2000" b="0" i="0" u="none" strike="noStrike" dirty="0">
              <a:effectLst/>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xmlns="" id="{82F44A89-B799-F966-EADC-FFAF7734BD90}"/>
              </a:ext>
            </a:extLst>
          </p:cNvPr>
          <p:cNvSpPr>
            <a:spLocks noGrp="1"/>
          </p:cNvSpPr>
          <p:nvPr>
            <p:ph type="sldNum" sz="quarter" idx="12"/>
            <p:custDataLst>
              <p:tags r:id="rId2"/>
            </p:custDataLst>
          </p:nvPr>
        </p:nvSpPr>
        <p:spPr/>
        <p:txBody>
          <a:bodyPr/>
          <a:lstStyle/>
          <a:p>
            <a:fld id="{18D25734-BAAB-45B8-8828-031302FAFDE5}" type="slidenum">
              <a:rPr lang="fr-CA" smtClean="0"/>
              <a:t>8</a:t>
            </a:fld>
            <a:endParaRPr lang="fr-CA"/>
          </a:p>
        </p:txBody>
      </p:sp>
      <p:sp>
        <p:nvSpPr>
          <p:cNvPr id="5" name="Titre 3">
            <a:extLst>
              <a:ext uri="{FF2B5EF4-FFF2-40B4-BE49-F238E27FC236}">
                <a16:creationId xmlns:a16="http://schemas.microsoft.com/office/drawing/2014/main" xmlns="" id="{40EAC4E1-D068-DC22-D8E9-ED1CE46A80C8}"/>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3200" b="1">
                <a:solidFill>
                  <a:schemeClr val="bg1"/>
                </a:solidFill>
                <a:latin typeface="Arial" panose="020B0604020202020204" pitchFamily="34" charset="0"/>
                <a:cs typeface="Arial" panose="020B0604020202020204" pitchFamily="34" charset="0"/>
              </a:rPr>
              <a:t>Maintien de l’équité salariale</a:t>
            </a:r>
          </a:p>
        </p:txBody>
      </p:sp>
      <p:sp>
        <p:nvSpPr>
          <p:cNvPr id="7" name="Organigramme : Connecteur 6">
            <a:extLst>
              <a:ext uri="{FF2B5EF4-FFF2-40B4-BE49-F238E27FC236}">
                <a16:creationId xmlns:a16="http://schemas.microsoft.com/office/drawing/2014/main" xmlns="" id="{B4701E34-B82E-7A12-075B-DF57A3471851}"/>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6466EDEF-731A-D688-EE8A-592866520B27}"/>
              </a:ext>
            </a:extLst>
          </p:cNvPr>
          <p:cNvPicPr>
            <a:picLocks noChangeAspect="1"/>
          </p:cNvPicPr>
          <p:nvPr>
            <p:custDataLst>
              <p:tags r:id="rId5"/>
            </p:custDataLst>
          </p:nvPr>
        </p:nvPicPr>
        <p:blipFill>
          <a:blip r:embed="rId8"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5300221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xmlns="" id="{AD8C30B9-F6BB-E4CC-C112-2CBCAAE7AF88}"/>
              </a:ext>
            </a:extLst>
          </p:cNvPr>
          <p:cNvSpPr txBox="1"/>
          <p:nvPr>
            <p:custDataLst>
              <p:tags r:id="rId1"/>
            </p:custDataLst>
          </p:nvPr>
        </p:nvSpPr>
        <p:spPr>
          <a:xfrm>
            <a:off x="620881" y="1055191"/>
            <a:ext cx="11175275" cy="6171946"/>
          </a:xfrm>
          <a:prstGeom prst="rect">
            <a:avLst/>
          </a:prstGeom>
          <a:noFill/>
        </p:spPr>
        <p:txBody>
          <a:bodyPr wrap="square">
            <a:spAutoFit/>
          </a:bodyPr>
          <a:lstStyle/>
          <a:p>
            <a:pPr marL="0" indent="0" algn="just">
              <a:buNone/>
            </a:pPr>
            <a:r>
              <a:rPr lang="fr-CA" sz="2000" b="1" dirty="0">
                <a:latin typeface="Arial" panose="020B0604020202020204" pitchFamily="34" charset="0"/>
                <a:cs typeface="Arial" panose="020B0604020202020204" pitchFamily="34" charset="0"/>
              </a:rPr>
              <a:t>   	</a:t>
            </a:r>
            <a:r>
              <a:rPr lang="fr-CA" sz="2000" b="1" dirty="0" smtClean="0">
                <a:latin typeface="Arial" panose="020B0604020202020204" pitchFamily="34" charset="0"/>
                <a:cs typeface="Arial" panose="020B0604020202020204" pitchFamily="34" charset="0"/>
              </a:rPr>
              <a:t>			</a:t>
            </a:r>
          </a:p>
          <a:p>
            <a:pPr marL="0" indent="0" algn="ctr">
              <a:buNone/>
            </a:pPr>
            <a:r>
              <a:rPr lang="fr-CA" sz="2000" b="1" dirty="0" smtClean="0">
                <a:latin typeface="Arial" panose="020B0604020202020204" pitchFamily="34" charset="0"/>
                <a:ea typeface="Calibri" panose="020F0502020204030204" pitchFamily="34" charset="0"/>
                <a:cs typeface="Arial" panose="020B0604020202020204" pitchFamily="34" charset="0"/>
              </a:rPr>
              <a:t>LETTRE D’ENTENTE #63</a:t>
            </a:r>
          </a:p>
          <a:p>
            <a:endParaRPr lang="fr-CA" dirty="0" smtClean="0"/>
          </a:p>
          <a:p>
            <a:r>
              <a:rPr lang="fr-CA" dirty="0" smtClean="0"/>
              <a:t>À </a:t>
            </a:r>
            <a:r>
              <a:rPr lang="fr-CA" dirty="0"/>
              <a:t>compter de la date de signature de la convention collective, la personne salariée du titre d’emploi de secrétaire médicale (5322) reçoit une prime de 3 %, et ce, jusqu’au 30 mars 2023. </a:t>
            </a:r>
            <a:endParaRPr lang="fr-CA" dirty="0" smtClean="0"/>
          </a:p>
          <a:p>
            <a:endParaRPr lang="fr-CA" dirty="0"/>
          </a:p>
          <a:p>
            <a:r>
              <a:rPr lang="fr-CA" dirty="0"/>
              <a:t>La prime s’applique sur le taux de salaire, ainsi que sur les dispositions de la convention collective qui prévoient le maintien du salaire lors de certaines absences. </a:t>
            </a:r>
            <a:endParaRPr lang="fr-CA" dirty="0" smtClean="0"/>
          </a:p>
          <a:p>
            <a:endParaRPr lang="fr-CA" dirty="0"/>
          </a:p>
          <a:p>
            <a:r>
              <a:rPr lang="fr-CA" dirty="0"/>
              <a:t>Le pourcentage de la prime est diminué de tout correctif salarial lié à un règlement ou une décision de la Commission des normes, de l’équité, de la santé et de la sécurité du travail (CNESST) ou d’une autre instance concernant les plaintes de maintien de l’équité salariale, jusqu’à un maximum de 3 %. </a:t>
            </a:r>
            <a:endParaRPr lang="fr-CA" dirty="0" smtClean="0"/>
          </a:p>
          <a:p>
            <a:endParaRPr lang="fr-CA" dirty="0"/>
          </a:p>
          <a:p>
            <a:r>
              <a:rPr lang="fr-CA" b="1" i="1" dirty="0">
                <a:effectLst>
                  <a:outerShdw blurRad="38100" dist="38100" dir="2700000" algn="tl">
                    <a:srgbClr val="000000">
                      <a:alpha val="43137"/>
                    </a:srgbClr>
                  </a:outerShdw>
                </a:effectLst>
              </a:rPr>
              <a:t>Par ailleurs, aux fins du versement de correctifs d’équité salariale, le cas échéant, les montants versés pour la prime seront soustraits des montants dus par l’employeur. </a:t>
            </a:r>
            <a:endParaRPr lang="fr-CA" b="1" i="1" dirty="0" smtClean="0">
              <a:effectLst>
                <a:outerShdw blurRad="38100" dist="38100" dir="2700000" algn="tl">
                  <a:srgbClr val="000000">
                    <a:alpha val="43137"/>
                  </a:srgbClr>
                </a:outerShdw>
              </a:effectLst>
            </a:endParaRPr>
          </a:p>
          <a:p>
            <a:endParaRPr lang="fr-CA" dirty="0"/>
          </a:p>
          <a:p>
            <a:r>
              <a:rPr lang="fr-CA" dirty="0"/>
              <a:t>Advenant un règlement ou une décision de la CNESST ou d’une autre instance qui serait défavorable aux plaignantes, le versement de la prime de 3 % aux personnes salariées du titre d’emploi de secrétaire médicale sera néanmoins maintenu jusqu’au 30 mars 2023. </a:t>
            </a:r>
            <a:endParaRPr lang="fr-CA" sz="2800" dirty="0" smtClean="0">
              <a:latin typeface="Arial" panose="020B0604020202020204" pitchFamily="34" charset="0"/>
              <a:ea typeface="Calibri" panose="020F0502020204030204" pitchFamily="34" charset="0"/>
              <a:cs typeface="Arial" panose="020B0604020202020204" pitchFamily="34" charset="0"/>
            </a:endParaRPr>
          </a:p>
          <a:p>
            <a:pPr marL="742950" lvl="3" indent="-285750">
              <a:lnSpc>
                <a:spcPct val="90000"/>
              </a:lnSpc>
              <a:spcBef>
                <a:spcPts val="1000"/>
              </a:spcBef>
              <a:buFont typeface="Arial" charset="0"/>
              <a:buChar char="•"/>
              <a:defRPr/>
            </a:pPr>
            <a:endParaRPr lang="fr-CA" sz="1600" dirty="0">
              <a:effectLst/>
              <a:latin typeface="Arial" panose="020B0604020202020204" pitchFamily="34" charset="0"/>
              <a:ea typeface="Calibri" panose="020F0502020204030204" pitchFamily="34" charset="0"/>
              <a:cs typeface="Arial" panose="020B0604020202020204" pitchFamily="34" charset="0"/>
            </a:endParaRPr>
          </a:p>
          <a:p>
            <a:pPr marL="457200" marR="0" lvl="3"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fr-CA" sz="2000" b="0" i="0" u="none" strike="noStrike" dirty="0">
              <a:effectLst/>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xmlns="" id="{82F44A89-B799-F966-EADC-FFAF7734BD90}"/>
              </a:ext>
            </a:extLst>
          </p:cNvPr>
          <p:cNvSpPr>
            <a:spLocks noGrp="1"/>
          </p:cNvSpPr>
          <p:nvPr>
            <p:ph type="sldNum" sz="quarter" idx="12"/>
            <p:custDataLst>
              <p:tags r:id="rId2"/>
            </p:custDataLst>
          </p:nvPr>
        </p:nvSpPr>
        <p:spPr/>
        <p:txBody>
          <a:bodyPr/>
          <a:lstStyle/>
          <a:p>
            <a:fld id="{18D25734-BAAB-45B8-8828-031302FAFDE5}" type="slidenum">
              <a:rPr lang="fr-CA" smtClean="0"/>
              <a:t>9</a:t>
            </a:fld>
            <a:endParaRPr lang="fr-CA"/>
          </a:p>
        </p:txBody>
      </p:sp>
      <p:sp>
        <p:nvSpPr>
          <p:cNvPr id="5" name="Titre 3">
            <a:extLst>
              <a:ext uri="{FF2B5EF4-FFF2-40B4-BE49-F238E27FC236}">
                <a16:creationId xmlns:a16="http://schemas.microsoft.com/office/drawing/2014/main" xmlns="" id="{40EAC4E1-D068-DC22-D8E9-ED1CE46A80C8}"/>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3200" b="1">
                <a:solidFill>
                  <a:schemeClr val="bg1"/>
                </a:solidFill>
                <a:latin typeface="Arial" panose="020B0604020202020204" pitchFamily="34" charset="0"/>
                <a:cs typeface="Arial" panose="020B0604020202020204" pitchFamily="34" charset="0"/>
              </a:rPr>
              <a:t>Maintien de l’équité salariale</a:t>
            </a:r>
          </a:p>
        </p:txBody>
      </p:sp>
      <p:sp>
        <p:nvSpPr>
          <p:cNvPr id="7" name="Organigramme : Connecteur 6">
            <a:extLst>
              <a:ext uri="{FF2B5EF4-FFF2-40B4-BE49-F238E27FC236}">
                <a16:creationId xmlns:a16="http://schemas.microsoft.com/office/drawing/2014/main" xmlns="" id="{B4701E34-B82E-7A12-075B-DF57A3471851}"/>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xmlns="" id="{6466EDEF-731A-D688-EE8A-592866520B27}"/>
              </a:ext>
            </a:extLst>
          </p:cNvPr>
          <p:cNvPicPr>
            <a:picLocks noChangeAspect="1"/>
          </p:cNvPicPr>
          <p:nvPr>
            <p:custDataLst>
              <p:tags r:id="rId5"/>
            </p:custDataLst>
          </p:nvPr>
        </p:nvPicPr>
        <p:blipFill>
          <a:blip r:embed="rId8" cstate="print">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pic>
        <p:nvPicPr>
          <p:cNvPr id="9"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574985" y="6083722"/>
            <a:ext cx="2120164" cy="7742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7997833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2"/>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00.xml><?xml version="1.0" encoding="utf-8"?>
<p:tagLst xmlns:a="http://schemas.openxmlformats.org/drawingml/2006/main" xmlns:r="http://schemas.openxmlformats.org/officeDocument/2006/relationships" xmlns:p="http://schemas.openxmlformats.org/presentationml/2006/main">
  <p:tag name="NUM" val="1"/>
</p:tagLst>
</file>

<file path=ppt/tags/tag101.xml><?xml version="1.0" encoding="utf-8"?>
<p:tagLst xmlns:a="http://schemas.openxmlformats.org/drawingml/2006/main" xmlns:r="http://schemas.openxmlformats.org/officeDocument/2006/relationships" xmlns:p="http://schemas.openxmlformats.org/presentationml/2006/main">
  <p:tag name="NUM" val="2"/>
</p:tagLst>
</file>

<file path=ppt/tags/tag102.xml><?xml version="1.0" encoding="utf-8"?>
<p:tagLst xmlns:a="http://schemas.openxmlformats.org/drawingml/2006/main" xmlns:r="http://schemas.openxmlformats.org/officeDocument/2006/relationships" xmlns:p="http://schemas.openxmlformats.org/presentationml/2006/main">
  <p:tag name="NUM" val="3"/>
</p:tagLst>
</file>

<file path=ppt/tags/tag103.xml><?xml version="1.0" encoding="utf-8"?>
<p:tagLst xmlns:a="http://schemas.openxmlformats.org/drawingml/2006/main" xmlns:r="http://schemas.openxmlformats.org/officeDocument/2006/relationships" xmlns:p="http://schemas.openxmlformats.org/presentationml/2006/main">
  <p:tag name="NUM" val="3"/>
</p:tagLst>
</file>

<file path=ppt/tags/tag104.xml><?xml version="1.0" encoding="utf-8"?>
<p:tagLst xmlns:a="http://schemas.openxmlformats.org/drawingml/2006/main" xmlns:r="http://schemas.openxmlformats.org/officeDocument/2006/relationships" xmlns:p="http://schemas.openxmlformats.org/presentationml/2006/main">
  <p:tag name="NUM" val="4"/>
</p:tagLst>
</file>

<file path=ppt/tags/tag105.xml><?xml version="1.0" encoding="utf-8"?>
<p:tagLst xmlns:a="http://schemas.openxmlformats.org/drawingml/2006/main" xmlns:r="http://schemas.openxmlformats.org/officeDocument/2006/relationships" xmlns:p="http://schemas.openxmlformats.org/presentationml/2006/main">
  <p:tag name="NUM" val="1"/>
</p:tagLst>
</file>

<file path=ppt/tags/tag106.xml><?xml version="1.0" encoding="utf-8"?>
<p:tagLst xmlns:a="http://schemas.openxmlformats.org/drawingml/2006/main" xmlns:r="http://schemas.openxmlformats.org/officeDocument/2006/relationships" xmlns:p="http://schemas.openxmlformats.org/presentationml/2006/main">
  <p:tag name="NUM" val="2"/>
</p:tagLst>
</file>

<file path=ppt/tags/tag107.xml><?xml version="1.0" encoding="utf-8"?>
<p:tagLst xmlns:a="http://schemas.openxmlformats.org/drawingml/2006/main" xmlns:r="http://schemas.openxmlformats.org/officeDocument/2006/relationships" xmlns:p="http://schemas.openxmlformats.org/presentationml/2006/main">
  <p:tag name="NUM" val="3"/>
</p:tagLst>
</file>

<file path=ppt/tags/tag108.xml><?xml version="1.0" encoding="utf-8"?>
<p:tagLst xmlns:a="http://schemas.openxmlformats.org/drawingml/2006/main" xmlns:r="http://schemas.openxmlformats.org/officeDocument/2006/relationships" xmlns:p="http://schemas.openxmlformats.org/presentationml/2006/main">
  <p:tag name="NUM" val="3"/>
</p:tagLst>
</file>

<file path=ppt/tags/tag109.xml><?xml version="1.0" encoding="utf-8"?>
<p:tagLst xmlns:a="http://schemas.openxmlformats.org/drawingml/2006/main" xmlns:r="http://schemas.openxmlformats.org/officeDocument/2006/relationships" xmlns:p="http://schemas.openxmlformats.org/presentationml/2006/main">
  <p:tag name="NUM" val="4"/>
</p:tagLst>
</file>

<file path=ppt/tags/tag11.xml><?xml version="1.0" encoding="utf-8"?>
<p:tagLst xmlns:a="http://schemas.openxmlformats.org/drawingml/2006/main" xmlns:r="http://schemas.openxmlformats.org/officeDocument/2006/relationships" xmlns:p="http://schemas.openxmlformats.org/presentationml/2006/main">
  <p:tag name="NUM" val="3"/>
</p:tagLst>
</file>

<file path=ppt/tags/tag110.xml><?xml version="1.0" encoding="utf-8"?>
<p:tagLst xmlns:a="http://schemas.openxmlformats.org/drawingml/2006/main" xmlns:r="http://schemas.openxmlformats.org/officeDocument/2006/relationships" xmlns:p="http://schemas.openxmlformats.org/presentationml/2006/main">
  <p:tag name="NUM" val="1"/>
</p:tagLst>
</file>

<file path=ppt/tags/tag111.xml><?xml version="1.0" encoding="utf-8"?>
<p:tagLst xmlns:a="http://schemas.openxmlformats.org/drawingml/2006/main" xmlns:r="http://schemas.openxmlformats.org/officeDocument/2006/relationships" xmlns:p="http://schemas.openxmlformats.org/presentationml/2006/main">
  <p:tag name="NUM" val="2"/>
</p:tagLst>
</file>

<file path=ppt/tags/tag112.xml><?xml version="1.0" encoding="utf-8"?>
<p:tagLst xmlns:a="http://schemas.openxmlformats.org/drawingml/2006/main" xmlns:r="http://schemas.openxmlformats.org/officeDocument/2006/relationships" xmlns:p="http://schemas.openxmlformats.org/presentationml/2006/main">
  <p:tag name="NUM" val="3"/>
</p:tagLst>
</file>

<file path=ppt/tags/tag113.xml><?xml version="1.0" encoding="utf-8"?>
<p:tagLst xmlns:a="http://schemas.openxmlformats.org/drawingml/2006/main" xmlns:r="http://schemas.openxmlformats.org/officeDocument/2006/relationships" xmlns:p="http://schemas.openxmlformats.org/presentationml/2006/main">
  <p:tag name="NUM" val="3"/>
</p:tagLst>
</file>

<file path=ppt/tags/tag114.xml><?xml version="1.0" encoding="utf-8"?>
<p:tagLst xmlns:a="http://schemas.openxmlformats.org/drawingml/2006/main" xmlns:r="http://schemas.openxmlformats.org/officeDocument/2006/relationships" xmlns:p="http://schemas.openxmlformats.org/presentationml/2006/main">
  <p:tag name="NUM" val="4"/>
</p:tagLst>
</file>

<file path=ppt/tags/tag115.xml><?xml version="1.0" encoding="utf-8"?>
<p:tagLst xmlns:a="http://schemas.openxmlformats.org/drawingml/2006/main" xmlns:r="http://schemas.openxmlformats.org/officeDocument/2006/relationships" xmlns:p="http://schemas.openxmlformats.org/presentationml/2006/main">
  <p:tag name="NUM" val="1"/>
</p:tagLst>
</file>

<file path=ppt/tags/tag116.xml><?xml version="1.0" encoding="utf-8"?>
<p:tagLst xmlns:a="http://schemas.openxmlformats.org/drawingml/2006/main" xmlns:r="http://schemas.openxmlformats.org/officeDocument/2006/relationships" xmlns:p="http://schemas.openxmlformats.org/presentationml/2006/main">
  <p:tag name="NUM" val="2"/>
</p:tagLst>
</file>

<file path=ppt/tags/tag117.xml><?xml version="1.0" encoding="utf-8"?>
<p:tagLst xmlns:a="http://schemas.openxmlformats.org/drawingml/2006/main" xmlns:r="http://schemas.openxmlformats.org/officeDocument/2006/relationships" xmlns:p="http://schemas.openxmlformats.org/presentationml/2006/main">
  <p:tag name="NUM" val="3"/>
</p:tagLst>
</file>

<file path=ppt/tags/tag118.xml><?xml version="1.0" encoding="utf-8"?>
<p:tagLst xmlns:a="http://schemas.openxmlformats.org/drawingml/2006/main" xmlns:r="http://schemas.openxmlformats.org/officeDocument/2006/relationships" xmlns:p="http://schemas.openxmlformats.org/presentationml/2006/main">
  <p:tag name="NUM" val="3"/>
</p:tagLst>
</file>

<file path=ppt/tags/tag119.xml><?xml version="1.0" encoding="utf-8"?>
<p:tagLst xmlns:a="http://schemas.openxmlformats.org/drawingml/2006/main" xmlns:r="http://schemas.openxmlformats.org/officeDocument/2006/relationships" xmlns:p="http://schemas.openxmlformats.org/presentationml/2006/main">
  <p:tag name="NUM" val="4"/>
</p:tagLst>
</file>

<file path=ppt/tags/tag12.xml><?xml version="1.0" encoding="utf-8"?>
<p:tagLst xmlns:a="http://schemas.openxmlformats.org/drawingml/2006/main" xmlns:r="http://schemas.openxmlformats.org/officeDocument/2006/relationships" xmlns:p="http://schemas.openxmlformats.org/presentationml/2006/main">
  <p:tag name="NUM" val="3"/>
</p:tagLst>
</file>

<file path=ppt/tags/tag120.xml><?xml version="1.0" encoding="utf-8"?>
<p:tagLst xmlns:a="http://schemas.openxmlformats.org/drawingml/2006/main" xmlns:r="http://schemas.openxmlformats.org/officeDocument/2006/relationships" xmlns:p="http://schemas.openxmlformats.org/presentationml/2006/main">
  <p:tag name="NUM" val="1"/>
</p:tagLst>
</file>

<file path=ppt/tags/tag121.xml><?xml version="1.0" encoding="utf-8"?>
<p:tagLst xmlns:a="http://schemas.openxmlformats.org/drawingml/2006/main" xmlns:r="http://schemas.openxmlformats.org/officeDocument/2006/relationships" xmlns:p="http://schemas.openxmlformats.org/presentationml/2006/main">
  <p:tag name="NUM" val="3"/>
</p:tagLst>
</file>

<file path=ppt/tags/tag122.xml><?xml version="1.0" encoding="utf-8"?>
<p:tagLst xmlns:a="http://schemas.openxmlformats.org/drawingml/2006/main" xmlns:r="http://schemas.openxmlformats.org/officeDocument/2006/relationships" xmlns:p="http://schemas.openxmlformats.org/presentationml/2006/main">
  <p:tag name="NUM" val="4"/>
</p:tagLst>
</file>

<file path=ppt/tags/tag123.xml><?xml version="1.0" encoding="utf-8"?>
<p:tagLst xmlns:a="http://schemas.openxmlformats.org/drawingml/2006/main" xmlns:r="http://schemas.openxmlformats.org/officeDocument/2006/relationships" xmlns:p="http://schemas.openxmlformats.org/presentationml/2006/main">
  <p:tag name="NUM" val="1"/>
</p:tagLst>
</file>

<file path=ppt/tags/tag124.xml><?xml version="1.0" encoding="utf-8"?>
<p:tagLst xmlns:a="http://schemas.openxmlformats.org/drawingml/2006/main" xmlns:r="http://schemas.openxmlformats.org/officeDocument/2006/relationships" xmlns:p="http://schemas.openxmlformats.org/presentationml/2006/main">
  <p:tag name="NUM" val="3"/>
</p:tagLst>
</file>

<file path=ppt/tags/tag125.xml><?xml version="1.0" encoding="utf-8"?>
<p:tagLst xmlns:a="http://schemas.openxmlformats.org/drawingml/2006/main" xmlns:r="http://schemas.openxmlformats.org/officeDocument/2006/relationships" xmlns:p="http://schemas.openxmlformats.org/presentationml/2006/main">
  <p:tag name="NUM" val="4"/>
</p:tagLst>
</file>

<file path=ppt/tags/tag126.xml><?xml version="1.0" encoding="utf-8"?>
<p:tagLst xmlns:a="http://schemas.openxmlformats.org/drawingml/2006/main" xmlns:r="http://schemas.openxmlformats.org/officeDocument/2006/relationships" xmlns:p="http://schemas.openxmlformats.org/presentationml/2006/main">
  <p:tag name="NUM" val="5"/>
</p:tagLst>
</file>

<file path=ppt/tags/tag127.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4"/>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3"/>
</p:tagLst>
</file>

<file path=ppt/tags/tag18.xml><?xml version="1.0" encoding="utf-8"?>
<p:tagLst xmlns:a="http://schemas.openxmlformats.org/drawingml/2006/main" xmlns:r="http://schemas.openxmlformats.org/officeDocument/2006/relationships" xmlns:p="http://schemas.openxmlformats.org/presentationml/2006/main">
  <p:tag name="NUM" val="4"/>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3"/>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3"/>
</p:tagLst>
</file>

<file path=ppt/tags/tag23.xml><?xml version="1.0" encoding="utf-8"?>
<p:tagLst xmlns:a="http://schemas.openxmlformats.org/drawingml/2006/main" xmlns:r="http://schemas.openxmlformats.org/officeDocument/2006/relationships" xmlns:p="http://schemas.openxmlformats.org/presentationml/2006/main">
  <p:tag name="NUM" val="4"/>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3"/>
</p:tagLst>
</file>

<file path=ppt/tags/tag27.xml><?xml version="1.0" encoding="utf-8"?>
<p:tagLst xmlns:a="http://schemas.openxmlformats.org/drawingml/2006/main" xmlns:r="http://schemas.openxmlformats.org/officeDocument/2006/relationships" xmlns:p="http://schemas.openxmlformats.org/presentationml/2006/main">
  <p:tag name="NUM" val="3"/>
</p:tagLst>
</file>

<file path=ppt/tags/tag28.xml><?xml version="1.0" encoding="utf-8"?>
<p:tagLst xmlns:a="http://schemas.openxmlformats.org/drawingml/2006/main" xmlns:r="http://schemas.openxmlformats.org/officeDocument/2006/relationships" xmlns:p="http://schemas.openxmlformats.org/presentationml/2006/main">
  <p:tag name="NUM" val="4"/>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3"/>
</p:tagLst>
</file>

<file path=ppt/tags/tag32.xml><?xml version="1.0" encoding="utf-8"?>
<p:tagLst xmlns:a="http://schemas.openxmlformats.org/drawingml/2006/main" xmlns:r="http://schemas.openxmlformats.org/officeDocument/2006/relationships" xmlns:p="http://schemas.openxmlformats.org/presentationml/2006/main">
  <p:tag name="NUM" val="3"/>
</p:tagLst>
</file>

<file path=ppt/tags/tag33.xml><?xml version="1.0" encoding="utf-8"?>
<p:tagLst xmlns:a="http://schemas.openxmlformats.org/drawingml/2006/main" xmlns:r="http://schemas.openxmlformats.org/officeDocument/2006/relationships" xmlns:p="http://schemas.openxmlformats.org/presentationml/2006/main">
  <p:tag name="NUM" val="4"/>
</p:tagLst>
</file>

<file path=ppt/tags/tag34.xml><?xml version="1.0" encoding="utf-8"?>
<p:tagLst xmlns:a="http://schemas.openxmlformats.org/drawingml/2006/main" xmlns:r="http://schemas.openxmlformats.org/officeDocument/2006/relationships" xmlns:p="http://schemas.openxmlformats.org/presentationml/2006/main">
  <p:tag name="NUM" val="1"/>
</p:tagLst>
</file>

<file path=ppt/tags/tag35.xml><?xml version="1.0" encoding="utf-8"?>
<p:tagLst xmlns:a="http://schemas.openxmlformats.org/drawingml/2006/main" xmlns:r="http://schemas.openxmlformats.org/officeDocument/2006/relationships" xmlns:p="http://schemas.openxmlformats.org/presentationml/2006/main">
  <p:tag name="NUM" val="2"/>
</p:tagLst>
</file>

<file path=ppt/tags/tag36.xml><?xml version="1.0" encoding="utf-8"?>
<p:tagLst xmlns:a="http://schemas.openxmlformats.org/drawingml/2006/main" xmlns:r="http://schemas.openxmlformats.org/officeDocument/2006/relationships" xmlns:p="http://schemas.openxmlformats.org/presentationml/2006/main">
  <p:tag name="NUM" val="3"/>
</p:tagLst>
</file>

<file path=ppt/tags/tag37.xml><?xml version="1.0" encoding="utf-8"?>
<p:tagLst xmlns:a="http://schemas.openxmlformats.org/drawingml/2006/main" xmlns:r="http://schemas.openxmlformats.org/officeDocument/2006/relationships" xmlns:p="http://schemas.openxmlformats.org/presentationml/2006/main">
  <p:tag name="NUM" val="3"/>
</p:tagLst>
</file>

<file path=ppt/tags/tag38.xml><?xml version="1.0" encoding="utf-8"?>
<p:tagLst xmlns:a="http://schemas.openxmlformats.org/drawingml/2006/main" xmlns:r="http://schemas.openxmlformats.org/officeDocument/2006/relationships" xmlns:p="http://schemas.openxmlformats.org/presentationml/2006/main">
  <p:tag name="NUM" val="4"/>
</p:tagLst>
</file>

<file path=ppt/tags/tag39.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40.xml><?xml version="1.0" encoding="utf-8"?>
<p:tagLst xmlns:a="http://schemas.openxmlformats.org/drawingml/2006/main" xmlns:r="http://schemas.openxmlformats.org/officeDocument/2006/relationships" xmlns:p="http://schemas.openxmlformats.org/presentationml/2006/main">
  <p:tag name="NUM" val="2"/>
</p:tagLst>
</file>

<file path=ppt/tags/tag41.xml><?xml version="1.0" encoding="utf-8"?>
<p:tagLst xmlns:a="http://schemas.openxmlformats.org/drawingml/2006/main" xmlns:r="http://schemas.openxmlformats.org/officeDocument/2006/relationships" xmlns:p="http://schemas.openxmlformats.org/presentationml/2006/main">
  <p:tag name="NUM" val="3"/>
</p:tagLst>
</file>

<file path=ppt/tags/tag42.xml><?xml version="1.0" encoding="utf-8"?>
<p:tagLst xmlns:a="http://schemas.openxmlformats.org/drawingml/2006/main" xmlns:r="http://schemas.openxmlformats.org/officeDocument/2006/relationships" xmlns:p="http://schemas.openxmlformats.org/presentationml/2006/main">
  <p:tag name="NUM" val="3"/>
</p:tagLst>
</file>

<file path=ppt/tags/tag43.xml><?xml version="1.0" encoding="utf-8"?>
<p:tagLst xmlns:a="http://schemas.openxmlformats.org/drawingml/2006/main" xmlns:r="http://schemas.openxmlformats.org/officeDocument/2006/relationships" xmlns:p="http://schemas.openxmlformats.org/presentationml/2006/main">
  <p:tag name="NUM" val="4"/>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3"/>
</p:tagLst>
</file>

<file path=ppt/tags/tag47.xml><?xml version="1.0" encoding="utf-8"?>
<p:tagLst xmlns:a="http://schemas.openxmlformats.org/drawingml/2006/main" xmlns:r="http://schemas.openxmlformats.org/officeDocument/2006/relationships" xmlns:p="http://schemas.openxmlformats.org/presentationml/2006/main">
  <p:tag name="NUM" val="3"/>
</p:tagLst>
</file>

<file path=ppt/tags/tag48.xml><?xml version="1.0" encoding="utf-8"?>
<p:tagLst xmlns:a="http://schemas.openxmlformats.org/drawingml/2006/main" xmlns:r="http://schemas.openxmlformats.org/officeDocument/2006/relationships" xmlns:p="http://schemas.openxmlformats.org/presentationml/2006/main">
  <p:tag name="NUM" val="4"/>
</p:tagLst>
</file>

<file path=ppt/tags/tag49.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3"/>
</p:tagLst>
</file>

<file path=ppt/tags/tag50.xml><?xml version="1.0" encoding="utf-8"?>
<p:tagLst xmlns:a="http://schemas.openxmlformats.org/drawingml/2006/main" xmlns:r="http://schemas.openxmlformats.org/officeDocument/2006/relationships" xmlns:p="http://schemas.openxmlformats.org/presentationml/2006/main">
  <p:tag name="NUM" val="2"/>
</p:tagLst>
</file>

<file path=ppt/tags/tag51.xml><?xml version="1.0" encoding="utf-8"?>
<p:tagLst xmlns:a="http://schemas.openxmlformats.org/drawingml/2006/main" xmlns:r="http://schemas.openxmlformats.org/officeDocument/2006/relationships" xmlns:p="http://schemas.openxmlformats.org/presentationml/2006/main">
  <p:tag name="NUM" val="3"/>
</p:tagLst>
</file>

<file path=ppt/tags/tag52.xml><?xml version="1.0" encoding="utf-8"?>
<p:tagLst xmlns:a="http://schemas.openxmlformats.org/drawingml/2006/main" xmlns:r="http://schemas.openxmlformats.org/officeDocument/2006/relationships" xmlns:p="http://schemas.openxmlformats.org/presentationml/2006/main">
  <p:tag name="NUM" val="3"/>
</p:tagLst>
</file>

<file path=ppt/tags/tag53.xml><?xml version="1.0" encoding="utf-8"?>
<p:tagLst xmlns:a="http://schemas.openxmlformats.org/drawingml/2006/main" xmlns:r="http://schemas.openxmlformats.org/officeDocument/2006/relationships" xmlns:p="http://schemas.openxmlformats.org/presentationml/2006/main">
  <p:tag name="NUM" val="4"/>
</p:tagLst>
</file>

<file path=ppt/tags/tag54.xml><?xml version="1.0" encoding="utf-8"?>
<p:tagLst xmlns:a="http://schemas.openxmlformats.org/drawingml/2006/main" xmlns:r="http://schemas.openxmlformats.org/officeDocument/2006/relationships" xmlns:p="http://schemas.openxmlformats.org/presentationml/2006/main">
  <p:tag name="NUM" val="1"/>
</p:tagLst>
</file>

<file path=ppt/tags/tag55.xml><?xml version="1.0" encoding="utf-8"?>
<p:tagLst xmlns:a="http://schemas.openxmlformats.org/drawingml/2006/main" xmlns:r="http://schemas.openxmlformats.org/officeDocument/2006/relationships" xmlns:p="http://schemas.openxmlformats.org/presentationml/2006/main">
  <p:tag name="NUM" val="2"/>
</p:tagLst>
</file>

<file path=ppt/tags/tag56.xml><?xml version="1.0" encoding="utf-8"?>
<p:tagLst xmlns:a="http://schemas.openxmlformats.org/drawingml/2006/main" xmlns:r="http://schemas.openxmlformats.org/officeDocument/2006/relationships" xmlns:p="http://schemas.openxmlformats.org/presentationml/2006/main">
  <p:tag name="NUM" val="3"/>
</p:tagLst>
</file>

<file path=ppt/tags/tag57.xml><?xml version="1.0" encoding="utf-8"?>
<p:tagLst xmlns:a="http://schemas.openxmlformats.org/drawingml/2006/main" xmlns:r="http://schemas.openxmlformats.org/officeDocument/2006/relationships" xmlns:p="http://schemas.openxmlformats.org/presentationml/2006/main">
  <p:tag name="NUM" val="3"/>
</p:tagLst>
</file>

<file path=ppt/tags/tag58.xml><?xml version="1.0" encoding="utf-8"?>
<p:tagLst xmlns:a="http://schemas.openxmlformats.org/drawingml/2006/main" xmlns:r="http://schemas.openxmlformats.org/officeDocument/2006/relationships" xmlns:p="http://schemas.openxmlformats.org/presentationml/2006/main">
  <p:tag name="NUM" val="4"/>
</p:tagLst>
</file>

<file path=ppt/tags/tag59.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6"/>
</p:tagLst>
</file>

<file path=ppt/tags/tag60.xml><?xml version="1.0" encoding="utf-8"?>
<p:tagLst xmlns:a="http://schemas.openxmlformats.org/drawingml/2006/main" xmlns:r="http://schemas.openxmlformats.org/officeDocument/2006/relationships" xmlns:p="http://schemas.openxmlformats.org/presentationml/2006/main">
  <p:tag name="NUM" val="2"/>
</p:tagLst>
</file>

<file path=ppt/tags/tag61.xml><?xml version="1.0" encoding="utf-8"?>
<p:tagLst xmlns:a="http://schemas.openxmlformats.org/drawingml/2006/main" xmlns:r="http://schemas.openxmlformats.org/officeDocument/2006/relationships" xmlns:p="http://schemas.openxmlformats.org/presentationml/2006/main">
  <p:tag name="NUM" val="3"/>
</p:tagLst>
</file>

<file path=ppt/tags/tag62.xml><?xml version="1.0" encoding="utf-8"?>
<p:tagLst xmlns:a="http://schemas.openxmlformats.org/drawingml/2006/main" xmlns:r="http://schemas.openxmlformats.org/officeDocument/2006/relationships" xmlns:p="http://schemas.openxmlformats.org/presentationml/2006/main">
  <p:tag name="NUM" val="3"/>
</p:tagLst>
</file>

<file path=ppt/tags/tag63.xml><?xml version="1.0" encoding="utf-8"?>
<p:tagLst xmlns:a="http://schemas.openxmlformats.org/drawingml/2006/main" xmlns:r="http://schemas.openxmlformats.org/officeDocument/2006/relationships" xmlns:p="http://schemas.openxmlformats.org/presentationml/2006/main">
  <p:tag name="NUM" val="4"/>
</p:tagLst>
</file>

<file path=ppt/tags/tag64.xml><?xml version="1.0" encoding="utf-8"?>
<p:tagLst xmlns:a="http://schemas.openxmlformats.org/drawingml/2006/main" xmlns:r="http://schemas.openxmlformats.org/officeDocument/2006/relationships" xmlns:p="http://schemas.openxmlformats.org/presentationml/2006/main">
  <p:tag name="NUM" val="1"/>
</p:tagLst>
</file>

<file path=ppt/tags/tag65.xml><?xml version="1.0" encoding="utf-8"?>
<p:tagLst xmlns:a="http://schemas.openxmlformats.org/drawingml/2006/main" xmlns:r="http://schemas.openxmlformats.org/officeDocument/2006/relationships" xmlns:p="http://schemas.openxmlformats.org/presentationml/2006/main">
  <p:tag name="NUM" val="2"/>
</p:tagLst>
</file>

<file path=ppt/tags/tag66.xml><?xml version="1.0" encoding="utf-8"?>
<p:tagLst xmlns:a="http://schemas.openxmlformats.org/drawingml/2006/main" xmlns:r="http://schemas.openxmlformats.org/officeDocument/2006/relationships" xmlns:p="http://schemas.openxmlformats.org/presentationml/2006/main">
  <p:tag name="NUM" val="3"/>
</p:tagLst>
</file>

<file path=ppt/tags/tag67.xml><?xml version="1.0" encoding="utf-8"?>
<p:tagLst xmlns:a="http://schemas.openxmlformats.org/drawingml/2006/main" xmlns:r="http://schemas.openxmlformats.org/officeDocument/2006/relationships" xmlns:p="http://schemas.openxmlformats.org/presentationml/2006/main">
  <p:tag name="NUM" val="6"/>
</p:tagLst>
</file>

<file path=ppt/tags/tag68.xml><?xml version="1.0" encoding="utf-8"?>
<p:tagLst xmlns:a="http://schemas.openxmlformats.org/drawingml/2006/main" xmlns:r="http://schemas.openxmlformats.org/officeDocument/2006/relationships" xmlns:p="http://schemas.openxmlformats.org/presentationml/2006/main">
  <p:tag name="NUM" val="3"/>
</p:tagLst>
</file>

<file path=ppt/tags/tag69.xml><?xml version="1.0" encoding="utf-8"?>
<p:tagLst xmlns:a="http://schemas.openxmlformats.org/drawingml/2006/main" xmlns:r="http://schemas.openxmlformats.org/officeDocument/2006/relationships" xmlns:p="http://schemas.openxmlformats.org/presentationml/2006/main">
  <p:tag name="NUM" val="4"/>
</p:tagLst>
</file>

<file path=ppt/tags/tag7.xml><?xml version="1.0" encoding="utf-8"?>
<p:tagLst xmlns:a="http://schemas.openxmlformats.org/drawingml/2006/main" xmlns:r="http://schemas.openxmlformats.org/officeDocument/2006/relationships" xmlns:p="http://schemas.openxmlformats.org/presentationml/2006/main">
  <p:tag name="NUM" val="3"/>
</p:tagLst>
</file>

<file path=ppt/tags/tag70.xml><?xml version="1.0" encoding="utf-8"?>
<p:tagLst xmlns:a="http://schemas.openxmlformats.org/drawingml/2006/main" xmlns:r="http://schemas.openxmlformats.org/officeDocument/2006/relationships" xmlns:p="http://schemas.openxmlformats.org/presentationml/2006/main">
  <p:tag name="NUM" val="1"/>
</p:tagLst>
</file>

<file path=ppt/tags/tag71.xml><?xml version="1.0" encoding="utf-8"?>
<p:tagLst xmlns:a="http://schemas.openxmlformats.org/drawingml/2006/main" xmlns:r="http://schemas.openxmlformats.org/officeDocument/2006/relationships" xmlns:p="http://schemas.openxmlformats.org/presentationml/2006/main">
  <p:tag name="NUM" val="2"/>
</p:tagLst>
</file>

<file path=ppt/tags/tag72.xml><?xml version="1.0" encoding="utf-8"?>
<p:tagLst xmlns:a="http://schemas.openxmlformats.org/drawingml/2006/main" xmlns:r="http://schemas.openxmlformats.org/officeDocument/2006/relationships" xmlns:p="http://schemas.openxmlformats.org/presentationml/2006/main">
  <p:tag name="NUM" val="3"/>
</p:tagLst>
</file>

<file path=ppt/tags/tag73.xml><?xml version="1.0" encoding="utf-8"?>
<p:tagLst xmlns:a="http://schemas.openxmlformats.org/drawingml/2006/main" xmlns:r="http://schemas.openxmlformats.org/officeDocument/2006/relationships" xmlns:p="http://schemas.openxmlformats.org/presentationml/2006/main">
  <p:tag name="NUM" val="3"/>
</p:tagLst>
</file>

<file path=ppt/tags/tag74.xml><?xml version="1.0" encoding="utf-8"?>
<p:tagLst xmlns:a="http://schemas.openxmlformats.org/drawingml/2006/main" xmlns:r="http://schemas.openxmlformats.org/officeDocument/2006/relationships" xmlns:p="http://schemas.openxmlformats.org/presentationml/2006/main">
  <p:tag name="NUM" val="4"/>
</p:tagLst>
</file>

<file path=ppt/tags/tag75.xml><?xml version="1.0" encoding="utf-8"?>
<p:tagLst xmlns:a="http://schemas.openxmlformats.org/drawingml/2006/main" xmlns:r="http://schemas.openxmlformats.org/officeDocument/2006/relationships" xmlns:p="http://schemas.openxmlformats.org/presentationml/2006/main">
  <p:tag name="NUM" val="1"/>
</p:tagLst>
</file>

<file path=ppt/tags/tag76.xml><?xml version="1.0" encoding="utf-8"?>
<p:tagLst xmlns:a="http://schemas.openxmlformats.org/drawingml/2006/main" xmlns:r="http://schemas.openxmlformats.org/officeDocument/2006/relationships" xmlns:p="http://schemas.openxmlformats.org/presentationml/2006/main">
  <p:tag name="NUM" val="2"/>
</p:tagLst>
</file>

<file path=ppt/tags/tag77.xml><?xml version="1.0" encoding="utf-8"?>
<p:tagLst xmlns:a="http://schemas.openxmlformats.org/drawingml/2006/main" xmlns:r="http://schemas.openxmlformats.org/officeDocument/2006/relationships" xmlns:p="http://schemas.openxmlformats.org/presentationml/2006/main">
  <p:tag name="NUM" val="3"/>
</p:tagLst>
</file>

<file path=ppt/tags/tag78.xml><?xml version="1.0" encoding="utf-8"?>
<p:tagLst xmlns:a="http://schemas.openxmlformats.org/drawingml/2006/main" xmlns:r="http://schemas.openxmlformats.org/officeDocument/2006/relationships" xmlns:p="http://schemas.openxmlformats.org/presentationml/2006/main">
  <p:tag name="NUM" val="3"/>
</p:tagLst>
</file>

<file path=ppt/tags/tag79.xml><?xml version="1.0" encoding="utf-8"?>
<p:tagLst xmlns:a="http://schemas.openxmlformats.org/drawingml/2006/main" xmlns:r="http://schemas.openxmlformats.org/officeDocument/2006/relationships" xmlns:p="http://schemas.openxmlformats.org/presentationml/2006/main">
  <p:tag name="NUM" val="4"/>
</p:tagLst>
</file>

<file path=ppt/tags/tag8.xml><?xml version="1.0" encoding="utf-8"?>
<p:tagLst xmlns:a="http://schemas.openxmlformats.org/drawingml/2006/main" xmlns:r="http://schemas.openxmlformats.org/officeDocument/2006/relationships" xmlns:p="http://schemas.openxmlformats.org/presentationml/2006/main">
  <p:tag name="NUM" val="4"/>
</p:tagLst>
</file>

<file path=ppt/tags/tag80.xml><?xml version="1.0" encoding="utf-8"?>
<p:tagLst xmlns:a="http://schemas.openxmlformats.org/drawingml/2006/main" xmlns:r="http://schemas.openxmlformats.org/officeDocument/2006/relationships" xmlns:p="http://schemas.openxmlformats.org/presentationml/2006/main">
  <p:tag name="NUM" val="1"/>
</p:tagLst>
</file>

<file path=ppt/tags/tag81.xml><?xml version="1.0" encoding="utf-8"?>
<p:tagLst xmlns:a="http://schemas.openxmlformats.org/drawingml/2006/main" xmlns:r="http://schemas.openxmlformats.org/officeDocument/2006/relationships" xmlns:p="http://schemas.openxmlformats.org/presentationml/2006/main">
  <p:tag name="NUM" val="2"/>
</p:tagLst>
</file>

<file path=ppt/tags/tag82.xml><?xml version="1.0" encoding="utf-8"?>
<p:tagLst xmlns:a="http://schemas.openxmlformats.org/drawingml/2006/main" xmlns:r="http://schemas.openxmlformats.org/officeDocument/2006/relationships" xmlns:p="http://schemas.openxmlformats.org/presentationml/2006/main">
  <p:tag name="NUM" val="3"/>
</p:tagLst>
</file>

<file path=ppt/tags/tag83.xml><?xml version="1.0" encoding="utf-8"?>
<p:tagLst xmlns:a="http://schemas.openxmlformats.org/drawingml/2006/main" xmlns:r="http://schemas.openxmlformats.org/officeDocument/2006/relationships" xmlns:p="http://schemas.openxmlformats.org/presentationml/2006/main">
  <p:tag name="NUM" val="3"/>
</p:tagLst>
</file>

<file path=ppt/tags/tag84.xml><?xml version="1.0" encoding="utf-8"?>
<p:tagLst xmlns:a="http://schemas.openxmlformats.org/drawingml/2006/main" xmlns:r="http://schemas.openxmlformats.org/officeDocument/2006/relationships" xmlns:p="http://schemas.openxmlformats.org/presentationml/2006/main">
  <p:tag name="NUM" val="4"/>
</p:tagLst>
</file>

<file path=ppt/tags/tag85.xml><?xml version="1.0" encoding="utf-8"?>
<p:tagLst xmlns:a="http://schemas.openxmlformats.org/drawingml/2006/main" xmlns:r="http://schemas.openxmlformats.org/officeDocument/2006/relationships" xmlns:p="http://schemas.openxmlformats.org/presentationml/2006/main">
  <p:tag name="NUM" val="1"/>
</p:tagLst>
</file>

<file path=ppt/tags/tag86.xml><?xml version="1.0" encoding="utf-8"?>
<p:tagLst xmlns:a="http://schemas.openxmlformats.org/drawingml/2006/main" xmlns:r="http://schemas.openxmlformats.org/officeDocument/2006/relationships" xmlns:p="http://schemas.openxmlformats.org/presentationml/2006/main">
  <p:tag name="NUM" val="2"/>
</p:tagLst>
</file>

<file path=ppt/tags/tag87.xml><?xml version="1.0" encoding="utf-8"?>
<p:tagLst xmlns:a="http://schemas.openxmlformats.org/drawingml/2006/main" xmlns:r="http://schemas.openxmlformats.org/officeDocument/2006/relationships" xmlns:p="http://schemas.openxmlformats.org/presentationml/2006/main">
  <p:tag name="NUM" val="3"/>
</p:tagLst>
</file>

<file path=ppt/tags/tag88.xml><?xml version="1.0" encoding="utf-8"?>
<p:tagLst xmlns:a="http://schemas.openxmlformats.org/drawingml/2006/main" xmlns:r="http://schemas.openxmlformats.org/officeDocument/2006/relationships" xmlns:p="http://schemas.openxmlformats.org/presentationml/2006/main">
  <p:tag name="NUM" val="3"/>
</p:tagLst>
</file>

<file path=ppt/tags/tag89.xml><?xml version="1.0" encoding="utf-8"?>
<p:tagLst xmlns:a="http://schemas.openxmlformats.org/drawingml/2006/main" xmlns:r="http://schemas.openxmlformats.org/officeDocument/2006/relationships" xmlns:p="http://schemas.openxmlformats.org/presentationml/2006/main">
  <p:tag name="NUM" val="4"/>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ags/tag90.xml><?xml version="1.0" encoding="utf-8"?>
<p:tagLst xmlns:a="http://schemas.openxmlformats.org/drawingml/2006/main" xmlns:r="http://schemas.openxmlformats.org/officeDocument/2006/relationships" xmlns:p="http://schemas.openxmlformats.org/presentationml/2006/main">
  <p:tag name="NUM" val="1"/>
</p:tagLst>
</file>

<file path=ppt/tags/tag91.xml><?xml version="1.0" encoding="utf-8"?>
<p:tagLst xmlns:a="http://schemas.openxmlformats.org/drawingml/2006/main" xmlns:r="http://schemas.openxmlformats.org/officeDocument/2006/relationships" xmlns:p="http://schemas.openxmlformats.org/presentationml/2006/main">
  <p:tag name="NUM" val="2"/>
</p:tagLst>
</file>

<file path=ppt/tags/tag92.xml><?xml version="1.0" encoding="utf-8"?>
<p:tagLst xmlns:a="http://schemas.openxmlformats.org/drawingml/2006/main" xmlns:r="http://schemas.openxmlformats.org/officeDocument/2006/relationships" xmlns:p="http://schemas.openxmlformats.org/presentationml/2006/main">
  <p:tag name="NUM" val="3"/>
</p:tagLst>
</file>

<file path=ppt/tags/tag93.xml><?xml version="1.0" encoding="utf-8"?>
<p:tagLst xmlns:a="http://schemas.openxmlformats.org/drawingml/2006/main" xmlns:r="http://schemas.openxmlformats.org/officeDocument/2006/relationships" xmlns:p="http://schemas.openxmlformats.org/presentationml/2006/main">
  <p:tag name="NUM" val="3"/>
</p:tagLst>
</file>

<file path=ppt/tags/tag94.xml><?xml version="1.0" encoding="utf-8"?>
<p:tagLst xmlns:a="http://schemas.openxmlformats.org/drawingml/2006/main" xmlns:r="http://schemas.openxmlformats.org/officeDocument/2006/relationships" xmlns:p="http://schemas.openxmlformats.org/presentationml/2006/main">
  <p:tag name="NUM" val="4"/>
</p:tagLst>
</file>

<file path=ppt/tags/tag95.xml><?xml version="1.0" encoding="utf-8"?>
<p:tagLst xmlns:a="http://schemas.openxmlformats.org/drawingml/2006/main" xmlns:r="http://schemas.openxmlformats.org/officeDocument/2006/relationships" xmlns:p="http://schemas.openxmlformats.org/presentationml/2006/main">
  <p:tag name="NUM" val="1"/>
</p:tagLst>
</file>

<file path=ppt/tags/tag96.xml><?xml version="1.0" encoding="utf-8"?>
<p:tagLst xmlns:a="http://schemas.openxmlformats.org/drawingml/2006/main" xmlns:r="http://schemas.openxmlformats.org/officeDocument/2006/relationships" xmlns:p="http://schemas.openxmlformats.org/presentationml/2006/main">
  <p:tag name="NUM" val="2"/>
</p:tagLst>
</file>

<file path=ppt/tags/tag97.xml><?xml version="1.0" encoding="utf-8"?>
<p:tagLst xmlns:a="http://schemas.openxmlformats.org/drawingml/2006/main" xmlns:r="http://schemas.openxmlformats.org/officeDocument/2006/relationships" xmlns:p="http://schemas.openxmlformats.org/presentationml/2006/main">
  <p:tag name="NUM" val="3"/>
</p:tagLst>
</file>

<file path=ppt/tags/tag98.xml><?xml version="1.0" encoding="utf-8"?>
<p:tagLst xmlns:a="http://schemas.openxmlformats.org/drawingml/2006/main" xmlns:r="http://schemas.openxmlformats.org/officeDocument/2006/relationships" xmlns:p="http://schemas.openxmlformats.org/presentationml/2006/main">
  <p:tag name="NUM" val="3"/>
</p:tagLst>
</file>

<file path=ppt/tags/tag99.xml><?xml version="1.0" encoding="utf-8"?>
<p:tagLst xmlns:a="http://schemas.openxmlformats.org/drawingml/2006/main" xmlns:r="http://schemas.openxmlformats.org/officeDocument/2006/relationships" xmlns:p="http://schemas.openxmlformats.org/presentationml/2006/main">
  <p:tag name="NUM" val="4"/>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f5acabb8-6fd8-44a1-8b81-b03a08ed842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249364A1F7661459348CA272C275ED7" ma:contentTypeVersion="17" ma:contentTypeDescription="Crée un document." ma:contentTypeScope="" ma:versionID="87923d7c63d0f286231de9b1fe184bc1">
  <xsd:schema xmlns:xsd="http://www.w3.org/2001/XMLSchema" xmlns:xs="http://www.w3.org/2001/XMLSchema" xmlns:p="http://schemas.microsoft.com/office/2006/metadata/properties" xmlns:ns3="f5acabb8-6fd8-44a1-8b81-b03a08ed842d" xmlns:ns4="ebe23b04-69ac-42db-99df-3fdb4e96cd0b" targetNamespace="http://schemas.microsoft.com/office/2006/metadata/properties" ma:root="true" ma:fieldsID="1eb4b79054eeb45f2067624925fed3a4" ns3:_="" ns4:_="">
    <xsd:import namespace="f5acabb8-6fd8-44a1-8b81-b03a08ed842d"/>
    <xsd:import namespace="ebe23b04-69ac-42db-99df-3fdb4e96cd0b"/>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MediaServiceAutoKeyPoints" minOccurs="0"/>
                <xsd:element ref="ns3:MediaServiceKeyPoints" minOccurs="0"/>
                <xsd:element ref="ns3:MediaServiceLocation" minOccurs="0"/>
                <xsd:element ref="ns3:_activity"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acabb8-6fd8-44a1-8b81-b03a08ed84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ServiceLocation" ma:index="21" nillable="true" ma:displayName="Location" ma:indexed="true"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be23b04-69ac-42db-99df-3fdb4e96cd0b" elementFormDefault="qualified">
    <xsd:import namespace="http://schemas.microsoft.com/office/2006/documentManagement/types"/>
    <xsd:import namespace="http://schemas.microsoft.com/office/infopath/2007/PartnerControls"/>
    <xsd:element name="SharedWithUsers" ma:index="10"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internalName="SharedWithDetails" ma:readOnly="true">
      <xsd:simpleType>
        <xsd:restriction base="dms:Note">
          <xsd:maxLength value="255"/>
        </xsd:restriction>
      </xsd:simpleType>
    </xsd:element>
    <xsd:element name="SharingHintHash" ma:index="12" nillable="true" ma:displayName="Partage du hachage d’indicateur"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70C79A-5BA9-4A7A-BEE0-148671AE469A}">
  <ds:schemaRefs>
    <ds:schemaRef ds:uri="ebe23b04-69ac-42db-99df-3fdb4e96cd0b"/>
    <ds:schemaRef ds:uri="f5acabb8-6fd8-44a1-8b81-b03a08ed842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90947DAD-A484-4730-91A6-E081D0222BCF}">
  <ds:schemaRefs>
    <ds:schemaRef ds:uri="ebe23b04-69ac-42db-99df-3fdb4e96cd0b"/>
    <ds:schemaRef ds:uri="f5acabb8-6fd8-44a1-8b81-b03a08ed842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5DF98DFF-9C88-4899-952E-20C89C3D7C0E}">
  <ds:schemaRefs>
    <ds:schemaRef ds:uri="http://schemas.microsoft.com/sharepoint/v3/contenttype/forms"/>
  </ds:schemaRefs>
</ds:datastoreItem>
</file>

<file path=docMetadata/LabelInfo.xml><?xml version="1.0" encoding="utf-8"?>
<clbl:labelList xmlns:clbl="http://schemas.microsoft.com/office/2020/mipLabelMetadata">
  <clbl:label id="{068fa33a-09da-4f7d-a782-380be483c564}" enabled="0" method="" siteId="{068fa33a-09da-4f7d-a782-380be483c564}" removed="1"/>
</clbl:labelList>
</file>

<file path=docProps/app.xml><?xml version="1.0" encoding="utf-8"?>
<Properties xmlns="http://schemas.openxmlformats.org/officeDocument/2006/extended-properties" xmlns:vt="http://schemas.openxmlformats.org/officeDocument/2006/docPropsVTypes">
  <TotalTime>332</TotalTime>
  <Words>489</Words>
  <Application>Microsoft Office PowerPoint</Application>
  <PresentationFormat>Personnalisé</PresentationFormat>
  <Paragraphs>338</Paragraphs>
  <Slides>26</Slides>
  <Notes>18</Notes>
  <HiddenSlides>0</HiddenSlides>
  <MMClips>0</MMClips>
  <ScaleCrop>false</ScaleCrop>
  <HeadingPairs>
    <vt:vector size="4" baseType="variant">
      <vt:variant>
        <vt:lpstr>Thème</vt:lpstr>
      </vt:variant>
      <vt:variant>
        <vt:i4>1</vt:i4>
      </vt:variant>
      <vt:variant>
        <vt:lpstr>Titres des diapositives</vt:lpstr>
      </vt:variant>
      <vt:variant>
        <vt:i4>26</vt:i4>
      </vt:variant>
    </vt:vector>
  </HeadingPairs>
  <TitlesOfParts>
    <vt:vector size="27"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SECTEUR PUBLIC  Équipe provinciale    24 octobre 2022</dc:title>
  <dc:creator>Natacha Dubey</dc:creator>
  <cp:lastModifiedBy>Utilisateur</cp:lastModifiedBy>
  <cp:revision>18</cp:revision>
  <dcterms:created xsi:type="dcterms:W3CDTF">2022-10-22T20:13:34Z</dcterms:created>
  <dcterms:modified xsi:type="dcterms:W3CDTF">2024-01-23T14:50:37Z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0x0101004249364A1F7661459348CA272C275ED7</vt:lpwstr>
  </property>
</Properties>
</file>