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74" r:id="rId5"/>
    <p:sldId id="275" r:id="rId6"/>
    <p:sldId id="276" r:id="rId7"/>
    <p:sldId id="278" r:id="rId8"/>
    <p:sldId id="280" r:id="rId9"/>
    <p:sldId id="258" r:id="rId10"/>
    <p:sldId id="283" r:id="rId11"/>
    <p:sldId id="281" r:id="rId12"/>
    <p:sldId id="260" r:id="rId13"/>
    <p:sldId id="284" r:id="rId14"/>
    <p:sldId id="259" r:id="rId15"/>
    <p:sldId id="285" r:id="rId16"/>
    <p:sldId id="288" r:id="rId17"/>
    <p:sldId id="272" r:id="rId18"/>
    <p:sldId id="282" r:id="rId19"/>
    <p:sldId id="263" r:id="rId20"/>
    <p:sldId id="289" r:id="rId21"/>
    <p:sldId id="264" r:id="rId22"/>
    <p:sldId id="290" r:id="rId23"/>
    <p:sldId id="287" r:id="rId24"/>
    <p:sldId id="266" r:id="rId25"/>
    <p:sldId id="269" r:id="rId26"/>
    <p:sldId id="268" r:id="rId27"/>
    <p:sldId id="286" r:id="rId28"/>
    <p:sldId id="277" r:id="rId29"/>
    <p:sldId id="2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B00"/>
    <a:srgbClr val="028DBE"/>
    <a:srgbClr val="007CC8"/>
    <a:srgbClr val="6BA42C"/>
    <a:srgbClr val="0194B7"/>
    <a:srgbClr val="009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3" d="100"/>
          <a:sy n="73" d="100"/>
        </p:scale>
        <p:origin x="540" y="150"/>
      </p:cViewPr>
      <p:guideLst/>
    </p:cSldViewPr>
  </p:slideViewPr>
  <p:notesTextViewPr>
    <p:cViewPr>
      <p:scale>
        <a:sx n="3" d="2"/>
        <a:sy n="3" d="2"/>
      </p:scale>
      <p:origin x="0" y="0"/>
    </p:cViewPr>
  </p:notesTextViewPr>
  <p:sorterViewPr>
    <p:cViewPr>
      <p:scale>
        <a:sx n="100" d="100"/>
        <a:sy n="100" d="100"/>
      </p:scale>
      <p:origin x="0" y="-5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2/1/2018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93336BD-BA89-4B92-9DBC-679F61142570}"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C6CB5C7-A3C7-439B-802A-DFE3FCA7ADBD}"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E3E65EA-47B7-4DBF-958B-A3D4DA4F431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DA4AAA-CF98-48DB-9517-D7ADD1FD1213}"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2C29F696-D0E7-4C66-925E-251F9C0B0F21}" type="datetimeFigureOut">
              <a:rPr lang="en-US" dirty="0"/>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95C2732E-4FBC-4B01-A175-6B1CAC9B226D}" type="datetimeFigureOut">
              <a:rPr lang="en-US" dirty="0"/>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D653B61-F054-442D-881D-6A81C2774BFE}"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F1824E7-1432-4F89-B9E6-59843C6C91FE}"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20AAD9C-D29C-4D1E-A739-CC3C95B41085}"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2/1/2018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1.jpg"/><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1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1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4.png"/><Relationship Id="rId5" Type="http://schemas.openxmlformats.org/officeDocument/2006/relationships/tags" Target="../tags/tag45.xml"/><Relationship Id="rId10"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tags" Target="../tags/tag4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slideLayout" Target="../slideLayouts/slideLayout2.xml"/><Relationship Id="rId12" Type="http://schemas.openxmlformats.org/officeDocument/2006/relationships/image" Target="../media/image8.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7.png"/><Relationship Id="rId5" Type="http://schemas.openxmlformats.org/officeDocument/2006/relationships/tags" Target="../tags/tag7.xml"/><Relationship Id="rId10" Type="http://schemas.openxmlformats.org/officeDocument/2006/relationships/image" Target="../media/image6.png"/><Relationship Id="rId4" Type="http://schemas.openxmlformats.org/officeDocument/2006/relationships/tags" Target="../tags/tag6.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2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7.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7.jpg"/><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rot="21390388">
            <a:off x="742775" y="397069"/>
            <a:ext cx="9755187" cy="2766528"/>
          </a:xfrm>
        </p:spPr>
        <p:txBody>
          <a:bodyPr>
            <a:noAutofit/>
          </a:bodyPr>
          <a:lstStyle/>
          <a:p>
            <a:pPr algn="ctr">
              <a:lnSpc>
                <a:spcPct val="100000"/>
              </a:lnSpc>
            </a:pPr>
            <a:r>
              <a:rPr lang="fr-CA" sz="4800" dirty="0" smtClean="0"/>
              <a:t>Toute la vérité sur les augmentations </a:t>
            </a:r>
            <a:r>
              <a:rPr lang="fr-CA" sz="4800" dirty="0" smtClean="0"/>
              <a:t>des assurances collectives post-maraudage </a:t>
            </a:r>
            <a:r>
              <a:rPr lang="fr-CA" sz="4800" dirty="0" smtClean="0"/>
              <a:t>dans le réseau de la santé</a:t>
            </a:r>
            <a:endParaRPr lang="fr-CA" sz="4800" dirty="0"/>
          </a:p>
        </p:txBody>
      </p:sp>
      <p:sp>
        <p:nvSpPr>
          <p:cNvPr id="3" name="Sous-titre 2"/>
          <p:cNvSpPr>
            <a:spLocks noGrp="1"/>
          </p:cNvSpPr>
          <p:nvPr>
            <p:ph type="subTitle" idx="1"/>
            <p:custDataLst>
              <p:tags r:id="rId2"/>
            </p:custDataLst>
          </p:nvPr>
        </p:nvSpPr>
        <p:spPr>
          <a:xfrm rot="21398314">
            <a:off x="136683" y="3361424"/>
            <a:ext cx="10967373" cy="1036385"/>
          </a:xfrm>
        </p:spPr>
        <p:txBody>
          <a:bodyPr/>
          <a:lstStyle/>
          <a:p>
            <a:pPr algn="ctr"/>
            <a:r>
              <a:rPr lang="fr-CA" dirty="0" smtClean="0"/>
              <a:t>Voyons quelle organisation a été la plus honnête avec </a:t>
            </a:r>
          </a:p>
          <a:p>
            <a:pPr algn="ctr"/>
            <a:r>
              <a:rPr lang="fr-CA" dirty="0" smtClean="0"/>
              <a:t>les travailleuses et les travailleurs en 2017</a:t>
            </a:r>
            <a:endParaRPr lang="fr-CA" dirty="0"/>
          </a:p>
        </p:txBody>
      </p:sp>
    </p:spTree>
    <p:extLst>
      <p:ext uri="{BB962C8B-B14F-4D97-AF65-F5344CB8AC3E}">
        <p14:creationId xmlns:p14="http://schemas.microsoft.com/office/powerpoint/2010/main" val="72676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69042" y="26930"/>
            <a:ext cx="10396882" cy="1663499"/>
          </a:xfrm>
        </p:spPr>
        <p:txBody>
          <a:bodyPr>
            <a:noAutofit/>
          </a:bodyPr>
          <a:lstStyle/>
          <a:p>
            <a:pPr algn="ctr"/>
            <a:r>
              <a:rPr lang="fr-CA" sz="3600" dirty="0" smtClean="0"/>
              <a:t>Depuis le 31 décembre 2016 </a:t>
            </a:r>
            <a:br>
              <a:rPr lang="fr-CA" sz="3600" dirty="0" smtClean="0"/>
            </a:br>
            <a:r>
              <a:rPr lang="fr-CA" sz="3600" dirty="0" smtClean="0"/>
              <a:t>regardons pour une couverture familiale avec la garantie maximale avec un salaire de - 40 000 $ </a:t>
            </a:r>
            <a:endParaRPr lang="fr-CA" sz="3600" dirty="0"/>
          </a:p>
        </p:txBody>
      </p:sp>
      <p:sp>
        <p:nvSpPr>
          <p:cNvPr id="5" name="ZoneTexte 4"/>
          <p:cNvSpPr txBox="1"/>
          <p:nvPr>
            <p:custDataLst>
              <p:tags r:id="rId2"/>
            </p:custDataLst>
          </p:nvPr>
        </p:nvSpPr>
        <p:spPr>
          <a:xfrm>
            <a:off x="3022407" y="1792683"/>
            <a:ext cx="3106833" cy="553998"/>
          </a:xfrm>
          <a:prstGeom prst="rect">
            <a:avLst/>
          </a:prstGeom>
          <a:noFill/>
        </p:spPr>
        <p:txBody>
          <a:bodyPr wrap="square" rtlCol="0">
            <a:spAutoFit/>
          </a:bodyPr>
          <a:lstStyle/>
          <a:p>
            <a:r>
              <a:rPr lang="fr-CA" sz="3000" dirty="0" smtClean="0"/>
              <a:t>31 décembre 2016</a:t>
            </a:r>
            <a:endParaRPr lang="fr-CA" sz="3000" dirty="0"/>
          </a:p>
        </p:txBody>
      </p:sp>
      <p:sp>
        <p:nvSpPr>
          <p:cNvPr id="6" name="ZoneTexte 5"/>
          <p:cNvSpPr txBox="1"/>
          <p:nvPr>
            <p:custDataLst>
              <p:tags r:id="rId3"/>
            </p:custDataLst>
          </p:nvPr>
        </p:nvSpPr>
        <p:spPr>
          <a:xfrm>
            <a:off x="6264165" y="1792683"/>
            <a:ext cx="2676442" cy="553998"/>
          </a:xfrm>
          <a:prstGeom prst="rect">
            <a:avLst/>
          </a:prstGeom>
          <a:noFill/>
        </p:spPr>
        <p:txBody>
          <a:bodyPr wrap="square" rtlCol="0">
            <a:spAutoFit/>
          </a:bodyPr>
          <a:lstStyle/>
          <a:p>
            <a:r>
              <a:rPr lang="fr-CA" sz="3000" dirty="0" smtClean="0"/>
              <a:t>1</a:t>
            </a:r>
            <a:r>
              <a:rPr lang="fr-CA" sz="3000" baseline="30000" dirty="0" smtClean="0"/>
              <a:t>er</a:t>
            </a:r>
            <a:r>
              <a:rPr lang="fr-CA" sz="3000" dirty="0" smtClean="0"/>
              <a:t> janvier 2018 </a:t>
            </a:r>
            <a:endParaRPr lang="fr-CA" sz="3000" dirty="0"/>
          </a:p>
        </p:txBody>
      </p:sp>
      <p:graphicFrame>
        <p:nvGraphicFramePr>
          <p:cNvPr id="13" name="Espace réservé du contenu 12"/>
          <p:cNvGraphicFramePr>
            <a:graphicFrameLocks noGrp="1"/>
          </p:cNvGraphicFramePr>
          <p:nvPr>
            <p:ph sz="quarter" idx="13"/>
            <p:custDataLst>
              <p:tags r:id="rId4"/>
            </p:custDataLst>
            <p:extLst>
              <p:ext uri="{D42A27DB-BD31-4B8C-83A1-F6EECF244321}">
                <p14:modId xmlns:p14="http://schemas.microsoft.com/office/powerpoint/2010/main" val="3589881234"/>
              </p:ext>
            </p:extLst>
          </p:nvPr>
        </p:nvGraphicFramePr>
        <p:xfrm>
          <a:off x="3022407" y="2525712"/>
          <a:ext cx="5918200" cy="2875280"/>
        </p:xfrm>
        <a:graphic>
          <a:graphicData uri="http://schemas.openxmlformats.org/drawingml/2006/table">
            <a:tbl>
              <a:tblPr firstRow="1" firstCol="1" bandRow="1"/>
              <a:tblGrid>
                <a:gridCol w="2959100">
                  <a:extLst>
                    <a:ext uri="{9D8B030D-6E8A-4147-A177-3AD203B41FA5}">
                      <a16:colId xmlns:a16="http://schemas.microsoft.com/office/drawing/2014/main" val="20000"/>
                    </a:ext>
                  </a:extLst>
                </a:gridCol>
                <a:gridCol w="2959100">
                  <a:extLst>
                    <a:ext uri="{9D8B030D-6E8A-4147-A177-3AD203B41FA5}">
                      <a16:colId xmlns:a16="http://schemas.microsoft.com/office/drawing/2014/main" val="20001"/>
                    </a:ext>
                  </a:extLst>
                </a:gridCol>
              </a:tblGrid>
              <a:tr h="820420">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147,55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158,52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32180">
                <a:tc gridSpan="2">
                  <a:txBody>
                    <a:bodyPr/>
                    <a:lstStyle/>
                    <a:p>
                      <a:pPr marL="0" marR="0" algn="ctr">
                        <a:lnSpc>
                          <a:spcPct val="105000"/>
                        </a:lnSpc>
                        <a:spcBef>
                          <a:spcPts val="0"/>
                        </a:spcBef>
                        <a:spcAft>
                          <a:spcPts val="0"/>
                        </a:spcAft>
                      </a:pP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10,97 $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14 jours</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1"/>
                  </a:ext>
                </a:extLst>
              </a:tr>
              <a:tr h="1122680">
                <a:tc gridSpan="2">
                  <a:txBody>
                    <a:bodyPr/>
                    <a:lstStyle/>
                    <a:p>
                      <a:pPr marL="0" marR="0" indent="0" algn="ctr" defTabSz="914400" rtl="0" eaLnBrk="1" fontAlgn="auto" latinLnBrk="0" hangingPunct="1">
                        <a:lnSpc>
                          <a:spcPct val="105000"/>
                        </a:lnSpc>
                        <a:spcBef>
                          <a:spcPts val="0"/>
                        </a:spcBef>
                        <a:spcAft>
                          <a:spcPts val="0"/>
                        </a:spcAft>
                        <a:buClrTx/>
                        <a:buSzTx/>
                        <a:buFontTx/>
                        <a:buNone/>
                        <a:tabLst/>
                        <a:defRPr/>
                      </a:pPr>
                      <a:r>
                        <a:rPr lang="fr-CA" sz="3000" b="0" kern="1200" spc="3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spc="3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285,22 $ </a:t>
                      </a:r>
                      <a:r>
                        <a:rPr lang="fr-CA" sz="3000" b="0" kern="1200" spc="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par</a:t>
                      </a:r>
                      <a:r>
                        <a:rPr lang="fr-CA" sz="3000" b="0" kern="1200" spc="0" baseline="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année de plus</a:t>
                      </a:r>
                      <a:r>
                        <a:rPr lang="fr-CA" sz="3000" b="0" kern="1200" spc="3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2"/>
                  </a:ext>
                </a:extLst>
              </a:tr>
            </a:tbl>
          </a:graphicData>
        </a:graphic>
      </p:graphicFrame>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1697" y="3057525"/>
            <a:ext cx="2258485" cy="1666875"/>
          </a:xfrm>
          <a:prstGeom prst="rect">
            <a:avLst/>
          </a:prstGeom>
        </p:spPr>
      </p:pic>
    </p:spTree>
    <p:extLst>
      <p:ext uri="{BB962C8B-B14F-4D97-AF65-F5344CB8AC3E}">
        <p14:creationId xmlns:p14="http://schemas.microsoft.com/office/powerpoint/2010/main" val="1223272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299" y="762000"/>
            <a:ext cx="3952875" cy="3952875"/>
          </a:xfrm>
          <a:prstGeom prst="rect">
            <a:avLst/>
          </a:prstGeom>
        </p:spPr>
      </p:pic>
    </p:spTree>
    <p:extLst>
      <p:ext uri="{BB962C8B-B14F-4D97-AF65-F5344CB8AC3E}">
        <p14:creationId xmlns:p14="http://schemas.microsoft.com/office/powerpoint/2010/main" val="2131965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0500" y="181254"/>
            <a:ext cx="10396882" cy="1151965"/>
          </a:xfrm>
        </p:spPr>
        <p:txBody>
          <a:bodyPr>
            <a:normAutofit/>
          </a:bodyPr>
          <a:lstStyle/>
          <a:p>
            <a:r>
              <a:rPr lang="fr-CA" dirty="0" smtClean="0">
                <a:solidFill>
                  <a:srgbClr val="E25B00"/>
                </a:solidFill>
              </a:rPr>
              <a:t>2018 : une année de vérité</a:t>
            </a:r>
            <a:endParaRPr lang="fr-CA" dirty="0">
              <a:solidFill>
                <a:srgbClr val="E25B00"/>
              </a:solidFill>
            </a:endParaRPr>
          </a:p>
        </p:txBody>
      </p:sp>
      <p:sp>
        <p:nvSpPr>
          <p:cNvPr id="3" name="Espace réservé du contenu 2"/>
          <p:cNvSpPr>
            <a:spLocks noGrp="1"/>
          </p:cNvSpPr>
          <p:nvPr>
            <p:ph sz="quarter" idx="13"/>
            <p:custDataLst>
              <p:tags r:id="rId2"/>
            </p:custDataLst>
          </p:nvPr>
        </p:nvSpPr>
        <p:spPr>
          <a:xfrm>
            <a:off x="82550" y="1354928"/>
            <a:ext cx="11595100" cy="4159841"/>
          </a:xfrm>
        </p:spPr>
        <p:txBody>
          <a:bodyPr>
            <a:normAutofit/>
          </a:bodyPr>
          <a:lstStyle/>
          <a:p>
            <a:pPr marL="542925" indent="-542925"/>
            <a:r>
              <a:rPr lang="fr-CA" sz="3000" dirty="0" smtClean="0"/>
              <a:t>Au 1</a:t>
            </a:r>
            <a:r>
              <a:rPr lang="fr-CA" sz="3000" baseline="30000" dirty="0" smtClean="0"/>
              <a:t>er</a:t>
            </a:r>
            <a:r>
              <a:rPr lang="fr-CA" sz="3000" dirty="0" smtClean="0"/>
              <a:t> janvier 2017, la </a:t>
            </a:r>
            <a:r>
              <a:rPr lang="fr-CA" sz="3000" dirty="0" err="1" smtClean="0"/>
              <a:t>ftq</a:t>
            </a:r>
            <a:r>
              <a:rPr lang="fr-CA" sz="3000" dirty="0" smtClean="0"/>
              <a:t> avait volontairement caché les augmentations des primes d’assurance et réservait une augmentation surprise de 14,5 % </a:t>
            </a:r>
            <a:r>
              <a:rPr lang="fr-CA" sz="3000" dirty="0" smtClean="0">
                <a:solidFill>
                  <a:srgbClr val="E25B00"/>
                </a:solidFill>
              </a:rPr>
              <a:t>le 1</a:t>
            </a:r>
            <a:r>
              <a:rPr lang="fr-CA" sz="3000" baseline="30000" dirty="0" smtClean="0">
                <a:solidFill>
                  <a:srgbClr val="E25B00"/>
                </a:solidFill>
              </a:rPr>
              <a:t>er</a:t>
            </a:r>
            <a:r>
              <a:rPr lang="fr-CA" sz="3000" dirty="0" smtClean="0">
                <a:solidFill>
                  <a:srgbClr val="E25B00"/>
                </a:solidFill>
              </a:rPr>
              <a:t> juin 2017…</a:t>
            </a:r>
            <a:r>
              <a:rPr lang="fr-CA" sz="3000" dirty="0" smtClean="0">
                <a:solidFill>
                  <a:schemeClr val="accent2">
                    <a:lumMod val="60000"/>
                    <a:lumOff val="40000"/>
                  </a:schemeClr>
                </a:solidFill>
              </a:rPr>
              <a:t> </a:t>
            </a:r>
            <a:r>
              <a:rPr lang="fr-CA" sz="3000" dirty="0" smtClean="0"/>
              <a:t>juste après le maraudage</a:t>
            </a:r>
          </a:p>
          <a:p>
            <a:pPr marL="542925" indent="-542925"/>
            <a:r>
              <a:rPr lang="fr-CA" sz="3000" dirty="0" smtClean="0"/>
              <a:t>En 2018, le renouvellement </a:t>
            </a:r>
            <a:r>
              <a:rPr lang="fr-CA" sz="3000" dirty="0"/>
              <a:t>de la </a:t>
            </a:r>
            <a:r>
              <a:rPr lang="fr-CA" sz="3000" dirty="0" err="1"/>
              <a:t>ftq</a:t>
            </a:r>
            <a:r>
              <a:rPr lang="fr-CA" sz="3000" dirty="0"/>
              <a:t> </a:t>
            </a:r>
            <a:r>
              <a:rPr lang="fr-CA" sz="3000" dirty="0" smtClean="0"/>
              <a:t>est revenu à </a:t>
            </a:r>
            <a:r>
              <a:rPr lang="fr-CA" sz="3000" dirty="0"/>
              <a:t>la date </a:t>
            </a:r>
            <a:r>
              <a:rPr lang="fr-CA" sz="3000" dirty="0" smtClean="0"/>
              <a:t>habituelle, soit le </a:t>
            </a:r>
            <a:r>
              <a:rPr lang="fr-CA" sz="3000" dirty="0" smtClean="0">
                <a:solidFill>
                  <a:srgbClr val="E25B00"/>
                </a:solidFill>
              </a:rPr>
              <a:t>1</a:t>
            </a:r>
            <a:r>
              <a:rPr lang="fr-CA" sz="3000" baseline="30000" dirty="0" smtClean="0">
                <a:solidFill>
                  <a:srgbClr val="E25B00"/>
                </a:solidFill>
              </a:rPr>
              <a:t>er</a:t>
            </a:r>
            <a:r>
              <a:rPr lang="fr-CA" sz="3000" dirty="0" smtClean="0">
                <a:solidFill>
                  <a:srgbClr val="E25B00"/>
                </a:solidFill>
              </a:rPr>
              <a:t> janvier</a:t>
            </a:r>
          </a:p>
        </p:txBody>
      </p:sp>
      <p:pic>
        <p:nvPicPr>
          <p:cNvPr id="4" name="Image 3"/>
          <p:cNvPicPr>
            <a:picLocks noChangeAspect="1"/>
          </p:cNvPicPr>
          <p:nvPr/>
        </p:nvPicPr>
        <p:blipFill>
          <a:blip r:embed="rId4"/>
          <a:stretch>
            <a:fillRect/>
          </a:stretch>
        </p:blipFill>
        <p:spPr>
          <a:xfrm>
            <a:off x="9430599" y="0"/>
            <a:ext cx="1514475" cy="1514475"/>
          </a:xfrm>
          <a:prstGeom prst="rect">
            <a:avLst/>
          </a:prstGeom>
        </p:spPr>
      </p:pic>
    </p:spTree>
    <p:extLst>
      <p:ext uri="{BB962C8B-B14F-4D97-AF65-F5344CB8AC3E}">
        <p14:creationId xmlns:p14="http://schemas.microsoft.com/office/powerpoint/2010/main" val="1388611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550" y="114300"/>
            <a:ext cx="10809632" cy="1151965"/>
          </a:xfrm>
        </p:spPr>
        <p:txBody>
          <a:bodyPr>
            <a:normAutofit/>
          </a:bodyPr>
          <a:lstStyle/>
          <a:p>
            <a:r>
              <a:rPr lang="fr-CA" dirty="0" smtClean="0">
                <a:solidFill>
                  <a:srgbClr val="E25B00"/>
                </a:solidFill>
              </a:rPr>
              <a:t>2018 : une année de vérité (suite) </a:t>
            </a:r>
            <a:endParaRPr lang="fr-CA" dirty="0">
              <a:solidFill>
                <a:srgbClr val="E25B00"/>
              </a:solidFill>
            </a:endParaRPr>
          </a:p>
        </p:txBody>
      </p:sp>
      <p:sp>
        <p:nvSpPr>
          <p:cNvPr id="3" name="Espace réservé du contenu 2"/>
          <p:cNvSpPr>
            <a:spLocks noGrp="1"/>
          </p:cNvSpPr>
          <p:nvPr>
            <p:ph sz="quarter" idx="13"/>
            <p:custDataLst>
              <p:tags r:id="rId2"/>
            </p:custDataLst>
          </p:nvPr>
        </p:nvSpPr>
        <p:spPr>
          <a:xfrm>
            <a:off x="82550" y="1354928"/>
            <a:ext cx="11595100" cy="4159841"/>
          </a:xfrm>
        </p:spPr>
        <p:txBody>
          <a:bodyPr>
            <a:normAutofit/>
          </a:bodyPr>
          <a:lstStyle/>
          <a:p>
            <a:pPr marL="542925" indent="-542925"/>
            <a:r>
              <a:rPr lang="fr-CA" sz="3000" dirty="0" smtClean="0"/>
              <a:t>Malgré </a:t>
            </a:r>
            <a:r>
              <a:rPr lang="fr-CA" sz="3000" dirty="0" smtClean="0">
                <a:solidFill>
                  <a:srgbClr val="E25B00"/>
                </a:solidFill>
              </a:rPr>
              <a:t>l’augmentation</a:t>
            </a:r>
            <a:r>
              <a:rPr lang="fr-CA" sz="3000" dirty="0" smtClean="0"/>
              <a:t> de juin 2017,  la </a:t>
            </a:r>
            <a:r>
              <a:rPr lang="fr-CA" sz="3000" dirty="0" err="1" smtClean="0"/>
              <a:t>ftq</a:t>
            </a:r>
            <a:r>
              <a:rPr lang="fr-CA" sz="3000" dirty="0" smtClean="0"/>
              <a:t> faisait encore face à une nouvelle AUGMENTATION de près de 9 % en janvier 2018.</a:t>
            </a:r>
          </a:p>
          <a:p>
            <a:pPr marL="542925" indent="-542925"/>
            <a:r>
              <a:rPr lang="fr-CA" sz="3000" dirty="0" smtClean="0"/>
              <a:t>Pour réduire cette augmentation qui aurait porté la hausse des primes </a:t>
            </a:r>
            <a:r>
              <a:rPr lang="fr-CA" sz="3000" dirty="0" smtClean="0">
                <a:solidFill>
                  <a:srgbClr val="E25B00"/>
                </a:solidFill>
              </a:rPr>
              <a:t>post-maraudage</a:t>
            </a:r>
            <a:r>
              <a:rPr lang="fr-CA" sz="3000" u="sng" dirty="0"/>
              <a:t> </a:t>
            </a:r>
            <a:r>
              <a:rPr lang="fr-CA" sz="3000" dirty="0" smtClean="0"/>
              <a:t>À près de </a:t>
            </a:r>
            <a:r>
              <a:rPr lang="fr-CA" sz="3000" dirty="0" smtClean="0">
                <a:solidFill>
                  <a:srgbClr val="E25B00"/>
                </a:solidFill>
              </a:rPr>
              <a:t>20 %,  </a:t>
            </a:r>
            <a:r>
              <a:rPr lang="fr-CA" sz="3000" dirty="0" smtClean="0"/>
              <a:t>LA FTQ a décidé de réduire </a:t>
            </a:r>
            <a:r>
              <a:rPr lang="fr-CA" sz="3000" dirty="0"/>
              <a:t>l</a:t>
            </a:r>
            <a:r>
              <a:rPr lang="fr-CA" sz="3000" dirty="0" smtClean="0"/>
              <a:t>es couvertures DE son régime AFIN DE diminuer cette AUGMENTATION. </a:t>
            </a:r>
          </a:p>
        </p:txBody>
      </p:sp>
      <p:pic>
        <p:nvPicPr>
          <p:cNvPr id="6" name="Image 5"/>
          <p:cNvPicPr>
            <a:picLocks noChangeAspect="1"/>
          </p:cNvPicPr>
          <p:nvPr/>
        </p:nvPicPr>
        <p:blipFill>
          <a:blip r:embed="rId4"/>
          <a:stretch>
            <a:fillRect/>
          </a:stretch>
        </p:blipFill>
        <p:spPr>
          <a:xfrm>
            <a:off x="9906849" y="0"/>
            <a:ext cx="1514475" cy="1514475"/>
          </a:xfrm>
          <a:prstGeom prst="rect">
            <a:avLst/>
          </a:prstGeom>
        </p:spPr>
      </p:pic>
    </p:spTree>
    <p:extLst>
      <p:ext uri="{BB962C8B-B14F-4D97-AF65-F5344CB8AC3E}">
        <p14:creationId xmlns:p14="http://schemas.microsoft.com/office/powerpoint/2010/main" val="2961108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4450" y="21665"/>
            <a:ext cx="11601450" cy="1151965"/>
          </a:xfrm>
        </p:spPr>
        <p:txBody>
          <a:bodyPr>
            <a:noAutofit/>
          </a:bodyPr>
          <a:lstStyle/>
          <a:p>
            <a:pPr algn="ctr"/>
            <a:r>
              <a:rPr lang="fr-CA" sz="3600" dirty="0" smtClean="0">
                <a:solidFill>
                  <a:srgbClr val="E25B00"/>
                </a:solidFill>
              </a:rPr>
              <a:t>Réduction des garanties pour réduire l’augmentation</a:t>
            </a:r>
            <a:endParaRPr lang="fr-CA" sz="3600" dirty="0">
              <a:solidFill>
                <a:srgbClr val="E25B00"/>
              </a:solidFill>
            </a:endParaRPr>
          </a:p>
        </p:txBody>
      </p:sp>
      <p:sp>
        <p:nvSpPr>
          <p:cNvPr id="3" name="Espace réservé du contenu 2"/>
          <p:cNvSpPr>
            <a:spLocks noGrp="1"/>
          </p:cNvSpPr>
          <p:nvPr>
            <p:ph sz="quarter" idx="13"/>
            <p:custDataLst>
              <p:tags r:id="rId2"/>
            </p:custDataLst>
          </p:nvPr>
        </p:nvSpPr>
        <p:spPr>
          <a:xfrm>
            <a:off x="514350" y="1457325"/>
            <a:ext cx="10394707" cy="3740149"/>
          </a:xfrm>
        </p:spPr>
        <p:txBody>
          <a:bodyPr>
            <a:noAutofit/>
          </a:bodyPr>
          <a:lstStyle/>
          <a:p>
            <a:pPr marL="542925" indent="-542925">
              <a:buNone/>
            </a:pPr>
            <a:r>
              <a:rPr lang="fr-CA" sz="3000" dirty="0" smtClean="0"/>
              <a:t>1- 	</a:t>
            </a:r>
            <a:r>
              <a:rPr lang="fr-CA" sz="3000" dirty="0" smtClean="0">
                <a:solidFill>
                  <a:srgbClr val="E25B00"/>
                </a:solidFill>
              </a:rPr>
              <a:t>réduction </a:t>
            </a:r>
            <a:r>
              <a:rPr lang="fr-CA" sz="3000" dirty="0" smtClean="0"/>
              <a:t>de la liste de médicaments</a:t>
            </a:r>
          </a:p>
          <a:p>
            <a:pPr marL="447675" lvl="1" indent="0"/>
            <a:r>
              <a:rPr lang="fr-CA" sz="3000" dirty="0" smtClean="0"/>
              <a:t>	Le retrait des médicaments « tablette » ou en vente libre</a:t>
            </a:r>
          </a:p>
          <a:p>
            <a:pPr marL="542925" indent="-542925">
              <a:buNone/>
            </a:pPr>
            <a:r>
              <a:rPr lang="fr-CA" sz="3000" dirty="0" smtClean="0"/>
              <a:t>2- 	</a:t>
            </a:r>
            <a:r>
              <a:rPr lang="fr-CA" sz="3000" dirty="0" smtClean="0">
                <a:solidFill>
                  <a:srgbClr val="E25B00"/>
                </a:solidFill>
              </a:rPr>
              <a:t>substitution obligatoire </a:t>
            </a:r>
            <a:r>
              <a:rPr lang="fr-CA" sz="3000" dirty="0" smtClean="0"/>
              <a:t>des médicaments génériques </a:t>
            </a:r>
          </a:p>
          <a:p>
            <a:pPr marL="895350" lvl="1" indent="-447675"/>
            <a:r>
              <a:rPr lang="fr-CA" sz="3000" dirty="0" smtClean="0"/>
              <a:t>	Remboursement à 80 % du coût du médicament générique le moins cher</a:t>
            </a:r>
          </a:p>
        </p:txBody>
      </p:sp>
    </p:spTree>
    <p:extLst>
      <p:ext uri="{BB962C8B-B14F-4D97-AF65-F5344CB8AC3E}">
        <p14:creationId xmlns:p14="http://schemas.microsoft.com/office/powerpoint/2010/main" val="471071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4450" y="21665"/>
            <a:ext cx="11601450" cy="1151965"/>
          </a:xfrm>
        </p:spPr>
        <p:txBody>
          <a:bodyPr>
            <a:noAutofit/>
          </a:bodyPr>
          <a:lstStyle/>
          <a:p>
            <a:pPr algn="ctr"/>
            <a:r>
              <a:rPr lang="fr-CA" sz="3400" dirty="0" smtClean="0">
                <a:solidFill>
                  <a:srgbClr val="E25B00"/>
                </a:solidFill>
              </a:rPr>
              <a:t>Réduction des garanties pour réduire l’augmentation (suite)</a:t>
            </a:r>
            <a:endParaRPr lang="fr-CA" sz="3400" dirty="0">
              <a:solidFill>
                <a:srgbClr val="E25B00"/>
              </a:solidFill>
            </a:endParaRPr>
          </a:p>
        </p:txBody>
      </p:sp>
      <p:sp>
        <p:nvSpPr>
          <p:cNvPr id="3" name="Espace réservé du contenu 2"/>
          <p:cNvSpPr>
            <a:spLocks noGrp="1"/>
          </p:cNvSpPr>
          <p:nvPr>
            <p:ph sz="quarter" idx="13"/>
            <p:custDataLst>
              <p:tags r:id="rId2"/>
            </p:custDataLst>
          </p:nvPr>
        </p:nvSpPr>
        <p:spPr>
          <a:xfrm>
            <a:off x="485775" y="1381125"/>
            <a:ext cx="10394707" cy="3740149"/>
          </a:xfrm>
        </p:spPr>
        <p:txBody>
          <a:bodyPr>
            <a:noAutofit/>
          </a:bodyPr>
          <a:lstStyle/>
          <a:p>
            <a:pPr marL="542925" indent="-542925">
              <a:buNone/>
            </a:pPr>
            <a:r>
              <a:rPr lang="fr-CA" sz="3000" dirty="0" smtClean="0"/>
              <a:t>3-	 </a:t>
            </a:r>
            <a:r>
              <a:rPr lang="fr-CA" sz="3000" dirty="0" smtClean="0">
                <a:solidFill>
                  <a:srgbClr val="E25B00"/>
                </a:solidFill>
              </a:rPr>
              <a:t>augmentation</a:t>
            </a:r>
            <a:r>
              <a:rPr lang="fr-CA" sz="3000" dirty="0" smtClean="0"/>
              <a:t> de la coassurance de </a:t>
            </a:r>
            <a:r>
              <a:rPr lang="fr-CA" sz="3600" dirty="0" smtClean="0">
                <a:solidFill>
                  <a:srgbClr val="E25B00"/>
                </a:solidFill>
              </a:rPr>
              <a:t>30 %</a:t>
            </a:r>
            <a:r>
              <a:rPr lang="fr-CA" sz="3000" dirty="0" smtClean="0">
                <a:solidFill>
                  <a:srgbClr val="E25B00"/>
                </a:solidFill>
              </a:rPr>
              <a:t> </a:t>
            </a:r>
          </a:p>
          <a:p>
            <a:pPr marL="895350" lvl="1" indent="-352425"/>
            <a:r>
              <a:rPr lang="fr-CA" sz="3000" dirty="0" smtClean="0"/>
              <a:t>Le maximum du déboursé nécessaire avant d’avoir droit au remboursement à 100 %  par l’assureur passe de      500 $ à 650 $ / Année </a:t>
            </a:r>
            <a:endParaRPr lang="fr-CA" sz="3000" dirty="0"/>
          </a:p>
        </p:txBody>
      </p:sp>
    </p:spTree>
    <p:extLst>
      <p:ext uri="{BB962C8B-B14F-4D97-AF65-F5344CB8AC3E}">
        <p14:creationId xmlns:p14="http://schemas.microsoft.com/office/powerpoint/2010/main" val="337997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69042" y="26930"/>
            <a:ext cx="10396882" cy="1663499"/>
          </a:xfrm>
        </p:spPr>
        <p:txBody>
          <a:bodyPr>
            <a:noAutofit/>
          </a:bodyPr>
          <a:lstStyle/>
          <a:p>
            <a:pPr algn="ctr"/>
            <a:r>
              <a:rPr lang="fr-CA" sz="3600" dirty="0" smtClean="0"/>
              <a:t>Depuis le 31 décembre 2016 </a:t>
            </a:r>
            <a:br>
              <a:rPr lang="fr-CA" sz="3600" dirty="0" smtClean="0"/>
            </a:br>
            <a:r>
              <a:rPr lang="fr-CA" sz="3600" dirty="0" smtClean="0"/>
              <a:t>regardons pour une couverture familiale avec la garantie maximale avec un salaire de - 40 000 $ </a:t>
            </a:r>
            <a:endParaRPr lang="fr-CA" sz="3600" dirty="0"/>
          </a:p>
        </p:txBody>
      </p:sp>
      <p:sp>
        <p:nvSpPr>
          <p:cNvPr id="5" name="ZoneTexte 4"/>
          <p:cNvSpPr txBox="1"/>
          <p:nvPr>
            <p:custDataLst>
              <p:tags r:id="rId2"/>
            </p:custDataLst>
          </p:nvPr>
        </p:nvSpPr>
        <p:spPr>
          <a:xfrm>
            <a:off x="3022407" y="1792683"/>
            <a:ext cx="3106833" cy="553998"/>
          </a:xfrm>
          <a:prstGeom prst="rect">
            <a:avLst/>
          </a:prstGeom>
          <a:noFill/>
        </p:spPr>
        <p:txBody>
          <a:bodyPr wrap="square" rtlCol="0">
            <a:spAutoFit/>
          </a:bodyPr>
          <a:lstStyle/>
          <a:p>
            <a:r>
              <a:rPr lang="fr-CA" sz="3000" dirty="0" smtClean="0"/>
              <a:t>31 décembre 2016</a:t>
            </a:r>
            <a:endParaRPr lang="fr-CA" sz="3000" dirty="0"/>
          </a:p>
        </p:txBody>
      </p:sp>
      <p:sp>
        <p:nvSpPr>
          <p:cNvPr id="6" name="ZoneTexte 5"/>
          <p:cNvSpPr txBox="1"/>
          <p:nvPr>
            <p:custDataLst>
              <p:tags r:id="rId3"/>
            </p:custDataLst>
          </p:nvPr>
        </p:nvSpPr>
        <p:spPr>
          <a:xfrm>
            <a:off x="6264165" y="1792683"/>
            <a:ext cx="2676442" cy="553998"/>
          </a:xfrm>
          <a:prstGeom prst="rect">
            <a:avLst/>
          </a:prstGeom>
          <a:noFill/>
        </p:spPr>
        <p:txBody>
          <a:bodyPr wrap="square" rtlCol="0">
            <a:spAutoFit/>
          </a:bodyPr>
          <a:lstStyle/>
          <a:p>
            <a:r>
              <a:rPr lang="fr-CA" sz="3000" dirty="0" smtClean="0"/>
              <a:t>1</a:t>
            </a:r>
            <a:r>
              <a:rPr lang="fr-CA" sz="3000" baseline="30000" dirty="0" smtClean="0"/>
              <a:t>er</a:t>
            </a:r>
            <a:r>
              <a:rPr lang="fr-CA" sz="3000" dirty="0" smtClean="0"/>
              <a:t> janvier 2018 </a:t>
            </a:r>
            <a:endParaRPr lang="fr-CA" sz="3000" dirty="0"/>
          </a:p>
        </p:txBody>
      </p:sp>
      <p:graphicFrame>
        <p:nvGraphicFramePr>
          <p:cNvPr id="13" name="Espace réservé du contenu 12"/>
          <p:cNvGraphicFramePr>
            <a:graphicFrameLocks noGrp="1"/>
          </p:cNvGraphicFramePr>
          <p:nvPr>
            <p:ph sz="quarter" idx="13"/>
            <p:custDataLst>
              <p:tags r:id="rId4"/>
            </p:custDataLst>
            <p:extLst>
              <p:ext uri="{D42A27DB-BD31-4B8C-83A1-F6EECF244321}">
                <p14:modId xmlns:p14="http://schemas.microsoft.com/office/powerpoint/2010/main" val="591898303"/>
              </p:ext>
            </p:extLst>
          </p:nvPr>
        </p:nvGraphicFramePr>
        <p:xfrm>
          <a:off x="3022407" y="2525712"/>
          <a:ext cx="5918200" cy="2875280"/>
        </p:xfrm>
        <a:graphic>
          <a:graphicData uri="http://schemas.openxmlformats.org/drawingml/2006/table">
            <a:tbl>
              <a:tblPr firstRow="1" firstCol="1" bandRow="1"/>
              <a:tblGrid>
                <a:gridCol w="2959100">
                  <a:extLst>
                    <a:ext uri="{9D8B030D-6E8A-4147-A177-3AD203B41FA5}">
                      <a16:colId xmlns:a16="http://schemas.microsoft.com/office/drawing/2014/main" val="20000"/>
                    </a:ext>
                  </a:extLst>
                </a:gridCol>
                <a:gridCol w="2959100">
                  <a:extLst>
                    <a:ext uri="{9D8B030D-6E8A-4147-A177-3AD203B41FA5}">
                      <a16:colId xmlns:a16="http://schemas.microsoft.com/office/drawing/2014/main" val="20001"/>
                    </a:ext>
                  </a:extLst>
                </a:gridCol>
              </a:tblGrid>
              <a:tr h="820420">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129,20 $</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150,03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32180">
                <a:tc gridSpan="2">
                  <a:txBody>
                    <a:bodyPr/>
                    <a:lstStyle/>
                    <a:p>
                      <a:pPr marL="0" marR="0" algn="ctr">
                        <a:lnSpc>
                          <a:spcPct val="105000"/>
                        </a:lnSpc>
                        <a:spcBef>
                          <a:spcPts val="0"/>
                        </a:spcBef>
                        <a:spcAft>
                          <a:spcPts val="0"/>
                        </a:spcAft>
                      </a:pP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20,83 $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14 jours</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1"/>
                  </a:ext>
                </a:extLst>
              </a:tr>
              <a:tr h="1122680">
                <a:tc gridSpan="2">
                  <a:txBody>
                    <a:bodyPr/>
                    <a:lstStyle/>
                    <a:p>
                      <a:pPr marL="0" marR="0" indent="0" algn="ctr" defTabSz="914400" rtl="0" eaLnBrk="1" fontAlgn="auto" latinLnBrk="0" hangingPunct="1">
                        <a:lnSpc>
                          <a:spcPct val="105000"/>
                        </a:lnSpc>
                        <a:spcBef>
                          <a:spcPts val="0"/>
                        </a:spcBef>
                        <a:spcAft>
                          <a:spcPts val="0"/>
                        </a:spcAft>
                        <a:buClrTx/>
                        <a:buSzTx/>
                        <a:buFontTx/>
                        <a:buNone/>
                        <a:tabLst/>
                        <a:defRPr/>
                      </a:pPr>
                      <a:r>
                        <a:rPr lang="fr-CA" sz="3000" b="0" kern="1200" spc="3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spc="3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541,58 $ </a:t>
                      </a:r>
                      <a:r>
                        <a:rPr lang="fr-CA" sz="3000" b="0" kern="1200" spc="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par</a:t>
                      </a:r>
                      <a:r>
                        <a:rPr lang="fr-CA" sz="3000" b="0" kern="1200" spc="0" baseline="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année de plus</a:t>
                      </a:r>
                      <a:r>
                        <a:rPr lang="fr-CA" sz="3000" b="0" kern="1200" spc="3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2"/>
                  </a:ext>
                </a:extLst>
              </a:tr>
            </a:tbl>
          </a:graphicData>
        </a:graphic>
      </p:graphicFrame>
      <p:pic>
        <p:nvPicPr>
          <p:cNvPr id="9" name="Image 8"/>
          <p:cNvPicPr>
            <a:picLocks noChangeAspect="1"/>
          </p:cNvPicPr>
          <p:nvPr/>
        </p:nvPicPr>
        <p:blipFill>
          <a:blip r:embed="rId6"/>
          <a:stretch>
            <a:fillRect/>
          </a:stretch>
        </p:blipFill>
        <p:spPr>
          <a:xfrm>
            <a:off x="9551449" y="3028950"/>
            <a:ext cx="1514475" cy="1514475"/>
          </a:xfrm>
          <a:prstGeom prst="rect">
            <a:avLst/>
          </a:prstGeom>
        </p:spPr>
      </p:pic>
    </p:spTree>
    <p:extLst>
      <p:ext uri="{BB962C8B-B14F-4D97-AF65-F5344CB8AC3E}">
        <p14:creationId xmlns:p14="http://schemas.microsoft.com/office/powerpoint/2010/main" val="2637948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custDataLst>
              <p:tags r:id="rId1"/>
            </p:custDataLst>
          </p:nvPr>
        </p:nvPicPr>
        <p:blipFill>
          <a:blip r:embed="rId11"/>
          <a:stretch>
            <a:fillRect/>
          </a:stretch>
        </p:blipFill>
        <p:spPr>
          <a:xfrm>
            <a:off x="711255" y="696263"/>
            <a:ext cx="9239689" cy="4092575"/>
          </a:xfrm>
          <a:prstGeom prst="rect">
            <a:avLst/>
          </a:prstGeom>
        </p:spPr>
      </p:pic>
      <p:sp>
        <p:nvSpPr>
          <p:cNvPr id="5" name="Rectangle 4"/>
          <p:cNvSpPr/>
          <p:nvPr>
            <p:custDataLst>
              <p:tags r:id="rId2"/>
            </p:custDataLst>
          </p:nvPr>
        </p:nvSpPr>
        <p:spPr>
          <a:xfrm rot="21242198">
            <a:off x="8399421" y="1472637"/>
            <a:ext cx="1517565" cy="50887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solidFill>
                  <a:srgbClr val="FF0000"/>
                </a:solidFill>
              </a:rPr>
              <a:t> 541,48$ </a:t>
            </a:r>
            <a:endParaRPr lang="fr-CA" sz="2400" dirty="0">
              <a:solidFill>
                <a:srgbClr val="FF0000"/>
              </a:solidFill>
            </a:endParaRPr>
          </a:p>
        </p:txBody>
      </p:sp>
      <p:sp>
        <p:nvSpPr>
          <p:cNvPr id="6" name="Rectangle 5"/>
          <p:cNvSpPr/>
          <p:nvPr>
            <p:custDataLst>
              <p:tags r:id="rId3"/>
            </p:custDataLst>
          </p:nvPr>
        </p:nvSpPr>
        <p:spPr>
          <a:xfrm rot="21210265">
            <a:off x="6998044" y="761632"/>
            <a:ext cx="2415406" cy="42379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solidFill>
                  <a:schemeClr val="tx1"/>
                </a:solidFill>
              </a:rPr>
              <a:t>1er JANVIER 2018</a:t>
            </a:r>
            <a:endParaRPr lang="fr-CA" sz="2400" dirty="0">
              <a:solidFill>
                <a:schemeClr val="tx1"/>
              </a:solidFill>
            </a:endParaRPr>
          </a:p>
        </p:txBody>
      </p:sp>
      <p:sp>
        <p:nvSpPr>
          <p:cNvPr id="2" name="Rectangle 1"/>
          <p:cNvSpPr/>
          <p:nvPr>
            <p:custDataLst>
              <p:tags r:id="rId4"/>
            </p:custDataLst>
          </p:nvPr>
        </p:nvSpPr>
        <p:spPr>
          <a:xfrm rot="21217816">
            <a:off x="2406551" y="1875423"/>
            <a:ext cx="6035055" cy="4839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solidFill>
                  <a:schemeClr val="tx1"/>
                </a:solidFill>
              </a:rPr>
              <a:t>SQESS-FTQ     &amp;    SCFP-FTQ</a:t>
            </a:r>
            <a:endParaRPr lang="fr-CA" sz="2400" dirty="0">
              <a:solidFill>
                <a:schemeClr val="tx1"/>
              </a:solidFill>
            </a:endParaRPr>
          </a:p>
        </p:txBody>
      </p:sp>
      <p:sp>
        <p:nvSpPr>
          <p:cNvPr id="7" name="Rectangle 6"/>
          <p:cNvSpPr/>
          <p:nvPr>
            <p:custDataLst>
              <p:tags r:id="rId5"/>
            </p:custDataLst>
          </p:nvPr>
        </p:nvSpPr>
        <p:spPr>
          <a:xfrm rot="21254940">
            <a:off x="2404960" y="2298138"/>
            <a:ext cx="7304513" cy="4991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solidFill>
                  <a:schemeClr val="tx1"/>
                </a:solidFill>
              </a:rPr>
              <a:t>Cinq cent quarante et un                                                            </a:t>
            </a:r>
            <a:r>
              <a:rPr lang="fr-CA" sz="2400" baseline="30000" dirty="0" smtClean="0">
                <a:solidFill>
                  <a:schemeClr val="tx1"/>
                </a:solidFill>
              </a:rPr>
              <a:t>,48</a:t>
            </a:r>
            <a:r>
              <a:rPr lang="fr-CA" sz="2400" dirty="0" smtClean="0">
                <a:solidFill>
                  <a:schemeClr val="tx1"/>
                </a:solidFill>
              </a:rPr>
              <a:t> </a:t>
            </a:r>
            <a:endParaRPr lang="fr-CA" sz="2400" dirty="0">
              <a:solidFill>
                <a:schemeClr val="tx1"/>
              </a:solidFill>
            </a:endParaRPr>
          </a:p>
        </p:txBody>
      </p:sp>
      <p:sp>
        <p:nvSpPr>
          <p:cNvPr id="3" name="Rectangle 2"/>
          <p:cNvSpPr/>
          <p:nvPr>
            <p:custDataLst>
              <p:tags r:id="rId6"/>
            </p:custDataLst>
          </p:nvPr>
        </p:nvSpPr>
        <p:spPr>
          <a:xfrm rot="21216498">
            <a:off x="185393" y="152354"/>
            <a:ext cx="4863724" cy="723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p:cNvPicPr>
            <a:picLocks noChangeAspect="1"/>
          </p:cNvPicPr>
          <p:nvPr>
            <p:custDataLst>
              <p:tags r:id="rId7"/>
            </p:custDataLst>
          </p:nvPr>
        </p:nvPicPr>
        <p:blipFill>
          <a:blip r:embed="rId12"/>
          <a:stretch>
            <a:fillRect/>
          </a:stretch>
        </p:blipFill>
        <p:spPr>
          <a:xfrm rot="5839311">
            <a:off x="-1289376" y="1627325"/>
            <a:ext cx="4456562" cy="2130710"/>
          </a:xfrm>
          <a:prstGeom prst="rect">
            <a:avLst/>
          </a:prstGeom>
        </p:spPr>
      </p:pic>
      <p:pic>
        <p:nvPicPr>
          <p:cNvPr id="9" name="Image 8"/>
          <p:cNvPicPr>
            <a:picLocks noChangeAspect="1"/>
          </p:cNvPicPr>
          <p:nvPr>
            <p:custDataLst>
              <p:tags r:id="rId8"/>
            </p:custDataLst>
          </p:nvPr>
        </p:nvPicPr>
        <p:blipFill>
          <a:blip r:embed="rId12"/>
          <a:stretch>
            <a:fillRect/>
          </a:stretch>
        </p:blipFill>
        <p:spPr>
          <a:xfrm>
            <a:off x="705702" y="3582580"/>
            <a:ext cx="9245242" cy="2412516"/>
          </a:xfrm>
          <a:prstGeom prst="rect">
            <a:avLst/>
          </a:prstGeom>
        </p:spPr>
      </p:pic>
      <p:sp>
        <p:nvSpPr>
          <p:cNvPr id="11" name="ZoneTexte 10"/>
          <p:cNvSpPr txBox="1"/>
          <p:nvPr>
            <p:custDataLst>
              <p:tags r:id="rId9"/>
            </p:custDataLst>
          </p:nvPr>
        </p:nvSpPr>
        <p:spPr>
          <a:xfrm rot="20120289">
            <a:off x="4047865" y="3108240"/>
            <a:ext cx="5210991" cy="830997"/>
          </a:xfrm>
          <a:prstGeom prst="rect">
            <a:avLst/>
          </a:prstGeom>
          <a:noFill/>
        </p:spPr>
        <p:txBody>
          <a:bodyPr wrap="square" rtlCol="0">
            <a:spAutoFit/>
          </a:bodyPr>
          <a:lstStyle/>
          <a:p>
            <a:r>
              <a:rPr lang="fr-CA" sz="4800" dirty="0" smtClean="0">
                <a:solidFill>
                  <a:srgbClr val="FF0000"/>
                </a:solidFill>
                <a:latin typeface="Arial Black" panose="020B0A04020102020204" pitchFamily="34" charset="0"/>
              </a:rPr>
              <a:t>Sans provision</a:t>
            </a:r>
            <a:endParaRPr lang="fr-CA" sz="4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4116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651561" y="1554380"/>
            <a:ext cx="6935201" cy="1967291"/>
          </a:xfrm>
          <a:prstGeom prst="rect">
            <a:avLst/>
          </a:prstGeom>
        </p:spPr>
      </p:pic>
    </p:spTree>
    <p:extLst>
      <p:ext uri="{BB962C8B-B14F-4D97-AF65-F5344CB8AC3E}">
        <p14:creationId xmlns:p14="http://schemas.microsoft.com/office/powerpoint/2010/main" val="4132167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550" y="133350"/>
            <a:ext cx="10396882" cy="1151965"/>
          </a:xfrm>
        </p:spPr>
        <p:txBody>
          <a:bodyPr>
            <a:normAutofit/>
          </a:bodyPr>
          <a:lstStyle/>
          <a:p>
            <a:r>
              <a:rPr lang="fr-CA" sz="4400" dirty="0" smtClean="0">
                <a:solidFill>
                  <a:srgbClr val="E25B00"/>
                </a:solidFill>
              </a:rPr>
              <a:t>2018 : une année de vérité </a:t>
            </a:r>
            <a:endParaRPr lang="fr-CA" sz="4400" dirty="0">
              <a:solidFill>
                <a:srgbClr val="E25B00"/>
              </a:solidFill>
            </a:endParaRPr>
          </a:p>
        </p:txBody>
      </p:sp>
      <p:sp>
        <p:nvSpPr>
          <p:cNvPr id="3" name="Espace réservé du contenu 2"/>
          <p:cNvSpPr>
            <a:spLocks noGrp="1"/>
          </p:cNvSpPr>
          <p:nvPr>
            <p:ph sz="quarter" idx="13"/>
            <p:custDataLst>
              <p:tags r:id="rId2"/>
            </p:custDataLst>
          </p:nvPr>
        </p:nvSpPr>
        <p:spPr>
          <a:xfrm>
            <a:off x="458884" y="1599080"/>
            <a:ext cx="10394707" cy="3905810"/>
          </a:xfrm>
        </p:spPr>
        <p:txBody>
          <a:bodyPr>
            <a:normAutofit fontScale="92500" lnSpcReduction="20000"/>
          </a:bodyPr>
          <a:lstStyle/>
          <a:p>
            <a:pPr marL="447675" indent="-447675"/>
            <a:r>
              <a:rPr lang="fr-CA" sz="3500" dirty="0" smtClean="0"/>
              <a:t>En 2017, l’APTS </a:t>
            </a:r>
            <a:r>
              <a:rPr lang="fr-CA" sz="3500" dirty="0"/>
              <a:t>a</a:t>
            </a:r>
            <a:r>
              <a:rPr lang="fr-CA" sz="3500" dirty="0" smtClean="0"/>
              <a:t> volontairement sous-tarifé le coût de son assurance collective pour plaire aux membres de la catégorie 4</a:t>
            </a:r>
          </a:p>
          <a:p>
            <a:pPr marL="447675" indent="-447675"/>
            <a:r>
              <a:rPr lang="fr-CA" sz="3500" dirty="0" smtClean="0"/>
              <a:t>elle se retrouve avec une augmentation colossale  de 9,5 % au contrat avec l’assureur,  mais l’effet ressenti pour les membres est de 19,77 </a:t>
            </a:r>
            <a:r>
              <a:rPr lang="fr-CA" sz="3500" dirty="0"/>
              <a:t>%  </a:t>
            </a:r>
            <a:r>
              <a:rPr lang="fr-CA" sz="3500" dirty="0" smtClean="0"/>
              <a:t>depuis le  1</a:t>
            </a:r>
            <a:r>
              <a:rPr lang="fr-CA" sz="3500" baseline="30000" dirty="0" smtClean="0"/>
              <a:t>er</a:t>
            </a:r>
            <a:r>
              <a:rPr lang="fr-CA" sz="3500" dirty="0" smtClean="0"/>
              <a:t> janvier 2018</a:t>
            </a:r>
          </a:p>
          <a:p>
            <a:pPr marL="457200" lvl="1" indent="0">
              <a:buNone/>
            </a:pPr>
            <a:endParaRPr lang="fr-CA" sz="2200" dirty="0" smtClean="0"/>
          </a:p>
        </p:txBody>
      </p:sp>
      <p:pic>
        <p:nvPicPr>
          <p:cNvPr id="4" name="Image 3"/>
          <p:cNvPicPr>
            <a:picLocks noChangeAspect="1"/>
          </p:cNvPicPr>
          <p:nvPr/>
        </p:nvPicPr>
        <p:blipFill>
          <a:blip r:embed="rId4"/>
          <a:stretch>
            <a:fillRect/>
          </a:stretch>
        </p:blipFill>
        <p:spPr>
          <a:xfrm>
            <a:off x="7827252" y="229597"/>
            <a:ext cx="3384351" cy="959469"/>
          </a:xfrm>
          <a:prstGeom prst="rect">
            <a:avLst/>
          </a:prstGeom>
        </p:spPr>
      </p:pic>
    </p:spTree>
    <p:extLst>
      <p:ext uri="{BB962C8B-B14F-4D97-AF65-F5344CB8AC3E}">
        <p14:creationId xmlns:p14="http://schemas.microsoft.com/office/powerpoint/2010/main" val="240690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139699"/>
            <a:ext cx="11630025" cy="868259"/>
          </a:xfrm>
        </p:spPr>
        <p:txBody>
          <a:bodyPr>
            <a:normAutofit fontScale="90000"/>
          </a:bodyPr>
          <a:lstStyle/>
          <a:p>
            <a:pPr algn="ctr"/>
            <a:r>
              <a:rPr lang="fr-CA" sz="4000" dirty="0" smtClean="0"/>
              <a:t>Comparons les augmentations depuis le  31 décembre 2016 </a:t>
            </a:r>
            <a:endParaRPr lang="fr-CA" sz="4000" dirty="0"/>
          </a:p>
        </p:txBody>
      </p:sp>
      <p:sp>
        <p:nvSpPr>
          <p:cNvPr id="3" name="Espace réservé du contenu 2"/>
          <p:cNvSpPr>
            <a:spLocks noGrp="1"/>
          </p:cNvSpPr>
          <p:nvPr>
            <p:ph sz="quarter" idx="13"/>
            <p:custDataLst>
              <p:tags r:id="rId2"/>
            </p:custDataLst>
          </p:nvPr>
        </p:nvSpPr>
        <p:spPr>
          <a:xfrm>
            <a:off x="520999" y="1609741"/>
            <a:ext cx="10394707" cy="4008341"/>
          </a:xfrm>
        </p:spPr>
        <p:txBody>
          <a:bodyPr>
            <a:normAutofit/>
          </a:bodyPr>
          <a:lstStyle/>
          <a:p>
            <a:pPr marL="0" indent="0" defTabSz="919163">
              <a:lnSpc>
                <a:spcPct val="150000"/>
              </a:lnSpc>
              <a:buNone/>
              <a:tabLst>
                <a:tab pos="1438275" algn="l"/>
                <a:tab pos="7172325" algn="l"/>
              </a:tabLst>
            </a:pPr>
            <a:r>
              <a:rPr lang="fr-CA" sz="2800" dirty="0" smtClean="0">
                <a:solidFill>
                  <a:schemeClr val="bg2">
                    <a:lumMod val="75000"/>
                  </a:schemeClr>
                </a:solidFill>
              </a:rPr>
              <a:t>              	   </a:t>
            </a:r>
            <a:r>
              <a:rPr lang="fr-CA" sz="2800" dirty="0" smtClean="0">
                <a:solidFill>
                  <a:schemeClr val="accent2">
                    <a:lumMod val="60000"/>
                    <a:lumOff val="40000"/>
                  </a:schemeClr>
                </a:solidFill>
              </a:rPr>
              <a:t>3,38 %                                                                       	   3,22 %</a:t>
            </a:r>
            <a:endParaRPr lang="fr-CA" sz="2800" dirty="0">
              <a:solidFill>
                <a:schemeClr val="accent2">
                  <a:lumMod val="60000"/>
                  <a:lumOff val="40000"/>
                </a:schemeClr>
              </a:solidFill>
            </a:endParaRPr>
          </a:p>
          <a:p>
            <a:pPr marL="0" indent="0" defTabSz="919163">
              <a:lnSpc>
                <a:spcPct val="150000"/>
              </a:lnSpc>
              <a:buNone/>
              <a:tabLst>
                <a:tab pos="1438275" algn="l"/>
                <a:tab pos="7172325" algn="l"/>
              </a:tabLst>
            </a:pPr>
            <a:r>
              <a:rPr lang="fr-CA" sz="2800" dirty="0" smtClean="0">
                <a:solidFill>
                  <a:schemeClr val="accent2">
                    <a:lumMod val="60000"/>
                    <a:lumOff val="40000"/>
                  </a:schemeClr>
                </a:solidFill>
              </a:rPr>
              <a:t>                 	   7,43 %                                                                            	7,09 %</a:t>
            </a:r>
          </a:p>
          <a:p>
            <a:pPr marL="0" indent="0" defTabSz="919163">
              <a:lnSpc>
                <a:spcPct val="150000"/>
              </a:lnSpc>
              <a:buNone/>
              <a:tabLst>
                <a:tab pos="1438275" algn="l"/>
                <a:tab pos="7172325" algn="l"/>
              </a:tabLst>
            </a:pPr>
            <a:r>
              <a:rPr lang="fr-CA" sz="2800" dirty="0" smtClean="0">
                <a:solidFill>
                  <a:schemeClr val="accent2">
                    <a:lumMod val="60000"/>
                    <a:lumOff val="40000"/>
                  </a:schemeClr>
                </a:solidFill>
              </a:rPr>
              <a:t>              	 16,12 %                                                 	15,26 %</a:t>
            </a:r>
          </a:p>
          <a:p>
            <a:pPr marL="0" indent="0" defTabSz="919163">
              <a:lnSpc>
                <a:spcPct val="150000"/>
              </a:lnSpc>
              <a:buNone/>
              <a:tabLst>
                <a:tab pos="1438275" algn="l"/>
                <a:tab pos="7172325" algn="l"/>
              </a:tabLst>
            </a:pPr>
            <a:r>
              <a:rPr lang="fr-CA" sz="2800" dirty="0" smtClean="0">
                <a:solidFill>
                  <a:schemeClr val="accent2">
                    <a:lumMod val="60000"/>
                    <a:lumOff val="40000"/>
                  </a:schemeClr>
                </a:solidFill>
              </a:rPr>
              <a:t>         	20,54 %                                                                           19,77 %</a:t>
            </a:r>
          </a:p>
          <a:p>
            <a:pPr marL="0" indent="0" defTabSz="919163">
              <a:lnSpc>
                <a:spcPct val="150000"/>
              </a:lnSpc>
              <a:buNone/>
              <a:tabLst>
                <a:tab pos="1438275" algn="l"/>
                <a:tab pos="7172325" algn="l"/>
              </a:tabLst>
            </a:pPr>
            <a:r>
              <a:rPr lang="fr-CA" sz="2800" dirty="0" smtClean="0">
                <a:solidFill>
                  <a:srgbClr val="00B0F0"/>
                </a:solidFill>
              </a:rPr>
              <a:t>               	   1,48 %                                                                              1,43 %</a:t>
            </a:r>
            <a:endParaRPr lang="fr-CA" sz="2800" dirty="0">
              <a:solidFill>
                <a:srgbClr val="00B0F0"/>
              </a:solidFill>
            </a:endParaRPr>
          </a:p>
        </p:txBody>
      </p:sp>
      <p:sp>
        <p:nvSpPr>
          <p:cNvPr id="8" name="ZoneTexte 7"/>
          <p:cNvSpPr txBox="1"/>
          <p:nvPr>
            <p:custDataLst>
              <p:tags r:id="rId3"/>
            </p:custDataLst>
          </p:nvPr>
        </p:nvSpPr>
        <p:spPr>
          <a:xfrm>
            <a:off x="859487" y="1094912"/>
            <a:ext cx="9876422" cy="523220"/>
          </a:xfrm>
          <a:prstGeom prst="rect">
            <a:avLst/>
          </a:prstGeom>
          <a:noFill/>
        </p:spPr>
        <p:txBody>
          <a:bodyPr wrap="none" rtlCol="0">
            <a:spAutoFit/>
          </a:bodyPr>
          <a:lstStyle/>
          <a:p>
            <a:r>
              <a:rPr lang="fr-CA" sz="2800" dirty="0" smtClean="0"/>
              <a:t>Salaire de moins de 40 000 $                        Salaire de plus de 40 000 $</a:t>
            </a:r>
            <a:endParaRPr lang="fr-CA" sz="2800" dirty="0"/>
          </a:p>
        </p:txBody>
      </p:sp>
      <p:pic>
        <p:nvPicPr>
          <p:cNvPr id="10" name="Image 9"/>
          <p:cNvPicPr>
            <a:picLocks noChangeAspect="1"/>
          </p:cNvPicPr>
          <p:nvPr>
            <p:custDataLst>
              <p:tags r:id="rId4"/>
            </p:custDataLst>
          </p:nvPr>
        </p:nvPicPr>
        <p:blipFill>
          <a:blip r:embed="rId8"/>
          <a:stretch>
            <a:fillRect/>
          </a:stretch>
        </p:blipFill>
        <p:spPr>
          <a:xfrm>
            <a:off x="5096763" y="1815796"/>
            <a:ext cx="858598" cy="564907"/>
          </a:xfrm>
          <a:prstGeom prst="rect">
            <a:avLst/>
          </a:prstGeom>
        </p:spPr>
      </p:pic>
      <p:pic>
        <p:nvPicPr>
          <p:cNvPr id="12" name="Image 11"/>
          <p:cNvPicPr>
            <a:picLocks noChangeAspect="1"/>
          </p:cNvPicPr>
          <p:nvPr>
            <p:custDataLst>
              <p:tags r:id="rId5"/>
            </p:custDataLst>
          </p:nvPr>
        </p:nvPicPr>
        <p:blipFill>
          <a:blip r:embed="rId9"/>
          <a:stretch>
            <a:fillRect/>
          </a:stretch>
        </p:blipFill>
        <p:spPr>
          <a:xfrm>
            <a:off x="5051664" y="3383600"/>
            <a:ext cx="858598" cy="595144"/>
          </a:xfrm>
          <a:prstGeom prst="rect">
            <a:avLst/>
          </a:prstGeom>
        </p:spPr>
      </p:pic>
      <p:pic>
        <p:nvPicPr>
          <p:cNvPr id="14" name="Image 13"/>
          <p:cNvPicPr>
            <a:picLocks noChangeAspect="1"/>
          </p:cNvPicPr>
          <p:nvPr>
            <p:custDataLst>
              <p:tags r:id="rId6"/>
            </p:custDataLst>
          </p:nvPr>
        </p:nvPicPr>
        <p:blipFill>
          <a:blip r:embed="rId10"/>
          <a:stretch>
            <a:fillRect/>
          </a:stretch>
        </p:blipFill>
        <p:spPr>
          <a:xfrm>
            <a:off x="5096761" y="4852131"/>
            <a:ext cx="858597" cy="627777"/>
          </a:xfrm>
          <a:prstGeom prst="rect">
            <a:avLst/>
          </a:prstGeom>
        </p:spPr>
      </p:pic>
      <p:pic>
        <p:nvPicPr>
          <p:cNvPr id="15" name="Image 14"/>
          <p:cNvPicPr>
            <a:picLocks noChangeAspect="1"/>
          </p:cNvPicPr>
          <p:nvPr/>
        </p:nvPicPr>
        <p:blipFill>
          <a:blip r:embed="rId11"/>
          <a:stretch>
            <a:fillRect/>
          </a:stretch>
        </p:blipFill>
        <p:spPr>
          <a:xfrm>
            <a:off x="5096761" y="4100977"/>
            <a:ext cx="2162176" cy="612980"/>
          </a:xfrm>
          <a:prstGeom prst="rect">
            <a:avLst/>
          </a:prstGeom>
        </p:spPr>
      </p:pic>
      <p:pic>
        <p:nvPicPr>
          <p:cNvPr id="5" name="Image 4"/>
          <p:cNvPicPr>
            <a:picLocks noChangeAspect="1"/>
          </p:cNvPicPr>
          <p:nvPr/>
        </p:nvPicPr>
        <p:blipFill rotWithShape="1">
          <a:blip r:embed="rId12">
            <a:extLst>
              <a:ext uri="{28A0092B-C50C-407E-A947-70E740481C1C}">
                <a14:useLocalDpi xmlns:a14="http://schemas.microsoft.com/office/drawing/2010/main" val="0"/>
              </a:ext>
            </a:extLst>
          </a:blip>
          <a:srcRect l="14167" t="23611" r="16389" b="25277"/>
          <a:stretch/>
        </p:blipFill>
        <p:spPr>
          <a:xfrm>
            <a:off x="5096761" y="2548613"/>
            <a:ext cx="914025" cy="672722"/>
          </a:xfrm>
          <a:prstGeom prst="rect">
            <a:avLst/>
          </a:prstGeom>
        </p:spPr>
      </p:pic>
    </p:spTree>
    <p:extLst>
      <p:ext uri="{BB962C8B-B14F-4D97-AF65-F5344CB8AC3E}">
        <p14:creationId xmlns:p14="http://schemas.microsoft.com/office/powerpoint/2010/main" val="21285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550" y="133350"/>
            <a:ext cx="10396882" cy="1151965"/>
          </a:xfrm>
        </p:spPr>
        <p:txBody>
          <a:bodyPr>
            <a:normAutofit/>
          </a:bodyPr>
          <a:lstStyle/>
          <a:p>
            <a:r>
              <a:rPr lang="fr-CA" sz="4400" dirty="0" smtClean="0">
                <a:solidFill>
                  <a:srgbClr val="E25B00"/>
                </a:solidFill>
              </a:rPr>
              <a:t>2018 : une année de vérité (suite) </a:t>
            </a:r>
            <a:endParaRPr lang="fr-CA" sz="4400" dirty="0">
              <a:solidFill>
                <a:srgbClr val="E25B00"/>
              </a:solidFill>
            </a:endParaRPr>
          </a:p>
        </p:txBody>
      </p:sp>
      <p:sp>
        <p:nvSpPr>
          <p:cNvPr id="3" name="Espace réservé du contenu 2"/>
          <p:cNvSpPr>
            <a:spLocks noGrp="1"/>
          </p:cNvSpPr>
          <p:nvPr>
            <p:ph sz="quarter" idx="13"/>
            <p:custDataLst>
              <p:tags r:id="rId2"/>
            </p:custDataLst>
          </p:nvPr>
        </p:nvSpPr>
        <p:spPr>
          <a:xfrm>
            <a:off x="458884" y="1809191"/>
            <a:ext cx="10394707" cy="3410510"/>
          </a:xfrm>
        </p:spPr>
        <p:txBody>
          <a:bodyPr>
            <a:normAutofit lnSpcReduction="10000"/>
          </a:bodyPr>
          <a:lstStyle/>
          <a:p>
            <a:pPr marL="447675" indent="-447675"/>
            <a:r>
              <a:rPr lang="fr-CA" sz="3500" dirty="0" smtClean="0"/>
              <a:t>L’APTS a  aussi choisi de réduire les couvertures de son régime pour réduire l’augmentation</a:t>
            </a:r>
          </a:p>
          <a:p>
            <a:pPr marL="447675" indent="-447675"/>
            <a:r>
              <a:rPr lang="fr-CA" sz="3500" dirty="0" smtClean="0"/>
              <a:t>Obligation de la substitution du médicament générique</a:t>
            </a:r>
            <a:r>
              <a:rPr lang="fr-CA" sz="3500" dirty="0"/>
              <a:t> </a:t>
            </a:r>
            <a:r>
              <a:rPr lang="fr-CA" sz="3500" dirty="0" smtClean="0"/>
              <a:t>avec </a:t>
            </a:r>
            <a:r>
              <a:rPr lang="fr-CA" sz="3500" dirty="0" smtClean="0">
                <a:solidFill>
                  <a:srgbClr val="E25B00"/>
                </a:solidFill>
              </a:rPr>
              <a:t>Remboursement à 80 </a:t>
            </a:r>
            <a:r>
              <a:rPr lang="fr-CA" sz="3500" dirty="0" smtClean="0">
                <a:solidFill>
                  <a:schemeClr val="accent2">
                    <a:lumMod val="60000"/>
                    <a:lumOff val="40000"/>
                  </a:schemeClr>
                </a:solidFill>
              </a:rPr>
              <a:t>% </a:t>
            </a:r>
            <a:r>
              <a:rPr lang="fr-CA" sz="3500" dirty="0">
                <a:solidFill>
                  <a:schemeClr val="accent2">
                    <a:lumMod val="60000"/>
                    <a:lumOff val="40000"/>
                  </a:schemeClr>
                </a:solidFill>
              </a:rPr>
              <a:t>du coût du médicament générique le moins </a:t>
            </a:r>
            <a:r>
              <a:rPr lang="fr-CA" sz="3500" dirty="0" smtClean="0">
                <a:solidFill>
                  <a:schemeClr val="accent2">
                    <a:lumMod val="60000"/>
                    <a:lumOff val="40000"/>
                  </a:schemeClr>
                </a:solidFill>
              </a:rPr>
              <a:t>cher</a:t>
            </a:r>
          </a:p>
          <a:p>
            <a:pPr marL="457200" lvl="1" indent="0">
              <a:buNone/>
            </a:pPr>
            <a:endParaRPr lang="fr-CA" sz="2200" dirty="0" smtClean="0"/>
          </a:p>
        </p:txBody>
      </p:sp>
      <p:pic>
        <p:nvPicPr>
          <p:cNvPr id="6" name="Image 5"/>
          <p:cNvPicPr>
            <a:picLocks noChangeAspect="1"/>
          </p:cNvPicPr>
          <p:nvPr/>
        </p:nvPicPr>
        <p:blipFill>
          <a:blip r:embed="rId4"/>
          <a:stretch>
            <a:fillRect/>
          </a:stretch>
        </p:blipFill>
        <p:spPr>
          <a:xfrm>
            <a:off x="8208252" y="133350"/>
            <a:ext cx="3384351" cy="959469"/>
          </a:xfrm>
          <a:prstGeom prst="rect">
            <a:avLst/>
          </a:prstGeom>
        </p:spPr>
      </p:pic>
    </p:spTree>
    <p:extLst>
      <p:ext uri="{BB962C8B-B14F-4D97-AF65-F5344CB8AC3E}">
        <p14:creationId xmlns:p14="http://schemas.microsoft.com/office/powerpoint/2010/main" val="1738339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550" y="133350"/>
            <a:ext cx="10396882" cy="1151965"/>
          </a:xfrm>
        </p:spPr>
        <p:txBody>
          <a:bodyPr>
            <a:normAutofit/>
          </a:bodyPr>
          <a:lstStyle/>
          <a:p>
            <a:r>
              <a:rPr lang="fr-CA" sz="4600" dirty="0" smtClean="0">
                <a:solidFill>
                  <a:srgbClr val="E25B00"/>
                </a:solidFill>
              </a:rPr>
              <a:t>2018 : une année de vérité </a:t>
            </a:r>
            <a:endParaRPr lang="fr-CA" sz="4600" dirty="0">
              <a:solidFill>
                <a:srgbClr val="E25B00"/>
              </a:solidFill>
            </a:endParaRPr>
          </a:p>
        </p:txBody>
      </p:sp>
      <p:sp>
        <p:nvSpPr>
          <p:cNvPr id="3" name="Espace réservé du contenu 2"/>
          <p:cNvSpPr>
            <a:spLocks noGrp="1"/>
          </p:cNvSpPr>
          <p:nvPr>
            <p:ph sz="quarter" idx="13"/>
            <p:custDataLst>
              <p:tags r:id="rId2"/>
            </p:custDataLst>
          </p:nvPr>
        </p:nvSpPr>
        <p:spPr>
          <a:xfrm>
            <a:off x="339642" y="1695451"/>
            <a:ext cx="10394707" cy="4276724"/>
          </a:xfrm>
        </p:spPr>
        <p:txBody>
          <a:bodyPr>
            <a:normAutofit/>
          </a:bodyPr>
          <a:lstStyle/>
          <a:p>
            <a:pPr marL="447675" indent="-447675"/>
            <a:r>
              <a:rPr lang="fr-CA" sz="2800" dirty="0" smtClean="0"/>
              <a:t>L’APTS a joué sur le coût de l’assurance en ayant la </a:t>
            </a:r>
            <a:r>
              <a:rPr lang="fr-CA" sz="2800" dirty="0"/>
              <a:t>stratégie de placer </a:t>
            </a:r>
            <a:r>
              <a:rPr lang="fr-CA" sz="2800" dirty="0" smtClean="0"/>
              <a:t>toutes ses économies d’un seul coup afin </a:t>
            </a:r>
            <a:r>
              <a:rPr lang="fr-CA" sz="2800" dirty="0"/>
              <a:t>de  réduire le coût de </a:t>
            </a:r>
            <a:r>
              <a:rPr lang="fr-CA" sz="2800" dirty="0" smtClean="0"/>
              <a:t>l’assurance collective pour le maraudage de 2017 </a:t>
            </a:r>
            <a:endParaRPr lang="fr-CA" sz="2800" dirty="0"/>
          </a:p>
          <a:p>
            <a:pPr marL="447675" indent="-447675"/>
            <a:r>
              <a:rPr lang="fr-CA" sz="2800" dirty="0" smtClean="0"/>
              <a:t>Elle comptait aussi sur l’effet de la nouveauté de l’ </a:t>
            </a:r>
            <a:r>
              <a:rPr lang="fr-CA" sz="2800" dirty="0">
                <a:solidFill>
                  <a:srgbClr val="E25B00"/>
                </a:solidFill>
              </a:rPr>
              <a:t>option couple </a:t>
            </a:r>
            <a:r>
              <a:rPr lang="fr-CA" sz="2800" dirty="0" smtClean="0"/>
              <a:t>qui ne pouvait se traduire que par une augmentation du coût des primes d’assurance pour tous les membres </a:t>
            </a:r>
          </a:p>
          <a:p>
            <a:endParaRPr lang="fr-CA" sz="2200" dirty="0">
              <a:solidFill>
                <a:srgbClr val="FF0000"/>
              </a:solidFill>
            </a:endParaRPr>
          </a:p>
          <a:p>
            <a:pPr lvl="1"/>
            <a:endParaRPr lang="fr-CA" sz="2200" dirty="0" smtClean="0"/>
          </a:p>
        </p:txBody>
      </p:sp>
      <p:pic>
        <p:nvPicPr>
          <p:cNvPr id="6" name="Image 5"/>
          <p:cNvPicPr>
            <a:picLocks noChangeAspect="1"/>
          </p:cNvPicPr>
          <p:nvPr/>
        </p:nvPicPr>
        <p:blipFill>
          <a:blip r:embed="rId4"/>
          <a:stretch>
            <a:fillRect/>
          </a:stretch>
        </p:blipFill>
        <p:spPr>
          <a:xfrm>
            <a:off x="7827252" y="229597"/>
            <a:ext cx="3384351" cy="959469"/>
          </a:xfrm>
          <a:prstGeom prst="rect">
            <a:avLst/>
          </a:prstGeom>
        </p:spPr>
      </p:pic>
    </p:spTree>
    <p:extLst>
      <p:ext uri="{BB962C8B-B14F-4D97-AF65-F5344CB8AC3E}">
        <p14:creationId xmlns:p14="http://schemas.microsoft.com/office/powerpoint/2010/main" val="2232878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6200" y="170732"/>
            <a:ext cx="10396882" cy="1151965"/>
          </a:xfrm>
        </p:spPr>
        <p:txBody>
          <a:bodyPr>
            <a:normAutofit/>
          </a:bodyPr>
          <a:lstStyle/>
          <a:p>
            <a:r>
              <a:rPr lang="fr-CA" sz="4600" dirty="0" smtClean="0">
                <a:solidFill>
                  <a:srgbClr val="E25B00"/>
                </a:solidFill>
              </a:rPr>
              <a:t>2018 : une année de vérité (suite) </a:t>
            </a:r>
            <a:endParaRPr lang="fr-CA" sz="4600" dirty="0">
              <a:solidFill>
                <a:srgbClr val="E25B00"/>
              </a:solidFill>
            </a:endParaRPr>
          </a:p>
        </p:txBody>
      </p:sp>
      <p:sp>
        <p:nvSpPr>
          <p:cNvPr id="3" name="Espace réservé du contenu 2"/>
          <p:cNvSpPr>
            <a:spLocks noGrp="1"/>
          </p:cNvSpPr>
          <p:nvPr>
            <p:ph sz="quarter" idx="13"/>
            <p:custDataLst>
              <p:tags r:id="rId2"/>
            </p:custDataLst>
          </p:nvPr>
        </p:nvSpPr>
        <p:spPr>
          <a:xfrm>
            <a:off x="339642" y="1552576"/>
            <a:ext cx="10394707" cy="4010024"/>
          </a:xfrm>
        </p:spPr>
        <p:txBody>
          <a:bodyPr>
            <a:normAutofit/>
          </a:bodyPr>
          <a:lstStyle/>
          <a:p>
            <a:pPr marL="447675" indent="-447675"/>
            <a:r>
              <a:rPr lang="fr-CA" sz="3200" dirty="0" smtClean="0">
                <a:solidFill>
                  <a:srgbClr val="E25B00"/>
                </a:solidFill>
              </a:rPr>
              <a:t>(l’effet boomerang</a:t>
            </a:r>
            <a:r>
              <a:rPr lang="fr-CA" sz="3200" dirty="0" smtClean="0">
                <a:solidFill>
                  <a:schemeClr val="accent2">
                    <a:lumMod val="60000"/>
                    <a:lumOff val="40000"/>
                  </a:schemeClr>
                </a:solidFill>
              </a:rPr>
              <a:t>) </a:t>
            </a:r>
            <a:r>
              <a:rPr lang="fr-CA" sz="3200" dirty="0" smtClean="0">
                <a:solidFill>
                  <a:srgbClr val="E25B00"/>
                </a:solidFill>
              </a:rPr>
              <a:t> </a:t>
            </a:r>
            <a:r>
              <a:rPr lang="fr-CA" sz="3200" dirty="0" smtClean="0"/>
              <a:t>À cause du rattrapage en 2018, le </a:t>
            </a:r>
            <a:r>
              <a:rPr lang="fr-CA" sz="3200" dirty="0"/>
              <a:t>groupe a décidé d’aller en appel </a:t>
            </a:r>
            <a:r>
              <a:rPr lang="fr-CA" sz="3200" dirty="0" smtClean="0"/>
              <a:t>d’offres sur </a:t>
            </a:r>
            <a:r>
              <a:rPr lang="fr-CA" sz="3200" dirty="0"/>
              <a:t>le </a:t>
            </a:r>
            <a:r>
              <a:rPr lang="fr-CA" sz="3200" dirty="0" smtClean="0"/>
              <a:t>marché</a:t>
            </a:r>
            <a:endParaRPr lang="fr-CA" sz="3200" dirty="0"/>
          </a:p>
          <a:p>
            <a:pPr marL="0" indent="0">
              <a:buNone/>
            </a:pPr>
            <a:endParaRPr lang="fr-CA" sz="2200" dirty="0">
              <a:solidFill>
                <a:srgbClr val="FF0000"/>
              </a:solidFill>
            </a:endParaRPr>
          </a:p>
          <a:p>
            <a:pPr lvl="1"/>
            <a:endParaRPr lang="fr-CA" sz="2200" dirty="0" smtClean="0"/>
          </a:p>
        </p:txBody>
      </p:sp>
      <p:pic>
        <p:nvPicPr>
          <p:cNvPr id="6" name="Image 5"/>
          <p:cNvPicPr>
            <a:picLocks noChangeAspect="1"/>
          </p:cNvPicPr>
          <p:nvPr/>
        </p:nvPicPr>
        <p:blipFill>
          <a:blip r:embed="rId4"/>
          <a:stretch>
            <a:fillRect/>
          </a:stretch>
        </p:blipFill>
        <p:spPr>
          <a:xfrm>
            <a:off x="8379702" y="363228"/>
            <a:ext cx="3384351" cy="959469"/>
          </a:xfrm>
          <a:prstGeom prst="rect">
            <a:avLst/>
          </a:prstGeom>
        </p:spPr>
      </p:pic>
    </p:spTree>
    <p:extLst>
      <p:ext uri="{BB962C8B-B14F-4D97-AF65-F5344CB8AC3E}">
        <p14:creationId xmlns:p14="http://schemas.microsoft.com/office/powerpoint/2010/main" val="2506146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69042" y="26930"/>
            <a:ext cx="10396882" cy="1663499"/>
          </a:xfrm>
        </p:spPr>
        <p:txBody>
          <a:bodyPr>
            <a:noAutofit/>
          </a:bodyPr>
          <a:lstStyle/>
          <a:p>
            <a:pPr algn="ctr"/>
            <a:r>
              <a:rPr lang="fr-CA" sz="3600" dirty="0" smtClean="0"/>
              <a:t>Depuis le 31 décembre 2016 </a:t>
            </a:r>
            <a:br>
              <a:rPr lang="fr-CA" sz="3600" dirty="0" smtClean="0"/>
            </a:br>
            <a:r>
              <a:rPr lang="fr-CA" sz="3600" dirty="0" smtClean="0"/>
              <a:t>regardons pour une couverture familiale avec la garantie maximale avec un salaire de + 40 000 $ </a:t>
            </a:r>
            <a:endParaRPr lang="fr-CA" sz="3600" dirty="0"/>
          </a:p>
        </p:txBody>
      </p:sp>
      <p:sp>
        <p:nvSpPr>
          <p:cNvPr id="5" name="ZoneTexte 4"/>
          <p:cNvSpPr txBox="1"/>
          <p:nvPr>
            <p:custDataLst>
              <p:tags r:id="rId2"/>
            </p:custDataLst>
          </p:nvPr>
        </p:nvSpPr>
        <p:spPr>
          <a:xfrm>
            <a:off x="3022407" y="1792683"/>
            <a:ext cx="3106833" cy="553998"/>
          </a:xfrm>
          <a:prstGeom prst="rect">
            <a:avLst/>
          </a:prstGeom>
          <a:noFill/>
        </p:spPr>
        <p:txBody>
          <a:bodyPr wrap="square" rtlCol="0">
            <a:spAutoFit/>
          </a:bodyPr>
          <a:lstStyle/>
          <a:p>
            <a:r>
              <a:rPr lang="fr-CA" sz="3000" dirty="0" smtClean="0"/>
              <a:t>31 décembre 2016</a:t>
            </a:r>
            <a:endParaRPr lang="fr-CA" sz="3000" dirty="0"/>
          </a:p>
        </p:txBody>
      </p:sp>
      <p:sp>
        <p:nvSpPr>
          <p:cNvPr id="6" name="ZoneTexte 5"/>
          <p:cNvSpPr txBox="1"/>
          <p:nvPr>
            <p:custDataLst>
              <p:tags r:id="rId3"/>
            </p:custDataLst>
          </p:nvPr>
        </p:nvSpPr>
        <p:spPr>
          <a:xfrm>
            <a:off x="6264165" y="1792683"/>
            <a:ext cx="2676442" cy="553998"/>
          </a:xfrm>
          <a:prstGeom prst="rect">
            <a:avLst/>
          </a:prstGeom>
          <a:noFill/>
        </p:spPr>
        <p:txBody>
          <a:bodyPr wrap="square" rtlCol="0">
            <a:spAutoFit/>
          </a:bodyPr>
          <a:lstStyle/>
          <a:p>
            <a:r>
              <a:rPr lang="fr-CA" sz="3000" dirty="0" smtClean="0"/>
              <a:t>1</a:t>
            </a:r>
            <a:r>
              <a:rPr lang="fr-CA" sz="3000" baseline="30000" dirty="0" smtClean="0"/>
              <a:t>er</a:t>
            </a:r>
            <a:r>
              <a:rPr lang="fr-CA" sz="3000" dirty="0" smtClean="0"/>
              <a:t> janvier 2018 </a:t>
            </a:r>
            <a:endParaRPr lang="fr-CA" sz="3000" dirty="0"/>
          </a:p>
        </p:txBody>
      </p:sp>
      <p:graphicFrame>
        <p:nvGraphicFramePr>
          <p:cNvPr id="13" name="Espace réservé du contenu 12"/>
          <p:cNvGraphicFramePr>
            <a:graphicFrameLocks noGrp="1"/>
          </p:cNvGraphicFramePr>
          <p:nvPr>
            <p:ph sz="quarter" idx="13"/>
            <p:custDataLst>
              <p:tags r:id="rId4"/>
            </p:custDataLst>
            <p:extLst>
              <p:ext uri="{D42A27DB-BD31-4B8C-83A1-F6EECF244321}">
                <p14:modId xmlns:p14="http://schemas.microsoft.com/office/powerpoint/2010/main" val="1766267013"/>
              </p:ext>
            </p:extLst>
          </p:nvPr>
        </p:nvGraphicFramePr>
        <p:xfrm>
          <a:off x="3022407" y="2525712"/>
          <a:ext cx="5918200" cy="2875280"/>
        </p:xfrm>
        <a:graphic>
          <a:graphicData uri="http://schemas.openxmlformats.org/drawingml/2006/table">
            <a:tbl>
              <a:tblPr firstRow="1" firstCol="1" bandRow="1"/>
              <a:tblGrid>
                <a:gridCol w="2959100">
                  <a:extLst>
                    <a:ext uri="{9D8B030D-6E8A-4147-A177-3AD203B41FA5}">
                      <a16:colId xmlns:a16="http://schemas.microsoft.com/office/drawing/2014/main" val="20000"/>
                    </a:ext>
                  </a:extLst>
                </a:gridCol>
                <a:gridCol w="2959100">
                  <a:extLst>
                    <a:ext uri="{9D8B030D-6E8A-4147-A177-3AD203B41FA5}">
                      <a16:colId xmlns:a16="http://schemas.microsoft.com/office/drawing/2014/main" val="20001"/>
                    </a:ext>
                  </a:extLst>
                </a:gridCol>
              </a:tblGrid>
              <a:tr h="820420">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194,24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232,65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32180">
                <a:tc gridSpan="2">
                  <a:txBody>
                    <a:bodyPr/>
                    <a:lstStyle/>
                    <a:p>
                      <a:pPr marL="0" marR="0" algn="ctr">
                        <a:lnSpc>
                          <a:spcPct val="105000"/>
                        </a:lnSpc>
                        <a:spcBef>
                          <a:spcPts val="0"/>
                        </a:spcBef>
                        <a:spcAft>
                          <a:spcPts val="0"/>
                        </a:spcAft>
                      </a:pP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38,41 $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14 jours</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1"/>
                  </a:ext>
                </a:extLst>
              </a:tr>
              <a:tr h="1122680">
                <a:tc gridSpan="2">
                  <a:txBody>
                    <a:bodyPr/>
                    <a:lstStyle/>
                    <a:p>
                      <a:pPr marL="0" marR="0" indent="0" algn="ctr" defTabSz="914400" rtl="0" eaLnBrk="1" fontAlgn="auto" latinLnBrk="0" hangingPunct="1">
                        <a:lnSpc>
                          <a:spcPct val="105000"/>
                        </a:lnSpc>
                        <a:spcBef>
                          <a:spcPts val="0"/>
                        </a:spcBef>
                        <a:spcAft>
                          <a:spcPts val="0"/>
                        </a:spcAft>
                        <a:buClrTx/>
                        <a:buSzTx/>
                        <a:buFontTx/>
                        <a:buNone/>
                        <a:tabLst/>
                        <a:defRPr/>
                      </a:pPr>
                      <a:r>
                        <a:rPr lang="fr-CA" sz="3000" b="0" kern="1200" spc="3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spc="0" baseline="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998,66 $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par année de</a:t>
                      </a:r>
                      <a:r>
                        <a:rPr lang="fr-CA" sz="3000" b="0" kern="1200" baseline="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plus</a:t>
                      </a:r>
                      <a:endParaRPr lang="fr-CA" sz="1100" b="0" dirty="0" smtClean="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2"/>
                  </a:ext>
                </a:extLst>
              </a:tr>
            </a:tbl>
          </a:graphicData>
        </a:graphic>
      </p:graphicFrame>
      <p:pic>
        <p:nvPicPr>
          <p:cNvPr id="9" name="Image 8"/>
          <p:cNvPicPr>
            <a:picLocks noChangeAspect="1"/>
          </p:cNvPicPr>
          <p:nvPr/>
        </p:nvPicPr>
        <p:blipFill>
          <a:blip r:embed="rId6"/>
          <a:stretch>
            <a:fillRect/>
          </a:stretch>
        </p:blipFill>
        <p:spPr>
          <a:xfrm>
            <a:off x="9026332" y="3408323"/>
            <a:ext cx="2840748" cy="805357"/>
          </a:xfrm>
          <a:prstGeom prst="rect">
            <a:avLst/>
          </a:prstGeom>
        </p:spPr>
      </p:pic>
    </p:spTree>
    <p:extLst>
      <p:ext uri="{BB962C8B-B14F-4D97-AF65-F5344CB8AC3E}">
        <p14:creationId xmlns:p14="http://schemas.microsoft.com/office/powerpoint/2010/main" val="602316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733425" y="3795368"/>
            <a:ext cx="2896596" cy="1384995"/>
          </a:xfrm>
          <a:prstGeom prst="rect">
            <a:avLst/>
          </a:prstGeom>
          <a:noFill/>
        </p:spPr>
        <p:txBody>
          <a:bodyPr wrap="square" rtlCol="0">
            <a:spAutoFit/>
          </a:bodyPr>
          <a:lstStyle/>
          <a:p>
            <a:pPr algn="ctr"/>
            <a:r>
              <a:rPr lang="fr-CA" sz="2800" dirty="0" smtClean="0"/>
              <a:t>31 décembre 2016</a:t>
            </a:r>
          </a:p>
          <a:p>
            <a:pPr algn="ctr"/>
            <a:endParaRPr lang="fr-CA" sz="2800" dirty="0"/>
          </a:p>
          <a:p>
            <a:pPr algn="ctr"/>
            <a:r>
              <a:rPr lang="fr-CA" sz="2800" dirty="0" smtClean="0"/>
              <a:t>342,75$ / année</a:t>
            </a:r>
            <a:endParaRPr lang="fr-CA" sz="2800" dirty="0"/>
          </a:p>
        </p:txBody>
      </p:sp>
      <p:sp>
        <p:nvSpPr>
          <p:cNvPr id="6" name="ZoneTexte 5"/>
          <p:cNvSpPr txBox="1"/>
          <p:nvPr>
            <p:custDataLst>
              <p:tags r:id="rId2"/>
            </p:custDataLst>
          </p:nvPr>
        </p:nvSpPr>
        <p:spPr>
          <a:xfrm>
            <a:off x="4237678" y="3795368"/>
            <a:ext cx="2848921" cy="1384995"/>
          </a:xfrm>
          <a:prstGeom prst="rect">
            <a:avLst/>
          </a:prstGeom>
          <a:noFill/>
        </p:spPr>
        <p:txBody>
          <a:bodyPr wrap="square" rtlCol="0">
            <a:spAutoFit/>
          </a:bodyPr>
          <a:lstStyle/>
          <a:p>
            <a:pPr algn="ctr"/>
            <a:r>
              <a:rPr lang="fr-CA" sz="2800" u="sng" dirty="0" smtClean="0"/>
              <a:t>1</a:t>
            </a:r>
            <a:r>
              <a:rPr lang="fr-CA" sz="2800" u="sng" baseline="30000" dirty="0" smtClean="0"/>
              <a:t>er</a:t>
            </a:r>
            <a:r>
              <a:rPr lang="fr-CA" sz="2800" u="sng" dirty="0" smtClean="0"/>
              <a:t> janvier 2018</a:t>
            </a:r>
          </a:p>
          <a:p>
            <a:pPr algn="ctr"/>
            <a:endParaRPr lang="fr-CA" sz="2800" dirty="0"/>
          </a:p>
          <a:p>
            <a:pPr algn="ctr"/>
            <a:r>
              <a:rPr lang="fr-CA" sz="2800" dirty="0" smtClean="0"/>
              <a:t>487,50 $ / année  </a:t>
            </a:r>
            <a:endParaRPr lang="fr-CA" sz="2800" dirty="0"/>
          </a:p>
        </p:txBody>
      </p:sp>
      <p:sp>
        <p:nvSpPr>
          <p:cNvPr id="3" name="ZoneTexte 2"/>
          <p:cNvSpPr txBox="1"/>
          <p:nvPr>
            <p:custDataLst>
              <p:tags r:id="rId3"/>
            </p:custDataLst>
          </p:nvPr>
        </p:nvSpPr>
        <p:spPr>
          <a:xfrm flipH="1">
            <a:off x="412751" y="1520668"/>
            <a:ext cx="11214098" cy="707886"/>
          </a:xfrm>
          <a:prstGeom prst="rect">
            <a:avLst/>
          </a:prstGeom>
          <a:noFill/>
        </p:spPr>
        <p:txBody>
          <a:bodyPr wrap="square" rtlCol="0">
            <a:spAutoFit/>
          </a:bodyPr>
          <a:lstStyle/>
          <a:p>
            <a:r>
              <a:rPr lang="fr-CA" sz="3200" dirty="0" smtClean="0"/>
              <a:t>Le coût d’assurance salaire de longue durée augmente de </a:t>
            </a:r>
            <a:r>
              <a:rPr lang="fr-CA" sz="4000" dirty="0" smtClean="0">
                <a:solidFill>
                  <a:srgbClr val="007CC8"/>
                </a:solidFill>
              </a:rPr>
              <a:t>42 %</a:t>
            </a:r>
            <a:endParaRPr lang="fr-CA" sz="4000" dirty="0">
              <a:solidFill>
                <a:srgbClr val="007CC8"/>
              </a:solidFill>
            </a:endParaRPr>
          </a:p>
        </p:txBody>
      </p:sp>
      <p:sp>
        <p:nvSpPr>
          <p:cNvPr id="8" name="ZoneTexte 7"/>
          <p:cNvSpPr txBox="1"/>
          <p:nvPr>
            <p:custDataLst>
              <p:tags r:id="rId4"/>
            </p:custDataLst>
          </p:nvPr>
        </p:nvSpPr>
        <p:spPr>
          <a:xfrm>
            <a:off x="412751" y="2228554"/>
            <a:ext cx="9884437" cy="1015663"/>
          </a:xfrm>
          <a:prstGeom prst="rect">
            <a:avLst/>
          </a:prstGeom>
          <a:noFill/>
        </p:spPr>
        <p:txBody>
          <a:bodyPr wrap="none" rtlCol="0">
            <a:spAutoFit/>
          </a:bodyPr>
          <a:lstStyle/>
          <a:p>
            <a:endParaRPr lang="fr-CA" sz="2800" dirty="0" smtClean="0"/>
          </a:p>
          <a:p>
            <a:r>
              <a:rPr lang="fr-CA" sz="3200" dirty="0" smtClean="0"/>
              <a:t>Pour une personne avec un salaire de 75 000 $  par année :</a:t>
            </a:r>
            <a:endParaRPr lang="fr-CA" sz="3200" dirty="0"/>
          </a:p>
        </p:txBody>
      </p:sp>
      <p:sp>
        <p:nvSpPr>
          <p:cNvPr id="10" name="ZoneTexte 9"/>
          <p:cNvSpPr txBox="1"/>
          <p:nvPr>
            <p:custDataLst>
              <p:tags r:id="rId5"/>
            </p:custDataLst>
          </p:nvPr>
        </p:nvSpPr>
        <p:spPr>
          <a:xfrm>
            <a:off x="7878847" y="3795368"/>
            <a:ext cx="3002745" cy="1569660"/>
          </a:xfrm>
          <a:prstGeom prst="rect">
            <a:avLst/>
          </a:prstGeom>
          <a:noFill/>
        </p:spPr>
        <p:txBody>
          <a:bodyPr wrap="none" rtlCol="0">
            <a:spAutoFit/>
          </a:bodyPr>
          <a:lstStyle/>
          <a:p>
            <a:pPr algn="ctr"/>
            <a:r>
              <a:rPr lang="fr-CA" sz="2800" u="sng" dirty="0" smtClean="0">
                <a:solidFill>
                  <a:srgbClr val="007CC8"/>
                </a:solidFill>
              </a:rPr>
              <a:t>Augmentation</a:t>
            </a:r>
          </a:p>
          <a:p>
            <a:endParaRPr lang="fr-CA" sz="1200" dirty="0" smtClean="0">
              <a:solidFill>
                <a:srgbClr val="007CC8"/>
              </a:solidFill>
            </a:endParaRPr>
          </a:p>
          <a:p>
            <a:r>
              <a:rPr lang="fr-CA" sz="2800" dirty="0" smtClean="0">
                <a:solidFill>
                  <a:srgbClr val="007CC8"/>
                </a:solidFill>
              </a:rPr>
              <a:t>+ 144,75 $ / année </a:t>
            </a:r>
          </a:p>
          <a:p>
            <a:r>
              <a:rPr lang="fr-CA" sz="2800" dirty="0" smtClean="0">
                <a:solidFill>
                  <a:srgbClr val="007CC8"/>
                </a:solidFill>
              </a:rPr>
              <a:t>+     5,56 $ / 14 jours</a:t>
            </a:r>
            <a:endParaRPr lang="fr-CA" sz="2800" dirty="0">
              <a:solidFill>
                <a:srgbClr val="007CC8"/>
              </a:solidFill>
            </a:endParaRPr>
          </a:p>
        </p:txBody>
      </p:sp>
      <p:pic>
        <p:nvPicPr>
          <p:cNvPr id="9" name="Image 8"/>
          <p:cNvPicPr>
            <a:picLocks noChangeAspect="1"/>
          </p:cNvPicPr>
          <p:nvPr/>
        </p:nvPicPr>
        <p:blipFill>
          <a:blip r:embed="rId7"/>
          <a:stretch>
            <a:fillRect/>
          </a:stretch>
        </p:blipFill>
        <p:spPr>
          <a:xfrm>
            <a:off x="7827252" y="229597"/>
            <a:ext cx="3384351" cy="959469"/>
          </a:xfrm>
          <a:prstGeom prst="rect">
            <a:avLst/>
          </a:prstGeom>
        </p:spPr>
      </p:pic>
    </p:spTree>
    <p:extLst>
      <p:ext uri="{BB962C8B-B14F-4D97-AF65-F5344CB8AC3E}">
        <p14:creationId xmlns:p14="http://schemas.microsoft.com/office/powerpoint/2010/main" val="1485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550" y="133350"/>
            <a:ext cx="10396882" cy="1151965"/>
          </a:xfrm>
        </p:spPr>
        <p:txBody>
          <a:bodyPr>
            <a:normAutofit/>
          </a:bodyPr>
          <a:lstStyle/>
          <a:p>
            <a:r>
              <a:rPr lang="fr-CA" sz="4800" dirty="0" smtClean="0">
                <a:solidFill>
                  <a:srgbClr val="E25B00"/>
                </a:solidFill>
              </a:rPr>
              <a:t>2018 : une année de vérité </a:t>
            </a:r>
            <a:endParaRPr lang="fr-CA" sz="4800" dirty="0">
              <a:solidFill>
                <a:srgbClr val="E25B00"/>
              </a:solidFill>
            </a:endParaRPr>
          </a:p>
        </p:txBody>
      </p:sp>
      <p:sp>
        <p:nvSpPr>
          <p:cNvPr id="3" name="Espace réservé du contenu 2"/>
          <p:cNvSpPr>
            <a:spLocks noGrp="1"/>
          </p:cNvSpPr>
          <p:nvPr>
            <p:ph sz="quarter" idx="13"/>
            <p:custDataLst>
              <p:tags r:id="rId2"/>
            </p:custDataLst>
          </p:nvPr>
        </p:nvSpPr>
        <p:spPr>
          <a:xfrm>
            <a:off x="439834" y="1976102"/>
            <a:ext cx="10885391" cy="3048354"/>
          </a:xfrm>
        </p:spPr>
        <p:txBody>
          <a:bodyPr>
            <a:normAutofit/>
          </a:bodyPr>
          <a:lstStyle/>
          <a:p>
            <a:pPr lvl="1" indent="-504825"/>
            <a:r>
              <a:rPr lang="fr-CA" sz="3200" dirty="0" smtClean="0"/>
              <a:t>tarification juste et honnête </a:t>
            </a:r>
          </a:p>
          <a:p>
            <a:pPr lvl="1" indent="-504825"/>
            <a:r>
              <a:rPr lang="fr-CA" sz="3200" dirty="0" smtClean="0"/>
              <a:t>Fidèle à nos valeurs, pour un régime sans restriction ou preuve de bonne santé</a:t>
            </a:r>
          </a:p>
          <a:p>
            <a:pPr lvl="1" indent="-504825"/>
            <a:r>
              <a:rPr lang="fr-CA" sz="3200" dirty="0" smtClean="0"/>
              <a:t>UN RÉGIME FLEXIBLE ET ACCESSIBLE À tous les membres </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343" y="0"/>
            <a:ext cx="1258686" cy="1695450"/>
          </a:xfrm>
          <a:prstGeom prst="rect">
            <a:avLst/>
          </a:prstGeom>
        </p:spPr>
      </p:pic>
    </p:spTree>
    <p:extLst>
      <p:ext uri="{BB962C8B-B14F-4D97-AF65-F5344CB8AC3E}">
        <p14:creationId xmlns:p14="http://schemas.microsoft.com/office/powerpoint/2010/main" val="2131495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550" y="133350"/>
            <a:ext cx="10396882" cy="1151965"/>
          </a:xfrm>
        </p:spPr>
        <p:txBody>
          <a:bodyPr>
            <a:normAutofit/>
          </a:bodyPr>
          <a:lstStyle/>
          <a:p>
            <a:r>
              <a:rPr lang="fr-CA" sz="4800" dirty="0" smtClean="0">
                <a:solidFill>
                  <a:srgbClr val="E25B00"/>
                </a:solidFill>
              </a:rPr>
              <a:t>2018 : une année de vérité (suite) </a:t>
            </a:r>
            <a:endParaRPr lang="fr-CA" sz="4800" dirty="0">
              <a:solidFill>
                <a:srgbClr val="E25B00"/>
              </a:solidFill>
            </a:endParaRPr>
          </a:p>
        </p:txBody>
      </p:sp>
      <p:sp>
        <p:nvSpPr>
          <p:cNvPr id="3" name="Espace réservé du contenu 2"/>
          <p:cNvSpPr>
            <a:spLocks noGrp="1"/>
          </p:cNvSpPr>
          <p:nvPr>
            <p:ph sz="quarter" idx="13"/>
            <p:custDataLst>
              <p:tags r:id="rId2"/>
            </p:custDataLst>
          </p:nvPr>
        </p:nvSpPr>
        <p:spPr>
          <a:xfrm>
            <a:off x="307975" y="1571625"/>
            <a:ext cx="10394707" cy="3809794"/>
          </a:xfrm>
        </p:spPr>
        <p:txBody>
          <a:bodyPr>
            <a:noAutofit/>
          </a:bodyPr>
          <a:lstStyle/>
          <a:p>
            <a:pPr lvl="1" indent="-504825"/>
            <a:r>
              <a:rPr lang="fr-CA" sz="3200" dirty="0" smtClean="0"/>
              <a:t>Aucun changement au RÉGIME pour le maraudage</a:t>
            </a:r>
          </a:p>
          <a:p>
            <a:pPr lvl="1" indent="-504825"/>
            <a:r>
              <a:rPr lang="fr-CA" sz="3200" dirty="0" smtClean="0"/>
              <a:t>En 2018, nous n’avons pas À faire de choix déchirants pour nous sauver des augmentations de primes laissées par le maraudage</a:t>
            </a:r>
          </a:p>
          <a:p>
            <a:pPr lvl="1" indent="-504825"/>
            <a:r>
              <a:rPr lang="fr-CA" sz="3200" dirty="0" smtClean="0"/>
              <a:t>Nous présentons à nos membres des augmentations de 1,43 %  et 1,48 % sur 2 ANS</a:t>
            </a:r>
            <a:endParaRPr lang="fr-CA" sz="32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693" y="0"/>
            <a:ext cx="1258686" cy="1695450"/>
          </a:xfrm>
          <a:prstGeom prst="rect">
            <a:avLst/>
          </a:prstGeom>
        </p:spPr>
      </p:pic>
    </p:spTree>
    <p:extLst>
      <p:ext uri="{BB962C8B-B14F-4D97-AF65-F5344CB8AC3E}">
        <p14:creationId xmlns:p14="http://schemas.microsoft.com/office/powerpoint/2010/main" val="1613639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69042" y="26930"/>
            <a:ext cx="10396882" cy="1663499"/>
          </a:xfrm>
        </p:spPr>
        <p:txBody>
          <a:bodyPr>
            <a:noAutofit/>
          </a:bodyPr>
          <a:lstStyle/>
          <a:p>
            <a:pPr algn="ctr"/>
            <a:r>
              <a:rPr lang="fr-CA" sz="3600" dirty="0" smtClean="0"/>
              <a:t>Depuis le 31 décembre 2016 </a:t>
            </a:r>
            <a:br>
              <a:rPr lang="fr-CA" sz="3600" dirty="0" smtClean="0"/>
            </a:br>
            <a:r>
              <a:rPr lang="fr-CA" sz="3600" dirty="0" smtClean="0"/>
              <a:t>regardons pour une couverture familiale avec la garantie maximale avec un salaire de - 40 000 $ </a:t>
            </a:r>
            <a:endParaRPr lang="fr-CA" sz="3600" dirty="0"/>
          </a:p>
        </p:txBody>
      </p:sp>
      <p:sp>
        <p:nvSpPr>
          <p:cNvPr id="5" name="ZoneTexte 4"/>
          <p:cNvSpPr txBox="1"/>
          <p:nvPr>
            <p:custDataLst>
              <p:tags r:id="rId2"/>
            </p:custDataLst>
          </p:nvPr>
        </p:nvSpPr>
        <p:spPr>
          <a:xfrm>
            <a:off x="3022407" y="1792683"/>
            <a:ext cx="3106833" cy="553998"/>
          </a:xfrm>
          <a:prstGeom prst="rect">
            <a:avLst/>
          </a:prstGeom>
          <a:noFill/>
        </p:spPr>
        <p:txBody>
          <a:bodyPr wrap="square" rtlCol="0">
            <a:spAutoFit/>
          </a:bodyPr>
          <a:lstStyle/>
          <a:p>
            <a:r>
              <a:rPr lang="fr-CA" sz="3000" dirty="0" smtClean="0"/>
              <a:t>31 décembre 2016</a:t>
            </a:r>
            <a:endParaRPr lang="fr-CA" sz="3000" dirty="0"/>
          </a:p>
        </p:txBody>
      </p:sp>
      <p:sp>
        <p:nvSpPr>
          <p:cNvPr id="6" name="ZoneTexte 5"/>
          <p:cNvSpPr txBox="1"/>
          <p:nvPr>
            <p:custDataLst>
              <p:tags r:id="rId3"/>
            </p:custDataLst>
          </p:nvPr>
        </p:nvSpPr>
        <p:spPr>
          <a:xfrm>
            <a:off x="6264165" y="1792683"/>
            <a:ext cx="2676442" cy="553998"/>
          </a:xfrm>
          <a:prstGeom prst="rect">
            <a:avLst/>
          </a:prstGeom>
          <a:noFill/>
        </p:spPr>
        <p:txBody>
          <a:bodyPr wrap="square" rtlCol="0">
            <a:spAutoFit/>
          </a:bodyPr>
          <a:lstStyle/>
          <a:p>
            <a:r>
              <a:rPr lang="fr-CA" sz="3000" dirty="0" smtClean="0"/>
              <a:t>1</a:t>
            </a:r>
            <a:r>
              <a:rPr lang="fr-CA" sz="3000" baseline="30000" dirty="0" smtClean="0"/>
              <a:t>er</a:t>
            </a:r>
            <a:r>
              <a:rPr lang="fr-CA" sz="3000" dirty="0" smtClean="0"/>
              <a:t> janvier 2018 </a:t>
            </a:r>
            <a:endParaRPr lang="fr-CA" sz="3000" dirty="0"/>
          </a:p>
        </p:txBody>
      </p:sp>
      <p:graphicFrame>
        <p:nvGraphicFramePr>
          <p:cNvPr id="13" name="Espace réservé du contenu 12"/>
          <p:cNvGraphicFramePr>
            <a:graphicFrameLocks noGrp="1"/>
          </p:cNvGraphicFramePr>
          <p:nvPr>
            <p:ph sz="quarter" idx="13"/>
            <p:custDataLst>
              <p:tags r:id="rId4"/>
            </p:custDataLst>
            <p:extLst>
              <p:ext uri="{D42A27DB-BD31-4B8C-83A1-F6EECF244321}">
                <p14:modId xmlns:p14="http://schemas.microsoft.com/office/powerpoint/2010/main" val="2738403967"/>
              </p:ext>
            </p:extLst>
          </p:nvPr>
        </p:nvGraphicFramePr>
        <p:xfrm>
          <a:off x="3022407" y="2525712"/>
          <a:ext cx="5918200" cy="2875280"/>
        </p:xfrm>
        <a:graphic>
          <a:graphicData uri="http://schemas.openxmlformats.org/drawingml/2006/table">
            <a:tbl>
              <a:tblPr firstRow="1" firstCol="1" bandRow="1"/>
              <a:tblGrid>
                <a:gridCol w="2959100">
                  <a:extLst>
                    <a:ext uri="{9D8B030D-6E8A-4147-A177-3AD203B41FA5}">
                      <a16:colId xmlns:a16="http://schemas.microsoft.com/office/drawing/2014/main" val="20000"/>
                    </a:ext>
                  </a:extLst>
                </a:gridCol>
                <a:gridCol w="2959100">
                  <a:extLst>
                    <a:ext uri="{9D8B030D-6E8A-4147-A177-3AD203B41FA5}">
                      <a16:colId xmlns:a16="http://schemas.microsoft.com/office/drawing/2014/main" val="20001"/>
                    </a:ext>
                  </a:extLst>
                </a:gridCol>
              </a:tblGrid>
              <a:tr h="820420">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150,33 $</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0"/>
                        </a:spcAft>
                      </a:pP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152,59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32180">
                <a:tc gridSpan="2">
                  <a:txBody>
                    <a:bodyPr/>
                    <a:lstStyle/>
                    <a:p>
                      <a:pPr marL="0" marR="0" algn="ctr">
                        <a:lnSpc>
                          <a:spcPct val="105000"/>
                        </a:lnSpc>
                        <a:spcBef>
                          <a:spcPts val="0"/>
                        </a:spcBef>
                        <a:spcAft>
                          <a:spcPts val="0"/>
                        </a:spcAft>
                      </a:pP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2,26 $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14 jours</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1"/>
                  </a:ext>
                </a:extLst>
              </a:tr>
              <a:tr h="1122680">
                <a:tc gridSpan="2">
                  <a:txBody>
                    <a:bodyPr/>
                    <a:lstStyle/>
                    <a:p>
                      <a:pPr marL="0" marR="0" indent="0" algn="ctr" defTabSz="914400" rtl="0" eaLnBrk="1" fontAlgn="auto" latinLnBrk="0" hangingPunct="1">
                        <a:lnSpc>
                          <a:spcPct val="105000"/>
                        </a:lnSpc>
                        <a:spcBef>
                          <a:spcPts val="0"/>
                        </a:spcBef>
                        <a:spcAft>
                          <a:spcPts val="0"/>
                        </a:spcAft>
                        <a:buClrTx/>
                        <a:buSzTx/>
                        <a:buFontTx/>
                        <a:buNone/>
                        <a:tabLst/>
                        <a:defRPr/>
                      </a:pPr>
                      <a:r>
                        <a:rPr lang="fr-CA" sz="3000" b="0" kern="1200" spc="3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spc="3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58,76 $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par année de plus</a:t>
                      </a:r>
                      <a:endParaRPr lang="fr-CA" sz="1100" b="0" dirty="0" smtClean="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2"/>
                  </a:ext>
                </a:extLst>
              </a:tr>
            </a:tbl>
          </a:graphicData>
        </a:graphic>
      </p:graphicFrame>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7238" y="2762250"/>
            <a:ext cx="1258686" cy="1695450"/>
          </a:xfrm>
          <a:prstGeom prst="rect">
            <a:avLst/>
          </a:prstGeom>
        </p:spPr>
      </p:pic>
    </p:spTree>
    <p:extLst>
      <p:ext uri="{BB962C8B-B14F-4D97-AF65-F5344CB8AC3E}">
        <p14:creationId xmlns:p14="http://schemas.microsoft.com/office/powerpoint/2010/main" val="2985575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flipH="1">
            <a:off x="355600" y="452227"/>
            <a:ext cx="11214098" cy="3016210"/>
          </a:xfrm>
          <a:prstGeom prst="rect">
            <a:avLst/>
          </a:prstGeom>
          <a:noFill/>
        </p:spPr>
        <p:txBody>
          <a:bodyPr wrap="square" rtlCol="0">
            <a:spAutoFit/>
          </a:bodyPr>
          <a:lstStyle/>
          <a:p>
            <a:r>
              <a:rPr lang="fr-CA" sz="3800" dirty="0" smtClean="0"/>
              <a:t>Même à la vieille du maraudage, nous avons été honnêtes avec nos membres et nous avons assumé l’augmentation pour notre assurance salaire de longue durée,  augmentation occasionnée par le changement de l’âge du RREGOP en 2019</a:t>
            </a:r>
            <a:endParaRPr lang="fr-CA" sz="3800" dirty="0"/>
          </a:p>
        </p:txBody>
      </p:sp>
      <p:sp>
        <p:nvSpPr>
          <p:cNvPr id="11" name="ZoneTexte 10"/>
          <p:cNvSpPr txBox="1"/>
          <p:nvPr>
            <p:custDataLst>
              <p:tags r:id="rId2"/>
            </p:custDataLst>
          </p:nvPr>
        </p:nvSpPr>
        <p:spPr>
          <a:xfrm>
            <a:off x="3766264" y="3600450"/>
            <a:ext cx="3958511" cy="1846659"/>
          </a:xfrm>
          <a:prstGeom prst="rect">
            <a:avLst/>
          </a:prstGeom>
          <a:noFill/>
        </p:spPr>
        <p:txBody>
          <a:bodyPr wrap="square" rtlCol="0">
            <a:spAutoFit/>
          </a:bodyPr>
          <a:lstStyle/>
          <a:p>
            <a:r>
              <a:rPr lang="fr-CA" sz="3800" dirty="0" smtClean="0">
                <a:solidFill>
                  <a:srgbClr val="6BA42C"/>
                </a:solidFill>
              </a:rPr>
              <a:t>Option II F 8,3 %</a:t>
            </a:r>
          </a:p>
          <a:p>
            <a:r>
              <a:rPr lang="fr-CA" sz="3800" dirty="0" smtClean="0">
                <a:solidFill>
                  <a:srgbClr val="6BA42C"/>
                </a:solidFill>
              </a:rPr>
              <a:t>Option II O 5,1 %</a:t>
            </a:r>
          </a:p>
          <a:p>
            <a:r>
              <a:rPr lang="fr-CA" sz="3800" dirty="0" smtClean="0">
                <a:solidFill>
                  <a:srgbClr val="6BA42C"/>
                </a:solidFill>
              </a:rPr>
              <a:t>Option II O + 7,3 %</a:t>
            </a:r>
            <a:endParaRPr lang="fr-CA" sz="3800" dirty="0">
              <a:solidFill>
                <a:srgbClr val="6BA42C"/>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8668" y="3045308"/>
            <a:ext cx="1678882" cy="2261454"/>
          </a:xfrm>
          <a:prstGeom prst="rect">
            <a:avLst/>
          </a:prstGeom>
        </p:spPr>
      </p:pic>
    </p:spTree>
    <p:extLst>
      <p:ext uri="{BB962C8B-B14F-4D97-AF65-F5344CB8AC3E}">
        <p14:creationId xmlns:p14="http://schemas.microsoft.com/office/powerpoint/2010/main" val="3926599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550" y="133350"/>
            <a:ext cx="10396882" cy="1151965"/>
          </a:xfrm>
        </p:spPr>
        <p:txBody>
          <a:bodyPr>
            <a:normAutofit/>
          </a:bodyPr>
          <a:lstStyle/>
          <a:p>
            <a:r>
              <a:rPr lang="fr-CA" dirty="0" smtClean="0">
                <a:solidFill>
                  <a:srgbClr val="E25B00"/>
                </a:solidFill>
              </a:rPr>
              <a:t>2018 : une année de vérité </a:t>
            </a:r>
            <a:endParaRPr lang="fr-CA" dirty="0">
              <a:solidFill>
                <a:srgbClr val="E25B00"/>
              </a:solidFill>
            </a:endParaRPr>
          </a:p>
        </p:txBody>
      </p:sp>
      <p:sp>
        <p:nvSpPr>
          <p:cNvPr id="3" name="Espace réservé du contenu 2"/>
          <p:cNvSpPr>
            <a:spLocks noGrp="1"/>
          </p:cNvSpPr>
          <p:nvPr>
            <p:ph sz="quarter" idx="13"/>
            <p:custDataLst>
              <p:tags r:id="rId2"/>
            </p:custDataLst>
          </p:nvPr>
        </p:nvSpPr>
        <p:spPr>
          <a:xfrm>
            <a:off x="399996" y="1793581"/>
            <a:ext cx="10394707" cy="3997619"/>
          </a:xfrm>
        </p:spPr>
        <p:txBody>
          <a:bodyPr>
            <a:normAutofit lnSpcReduction="10000"/>
          </a:bodyPr>
          <a:lstStyle/>
          <a:p>
            <a:pPr marL="447675" indent="-447675"/>
            <a:r>
              <a:rPr lang="fr-CA" sz="3000" dirty="0" smtClean="0"/>
              <a:t>Nous consulterons nos membres afin de connaître          leurs besoins et leurs opinions au sujet de leur régime d’assurance collective</a:t>
            </a:r>
          </a:p>
          <a:p>
            <a:pPr marL="447675" indent="-447675"/>
            <a:r>
              <a:rPr lang="fr-CA" sz="3000" dirty="0" smtClean="0"/>
              <a:t>Nous étudierons les suggestions exprimées par Nos membres, ET si nécessaire, nous  apporterons les changements appropriés, et ce, dans le respect de notre fonctionnement démocratique</a:t>
            </a:r>
          </a:p>
          <a:p>
            <a:endParaRPr lang="fr-CA" sz="22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5360" y="98131"/>
            <a:ext cx="1258686" cy="1695450"/>
          </a:xfrm>
          <a:prstGeom prst="rect">
            <a:avLst/>
          </a:prstGeom>
        </p:spPr>
      </p:pic>
    </p:spTree>
    <p:extLst>
      <p:ext uri="{BB962C8B-B14F-4D97-AF65-F5344CB8AC3E}">
        <p14:creationId xmlns:p14="http://schemas.microsoft.com/office/powerpoint/2010/main" val="4271040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r="74395"/>
          <a:stretch/>
        </p:blipFill>
        <p:spPr>
          <a:xfrm>
            <a:off x="3932903" y="785499"/>
            <a:ext cx="3765755" cy="3659822"/>
          </a:xfrm>
          <a:prstGeom prst="rect">
            <a:avLst/>
          </a:prstGeom>
        </p:spPr>
      </p:pic>
    </p:spTree>
    <p:extLst>
      <p:ext uri="{BB962C8B-B14F-4D97-AF65-F5344CB8AC3E}">
        <p14:creationId xmlns:p14="http://schemas.microsoft.com/office/powerpoint/2010/main" val="109942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57226" y="295275"/>
            <a:ext cx="10396882" cy="1151965"/>
          </a:xfrm>
        </p:spPr>
        <p:txBody>
          <a:bodyPr>
            <a:normAutofit/>
          </a:bodyPr>
          <a:lstStyle/>
          <a:p>
            <a:r>
              <a:rPr lang="fr-CA" dirty="0" smtClean="0">
                <a:solidFill>
                  <a:srgbClr val="E25B00"/>
                </a:solidFill>
              </a:rPr>
              <a:t>2018 : une année de vérité </a:t>
            </a:r>
            <a:endParaRPr lang="fr-CA" dirty="0">
              <a:solidFill>
                <a:srgbClr val="E25B00"/>
              </a:solidFill>
            </a:endParaRPr>
          </a:p>
        </p:txBody>
      </p:sp>
      <p:sp>
        <p:nvSpPr>
          <p:cNvPr id="3" name="Espace réservé du contenu 2"/>
          <p:cNvSpPr>
            <a:spLocks noGrp="1"/>
          </p:cNvSpPr>
          <p:nvPr>
            <p:ph sz="quarter" idx="13"/>
            <p:custDataLst>
              <p:tags r:id="rId2"/>
            </p:custDataLst>
          </p:nvPr>
        </p:nvSpPr>
        <p:spPr>
          <a:xfrm>
            <a:off x="342900" y="1628775"/>
            <a:ext cx="10458207" cy="3771900"/>
          </a:xfrm>
        </p:spPr>
        <p:txBody>
          <a:bodyPr>
            <a:normAutofit/>
          </a:bodyPr>
          <a:lstStyle/>
          <a:p>
            <a:pPr marL="447675" indent="-447675"/>
            <a:r>
              <a:rPr lang="fr-CA" sz="3200" dirty="0" smtClean="0"/>
              <a:t>Le régime de la FIQ a l’ avantage d’être un régime 100 % collectif, ce qui réduit les coûts</a:t>
            </a:r>
          </a:p>
          <a:p>
            <a:pPr marL="447675" indent="-447675"/>
            <a:r>
              <a:rPr lang="fr-CA" sz="3200" dirty="0" smtClean="0"/>
              <a:t>Cependant, les membres sont privés de choix individuels quant à leur protection puisqu’un seul régime leur est offert</a:t>
            </a:r>
          </a:p>
        </p:txBody>
      </p:sp>
      <p:pic>
        <p:nvPicPr>
          <p:cNvPr id="5" name="Image 4"/>
          <p:cNvPicPr>
            <a:picLocks noChangeAspect="1"/>
          </p:cNvPicPr>
          <p:nvPr>
            <p:custDataLst>
              <p:tags r:id="rId3"/>
            </p:custDataLst>
          </p:nvPr>
        </p:nvPicPr>
        <p:blipFill>
          <a:blip r:embed="rId5"/>
          <a:stretch>
            <a:fillRect/>
          </a:stretch>
        </p:blipFill>
        <p:spPr>
          <a:xfrm>
            <a:off x="8916649" y="295274"/>
            <a:ext cx="1720871" cy="1151965"/>
          </a:xfrm>
          <a:prstGeom prst="rect">
            <a:avLst/>
          </a:prstGeom>
        </p:spPr>
      </p:pic>
    </p:spTree>
    <p:extLst>
      <p:ext uri="{BB962C8B-B14F-4D97-AF65-F5344CB8AC3E}">
        <p14:creationId xmlns:p14="http://schemas.microsoft.com/office/powerpoint/2010/main" val="1997192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01704" y="306356"/>
            <a:ext cx="10396882" cy="1151965"/>
          </a:xfrm>
        </p:spPr>
        <p:txBody>
          <a:bodyPr>
            <a:normAutofit/>
          </a:bodyPr>
          <a:lstStyle/>
          <a:p>
            <a:r>
              <a:rPr lang="fr-CA" dirty="0" smtClean="0">
                <a:solidFill>
                  <a:srgbClr val="E25B00"/>
                </a:solidFill>
              </a:rPr>
              <a:t>2018 : une année de vérité </a:t>
            </a:r>
            <a:endParaRPr lang="fr-CA" dirty="0">
              <a:solidFill>
                <a:srgbClr val="E25B00"/>
              </a:solidFill>
            </a:endParaRPr>
          </a:p>
        </p:txBody>
      </p:sp>
      <p:sp>
        <p:nvSpPr>
          <p:cNvPr id="3" name="Espace réservé du contenu 2"/>
          <p:cNvSpPr>
            <a:spLocks noGrp="1"/>
          </p:cNvSpPr>
          <p:nvPr>
            <p:ph sz="quarter" idx="13"/>
            <p:custDataLst>
              <p:tags r:id="rId2"/>
            </p:custDataLst>
          </p:nvPr>
        </p:nvSpPr>
        <p:spPr>
          <a:xfrm>
            <a:off x="563546" y="882338"/>
            <a:ext cx="10458207" cy="4981574"/>
          </a:xfrm>
        </p:spPr>
        <p:txBody>
          <a:bodyPr>
            <a:noAutofit/>
          </a:bodyPr>
          <a:lstStyle/>
          <a:p>
            <a:pPr marL="447675" indent="-447675">
              <a:lnSpc>
                <a:spcPct val="100000"/>
              </a:lnSpc>
            </a:pPr>
            <a:r>
              <a:rPr lang="fr-CA" sz="3000" dirty="0" smtClean="0"/>
              <a:t>La FIQ a </a:t>
            </a:r>
            <a:r>
              <a:rPr lang="fr-CA" sz="3000" dirty="0" smtClean="0">
                <a:solidFill>
                  <a:srgbClr val="0194B7"/>
                </a:solidFill>
              </a:rPr>
              <a:t>choisi </a:t>
            </a:r>
            <a:r>
              <a:rPr lang="fr-CA" sz="3000" dirty="0" smtClean="0"/>
              <a:t>également de réduire les couvertures de son régime juste après le maraudage de 2017 </a:t>
            </a:r>
            <a:r>
              <a:rPr lang="fr-CA" sz="3000" dirty="0" smtClean="0">
                <a:solidFill>
                  <a:srgbClr val="0194B7"/>
                </a:solidFill>
              </a:rPr>
              <a:t>(AVRIL 2017) </a:t>
            </a:r>
          </a:p>
          <a:p>
            <a:pPr marL="447675" indent="-447675">
              <a:lnSpc>
                <a:spcPct val="100000"/>
              </a:lnSpc>
            </a:pPr>
            <a:r>
              <a:rPr lang="fr-CA" sz="3000" dirty="0" smtClean="0"/>
              <a:t>Le RECOURS AUX médicaments génériques est maintenant obligatoire</a:t>
            </a:r>
            <a:r>
              <a:rPr lang="fr-CA" sz="3000" dirty="0"/>
              <a:t> </a:t>
            </a:r>
            <a:r>
              <a:rPr lang="fr-CA" sz="3000" dirty="0" smtClean="0"/>
              <a:t>ET ceux-ci sont remboursés </a:t>
            </a:r>
            <a:r>
              <a:rPr lang="fr-CA" sz="3000" dirty="0" smtClean="0">
                <a:solidFill>
                  <a:srgbClr val="0194B7"/>
                </a:solidFill>
              </a:rPr>
              <a:t>à 80 % du coût du médicament générique le moins cher</a:t>
            </a:r>
          </a:p>
          <a:p>
            <a:pPr marL="447675" indent="-447675">
              <a:lnSpc>
                <a:spcPct val="100000"/>
              </a:lnSpc>
            </a:pPr>
            <a:r>
              <a:rPr lang="fr-CA" sz="3000" dirty="0" smtClean="0"/>
              <a:t>La FIQ a choisi d’aller en appel d’offres</a:t>
            </a:r>
          </a:p>
        </p:txBody>
      </p:sp>
      <p:pic>
        <p:nvPicPr>
          <p:cNvPr id="5" name="Image 4"/>
          <p:cNvPicPr>
            <a:picLocks noChangeAspect="1"/>
          </p:cNvPicPr>
          <p:nvPr>
            <p:custDataLst>
              <p:tags r:id="rId3"/>
            </p:custDataLst>
          </p:nvPr>
        </p:nvPicPr>
        <p:blipFill>
          <a:blip r:embed="rId5"/>
          <a:stretch>
            <a:fillRect/>
          </a:stretch>
        </p:blipFill>
        <p:spPr>
          <a:xfrm>
            <a:off x="8827151" y="419893"/>
            <a:ext cx="1490330" cy="924890"/>
          </a:xfrm>
          <a:prstGeom prst="rect">
            <a:avLst/>
          </a:prstGeom>
        </p:spPr>
      </p:pic>
    </p:spTree>
    <p:extLst>
      <p:ext uri="{BB962C8B-B14F-4D97-AF65-F5344CB8AC3E}">
        <p14:creationId xmlns:p14="http://schemas.microsoft.com/office/powerpoint/2010/main" val="2372982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5"/>
          <a:stretch>
            <a:fillRect/>
          </a:stretch>
        </p:blipFill>
        <p:spPr>
          <a:xfrm>
            <a:off x="4310074" y="345022"/>
            <a:ext cx="2487930" cy="1464727"/>
          </a:xfrm>
          <a:prstGeom prst="rect">
            <a:avLst/>
          </a:prstGeom>
        </p:spPr>
      </p:pic>
      <p:sp>
        <p:nvSpPr>
          <p:cNvPr id="3" name="ZoneTexte 2"/>
          <p:cNvSpPr txBox="1"/>
          <p:nvPr>
            <p:custDataLst>
              <p:tags r:id="rId2"/>
            </p:custDataLst>
          </p:nvPr>
        </p:nvSpPr>
        <p:spPr>
          <a:xfrm flipH="1">
            <a:off x="299942" y="2373499"/>
            <a:ext cx="11214098" cy="1323439"/>
          </a:xfrm>
          <a:prstGeom prst="rect">
            <a:avLst/>
          </a:prstGeom>
          <a:noFill/>
        </p:spPr>
        <p:txBody>
          <a:bodyPr wrap="square" rtlCol="0">
            <a:spAutoFit/>
          </a:bodyPr>
          <a:lstStyle/>
          <a:p>
            <a:pPr algn="ctr"/>
            <a:r>
              <a:rPr lang="fr-CA" sz="4000" dirty="0" smtClean="0"/>
              <a:t>Le 1</a:t>
            </a:r>
            <a:r>
              <a:rPr lang="fr-CA" sz="4000" baseline="30000" dirty="0" smtClean="0"/>
              <a:t>er</a:t>
            </a:r>
            <a:r>
              <a:rPr lang="fr-CA" sz="4000" dirty="0" smtClean="0"/>
              <a:t> janvier 2018, le coût de l’assurance salaire de longue durée a </a:t>
            </a:r>
            <a:r>
              <a:rPr lang="fr-CA" sz="4000" dirty="0" smtClean="0">
                <a:solidFill>
                  <a:srgbClr val="028DBE"/>
                </a:solidFill>
              </a:rPr>
              <a:t>augmenté</a:t>
            </a:r>
            <a:r>
              <a:rPr lang="fr-CA" sz="4000" dirty="0" smtClean="0"/>
              <a:t> de :</a:t>
            </a:r>
            <a:endParaRPr lang="fr-CA" sz="4000" dirty="0"/>
          </a:p>
        </p:txBody>
      </p:sp>
      <p:sp>
        <p:nvSpPr>
          <p:cNvPr id="11" name="ZoneTexte 10"/>
          <p:cNvSpPr txBox="1"/>
          <p:nvPr>
            <p:custDataLst>
              <p:tags r:id="rId3"/>
            </p:custDataLst>
          </p:nvPr>
        </p:nvSpPr>
        <p:spPr>
          <a:xfrm>
            <a:off x="3987633" y="4007286"/>
            <a:ext cx="3132813" cy="1107996"/>
          </a:xfrm>
          <a:prstGeom prst="rect">
            <a:avLst/>
          </a:prstGeom>
          <a:noFill/>
        </p:spPr>
        <p:txBody>
          <a:bodyPr wrap="square" rtlCol="0">
            <a:spAutoFit/>
          </a:bodyPr>
          <a:lstStyle/>
          <a:p>
            <a:pPr algn="ctr"/>
            <a:r>
              <a:rPr lang="fr-CA" sz="6600" dirty="0" smtClean="0">
                <a:solidFill>
                  <a:srgbClr val="0194B7"/>
                </a:solidFill>
              </a:rPr>
              <a:t> 12 %</a:t>
            </a:r>
            <a:endParaRPr lang="fr-CA" sz="6600" dirty="0">
              <a:solidFill>
                <a:srgbClr val="0194B7"/>
              </a:solidFill>
            </a:endParaRPr>
          </a:p>
        </p:txBody>
      </p:sp>
    </p:spTree>
    <p:extLst>
      <p:ext uri="{BB962C8B-B14F-4D97-AF65-F5344CB8AC3E}">
        <p14:creationId xmlns:p14="http://schemas.microsoft.com/office/powerpoint/2010/main" val="5071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69042" y="118370"/>
            <a:ext cx="10396882" cy="1663499"/>
          </a:xfrm>
        </p:spPr>
        <p:txBody>
          <a:bodyPr>
            <a:noAutofit/>
          </a:bodyPr>
          <a:lstStyle/>
          <a:p>
            <a:pPr algn="ctr"/>
            <a:r>
              <a:rPr lang="fr-CA" sz="3600" dirty="0" smtClean="0"/>
              <a:t>Depuis le 31 décembre 2016 </a:t>
            </a:r>
            <a:br>
              <a:rPr lang="fr-CA" sz="3600" dirty="0" smtClean="0"/>
            </a:br>
            <a:r>
              <a:rPr lang="fr-CA" sz="3600" dirty="0" smtClean="0"/>
              <a:t>regardons pour une couverture familiale avec la garantie maximale avec un salaire de + 40 000 $ </a:t>
            </a:r>
            <a:endParaRPr lang="fr-CA" sz="3600" dirty="0"/>
          </a:p>
        </p:txBody>
      </p:sp>
      <p:sp>
        <p:nvSpPr>
          <p:cNvPr id="5" name="ZoneTexte 4"/>
          <p:cNvSpPr txBox="1"/>
          <p:nvPr>
            <p:custDataLst>
              <p:tags r:id="rId2"/>
            </p:custDataLst>
          </p:nvPr>
        </p:nvSpPr>
        <p:spPr>
          <a:xfrm>
            <a:off x="2946207" y="1899363"/>
            <a:ext cx="3106833" cy="553998"/>
          </a:xfrm>
          <a:prstGeom prst="rect">
            <a:avLst/>
          </a:prstGeom>
          <a:noFill/>
        </p:spPr>
        <p:txBody>
          <a:bodyPr wrap="square" rtlCol="0">
            <a:spAutoFit/>
          </a:bodyPr>
          <a:lstStyle/>
          <a:p>
            <a:r>
              <a:rPr lang="fr-CA" sz="3000" dirty="0" smtClean="0"/>
              <a:t>31 décembre 2016</a:t>
            </a:r>
            <a:endParaRPr lang="fr-CA" sz="3000" dirty="0"/>
          </a:p>
        </p:txBody>
      </p:sp>
      <p:sp>
        <p:nvSpPr>
          <p:cNvPr id="6" name="ZoneTexte 5"/>
          <p:cNvSpPr txBox="1"/>
          <p:nvPr>
            <p:custDataLst>
              <p:tags r:id="rId3"/>
            </p:custDataLst>
          </p:nvPr>
        </p:nvSpPr>
        <p:spPr>
          <a:xfrm>
            <a:off x="6264165" y="1899363"/>
            <a:ext cx="2676442" cy="553998"/>
          </a:xfrm>
          <a:prstGeom prst="rect">
            <a:avLst/>
          </a:prstGeom>
          <a:noFill/>
        </p:spPr>
        <p:txBody>
          <a:bodyPr wrap="square" rtlCol="0">
            <a:spAutoFit/>
          </a:bodyPr>
          <a:lstStyle/>
          <a:p>
            <a:r>
              <a:rPr lang="fr-CA" sz="3000" dirty="0" smtClean="0"/>
              <a:t>1</a:t>
            </a:r>
            <a:r>
              <a:rPr lang="fr-CA" sz="3000" baseline="30000" dirty="0" smtClean="0"/>
              <a:t>er</a:t>
            </a:r>
            <a:r>
              <a:rPr lang="fr-CA" sz="3000" dirty="0" smtClean="0"/>
              <a:t> janvier 2018 </a:t>
            </a:r>
            <a:endParaRPr lang="fr-CA" sz="3000" dirty="0"/>
          </a:p>
        </p:txBody>
      </p:sp>
      <p:pic>
        <p:nvPicPr>
          <p:cNvPr id="7" name="Image 6"/>
          <p:cNvPicPr>
            <a:picLocks noChangeAspect="1"/>
          </p:cNvPicPr>
          <p:nvPr>
            <p:custDataLst>
              <p:tags r:id="rId4"/>
            </p:custDataLst>
          </p:nvPr>
        </p:nvPicPr>
        <p:blipFill>
          <a:blip r:embed="rId7"/>
          <a:stretch>
            <a:fillRect/>
          </a:stretch>
        </p:blipFill>
        <p:spPr>
          <a:xfrm>
            <a:off x="9109385" y="3261360"/>
            <a:ext cx="1619575" cy="1040550"/>
          </a:xfrm>
          <a:prstGeom prst="rect">
            <a:avLst/>
          </a:prstGeom>
        </p:spPr>
      </p:pic>
      <p:graphicFrame>
        <p:nvGraphicFramePr>
          <p:cNvPr id="13" name="Espace réservé du contenu 12"/>
          <p:cNvGraphicFramePr>
            <a:graphicFrameLocks noGrp="1"/>
          </p:cNvGraphicFramePr>
          <p:nvPr>
            <p:ph sz="quarter" idx="13"/>
            <p:custDataLst>
              <p:tags r:id="rId5"/>
            </p:custDataLst>
            <p:extLst>
              <p:ext uri="{D42A27DB-BD31-4B8C-83A1-F6EECF244321}">
                <p14:modId xmlns:p14="http://schemas.microsoft.com/office/powerpoint/2010/main" val="73750161"/>
              </p:ext>
            </p:extLst>
          </p:nvPr>
        </p:nvGraphicFramePr>
        <p:xfrm>
          <a:off x="3022407" y="2723832"/>
          <a:ext cx="5918200" cy="2875280"/>
        </p:xfrm>
        <a:graphic>
          <a:graphicData uri="http://schemas.openxmlformats.org/drawingml/2006/table">
            <a:tbl>
              <a:tblPr firstRow="1" firstCol="1" bandRow="1"/>
              <a:tblGrid>
                <a:gridCol w="2959100">
                  <a:extLst>
                    <a:ext uri="{9D8B030D-6E8A-4147-A177-3AD203B41FA5}">
                      <a16:colId xmlns:a16="http://schemas.microsoft.com/office/drawing/2014/main" val="20000"/>
                    </a:ext>
                  </a:extLst>
                </a:gridCol>
                <a:gridCol w="2959100">
                  <a:extLst>
                    <a:ext uri="{9D8B030D-6E8A-4147-A177-3AD203B41FA5}">
                      <a16:colId xmlns:a16="http://schemas.microsoft.com/office/drawing/2014/main" val="20001"/>
                    </a:ext>
                  </a:extLst>
                </a:gridCol>
              </a:tblGrid>
              <a:tr h="820420">
                <a:tc>
                  <a:txBody>
                    <a:bodyPr/>
                    <a:lstStyle/>
                    <a:p>
                      <a:pPr marL="0" marR="0" algn="ctr">
                        <a:lnSpc>
                          <a:spcPct val="105000"/>
                        </a:lnSpc>
                        <a:spcBef>
                          <a:spcPts val="0"/>
                        </a:spcBef>
                        <a:spcAft>
                          <a:spcPts val="0"/>
                        </a:spcAft>
                      </a:pP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150,29 $</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5000"/>
                        </a:lnSpc>
                        <a:spcBef>
                          <a:spcPts val="0"/>
                        </a:spcBef>
                        <a:spcAft>
                          <a:spcPts val="0"/>
                        </a:spcAft>
                      </a:pPr>
                      <a:r>
                        <a:rPr lang="fr-CA" sz="3000" b="0" kern="120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155,13 $</a:t>
                      </a:r>
                      <a:endParaRPr lang="fr-CA" sz="1100" b="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932180">
                <a:tc gridSpan="2">
                  <a:txBody>
                    <a:bodyPr/>
                    <a:lstStyle/>
                    <a:p>
                      <a:pPr marL="0" marR="0" algn="ctr">
                        <a:lnSpc>
                          <a:spcPct val="105000"/>
                        </a:lnSpc>
                        <a:spcBef>
                          <a:spcPts val="0"/>
                        </a:spcBef>
                        <a:spcAft>
                          <a:spcPts val="0"/>
                        </a:spcAft>
                      </a:pP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4,84 $ </a:t>
                      </a:r>
                      <a:r>
                        <a:rPr lang="fr-CA" sz="3000" b="0" kern="12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14 jours</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1"/>
                  </a:ext>
                </a:extLst>
              </a:tr>
              <a:tr h="1122680">
                <a:tc gridSpan="2">
                  <a:txBody>
                    <a:bodyPr/>
                    <a:lstStyle/>
                    <a:p>
                      <a:pPr marL="0" marR="0" indent="0" algn="ctr" defTabSz="914400" rtl="0" eaLnBrk="1" fontAlgn="auto" latinLnBrk="0" hangingPunct="1">
                        <a:lnSpc>
                          <a:spcPct val="105000"/>
                        </a:lnSpc>
                        <a:spcBef>
                          <a:spcPts val="0"/>
                        </a:spcBef>
                        <a:spcAft>
                          <a:spcPts val="0"/>
                        </a:spcAft>
                        <a:buClrTx/>
                        <a:buSzTx/>
                        <a:buFontTx/>
                        <a:buNone/>
                        <a:tabLst/>
                        <a:defRPr/>
                      </a:pPr>
                      <a:r>
                        <a:rPr lang="fr-CA" sz="3000" b="0" kern="1200" spc="300" dirty="0">
                          <a:solidFill>
                            <a:srgbClr val="0194B7"/>
                          </a:solidFill>
                          <a:effectLst/>
                          <a:latin typeface="Impact" panose="020B0806030902050204" pitchFamily="34" charset="0"/>
                          <a:ea typeface="Times New Roman" panose="02020603050405020304" pitchFamily="18" charset="0"/>
                          <a:cs typeface="Arial" panose="020B0604020202020204" pitchFamily="34" charset="0"/>
                        </a:rPr>
                        <a:t>+ </a:t>
                      </a:r>
                      <a:r>
                        <a:rPr lang="fr-CA" sz="3000" b="0" kern="1200" spc="3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125,84 $ </a:t>
                      </a:r>
                      <a:r>
                        <a:rPr lang="fr-CA" sz="3000" b="0" kern="1200" dirty="0" smtClean="0">
                          <a:solidFill>
                            <a:srgbClr val="0194B7"/>
                          </a:solidFill>
                          <a:effectLst/>
                          <a:latin typeface="Impact" panose="020B0806030902050204" pitchFamily="34" charset="0"/>
                          <a:ea typeface="Times New Roman" panose="02020603050405020304" pitchFamily="18" charset="0"/>
                          <a:cs typeface="Arial" panose="020B0604020202020204" pitchFamily="34" charset="0"/>
                        </a:rPr>
                        <a:t>par année de plus</a:t>
                      </a:r>
                      <a:endParaRPr lang="fr-CA" sz="1100" b="0" dirty="0">
                        <a:effectLst/>
                        <a:latin typeface="Impact" panose="020B0806030902050204" pitchFamily="34" charset="0"/>
                        <a:ea typeface="Calibri" panose="020F0502020204030204" pitchFamily="34" charset="0"/>
                        <a:cs typeface="Times New Roman" panose="02020603050405020304" pitchFamily="18" charset="0"/>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fr-CA"/>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228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045" y="752475"/>
            <a:ext cx="4983637" cy="3678174"/>
          </a:xfrm>
          <a:prstGeom prst="rect">
            <a:avLst/>
          </a:prstGeom>
        </p:spPr>
      </p:pic>
    </p:spTree>
    <p:extLst>
      <p:ext uri="{BB962C8B-B14F-4D97-AF65-F5344CB8AC3E}">
        <p14:creationId xmlns:p14="http://schemas.microsoft.com/office/powerpoint/2010/main" val="241640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33372" y="325734"/>
            <a:ext cx="10396882" cy="1151965"/>
          </a:xfrm>
        </p:spPr>
        <p:txBody>
          <a:bodyPr>
            <a:normAutofit/>
          </a:bodyPr>
          <a:lstStyle/>
          <a:p>
            <a:r>
              <a:rPr lang="fr-CA" sz="4400" dirty="0" smtClean="0">
                <a:solidFill>
                  <a:srgbClr val="E25B00"/>
                </a:solidFill>
              </a:rPr>
              <a:t>2018 : une année de vérité </a:t>
            </a:r>
            <a:endParaRPr lang="fr-CA" sz="4400" dirty="0">
              <a:solidFill>
                <a:srgbClr val="E25B00"/>
              </a:solidFill>
            </a:endParaRPr>
          </a:p>
        </p:txBody>
      </p:sp>
      <p:sp>
        <p:nvSpPr>
          <p:cNvPr id="3" name="Espace réservé du contenu 2"/>
          <p:cNvSpPr>
            <a:spLocks noGrp="1"/>
          </p:cNvSpPr>
          <p:nvPr>
            <p:ph sz="quarter" idx="13"/>
            <p:custDataLst>
              <p:tags r:id="rId2"/>
            </p:custDataLst>
          </p:nvPr>
        </p:nvSpPr>
        <p:spPr>
          <a:xfrm>
            <a:off x="342899" y="1775337"/>
            <a:ext cx="10458207" cy="3730113"/>
          </a:xfrm>
        </p:spPr>
        <p:txBody>
          <a:bodyPr>
            <a:normAutofit fontScale="92500"/>
          </a:bodyPr>
          <a:lstStyle/>
          <a:p>
            <a:endParaRPr lang="fr-CA" sz="2400" dirty="0" smtClean="0"/>
          </a:p>
          <a:p>
            <a:pPr marL="447675" indent="-447675"/>
            <a:r>
              <a:rPr lang="fr-CA" sz="3000" dirty="0" smtClean="0"/>
              <a:t>Le régime de la CSQ est un régime où les membres proviennent principalement  du secteur scolaire</a:t>
            </a:r>
          </a:p>
          <a:p>
            <a:pPr marL="447675" indent="-447675"/>
            <a:r>
              <a:rPr lang="fr-CA" sz="3000" dirty="0" smtClean="0"/>
              <a:t>L’effet du maraudage de 2017 a eu moins d’impacts sur le régime de la CSQ ayant peu de membres dans le réseau de la santé</a:t>
            </a:r>
          </a:p>
          <a:p>
            <a:pPr marL="447675" indent="-447675"/>
            <a:r>
              <a:rPr lang="fr-CA" sz="3000" dirty="0" smtClean="0">
                <a:solidFill>
                  <a:srgbClr val="0194B7"/>
                </a:solidFill>
              </a:rPr>
              <a:t>Augmentation de la coassurance de 60 $ par année </a:t>
            </a:r>
          </a:p>
          <a:p>
            <a:pPr marL="0" indent="0">
              <a:buNone/>
            </a:pPr>
            <a:endParaRPr lang="fr-CA" sz="2400" dirty="0" smtClean="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219" y="192103"/>
            <a:ext cx="1922938" cy="1419225"/>
          </a:xfrm>
          <a:prstGeom prst="rect">
            <a:avLst/>
          </a:prstGeom>
        </p:spPr>
      </p:pic>
    </p:spTree>
    <p:extLst>
      <p:ext uri="{BB962C8B-B14F-4D97-AF65-F5344CB8AC3E}">
        <p14:creationId xmlns:p14="http://schemas.microsoft.com/office/powerpoint/2010/main" val="2037740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925</TotalTime>
  <Words>982</Words>
  <Application>Microsoft Office PowerPoint</Application>
  <PresentationFormat>Grand écran</PresentationFormat>
  <Paragraphs>117</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Arial Black</vt:lpstr>
      <vt:lpstr>Calibri</vt:lpstr>
      <vt:lpstr>Impact</vt:lpstr>
      <vt:lpstr>Times New Roman</vt:lpstr>
      <vt:lpstr>Grand événement</vt:lpstr>
      <vt:lpstr>Toute la vérité sur les augmentations des assurances collectives post-maraudage dans le réseau de la santé</vt:lpstr>
      <vt:lpstr>Comparons les augmentations depuis le  31 décembre 2016 </vt:lpstr>
      <vt:lpstr>Présentation PowerPoint</vt:lpstr>
      <vt:lpstr>2018 : une année de vérité </vt:lpstr>
      <vt:lpstr>2018 : une année de vérité </vt:lpstr>
      <vt:lpstr>Présentation PowerPoint</vt:lpstr>
      <vt:lpstr>Depuis le 31 décembre 2016  regardons pour une couverture familiale avec la garantie maximale avec un salaire de + 40 000 $ </vt:lpstr>
      <vt:lpstr>Présentation PowerPoint</vt:lpstr>
      <vt:lpstr>2018 : une année de vérité </vt:lpstr>
      <vt:lpstr>Depuis le 31 décembre 2016  regardons pour une couverture familiale avec la garantie maximale avec un salaire de - 40 000 $ </vt:lpstr>
      <vt:lpstr>Présentation PowerPoint</vt:lpstr>
      <vt:lpstr>2018 : une année de vérité</vt:lpstr>
      <vt:lpstr>2018 : une année de vérité (suite) </vt:lpstr>
      <vt:lpstr>Réduction des garanties pour réduire l’augmentation</vt:lpstr>
      <vt:lpstr>Réduction des garanties pour réduire l’augmentation (suite)</vt:lpstr>
      <vt:lpstr>Depuis le 31 décembre 2016  regardons pour une couverture familiale avec la garantie maximale avec un salaire de - 40 000 $ </vt:lpstr>
      <vt:lpstr>Présentation PowerPoint</vt:lpstr>
      <vt:lpstr>Présentation PowerPoint</vt:lpstr>
      <vt:lpstr>2018 : une année de vérité </vt:lpstr>
      <vt:lpstr>2018 : une année de vérité (suite) </vt:lpstr>
      <vt:lpstr>2018 : une année de vérité </vt:lpstr>
      <vt:lpstr>2018 : une année de vérité (suite) </vt:lpstr>
      <vt:lpstr>Depuis le 31 décembre 2016  regardons pour une couverture familiale avec la garantie maximale avec un salaire de + 40 000 $ </vt:lpstr>
      <vt:lpstr>Présentation PowerPoint</vt:lpstr>
      <vt:lpstr>2018 : une année de vérité </vt:lpstr>
      <vt:lpstr>2018 : une année de vérité (suite) </vt:lpstr>
      <vt:lpstr>Depuis le 31 décembre 2016  regardons pour une couverture familiale avec la garantie maximale avec un salaire de - 40 000 $ </vt:lpstr>
      <vt:lpstr>Présentation PowerPoint</vt:lpstr>
      <vt:lpstr>2018 : une année de vérité </vt:lpstr>
    </vt:vector>
  </TitlesOfParts>
  <Company>CSN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Toute la vérité sur les augmentations après maraudage dans le réseau</dc:title>
  <dc:creator>Louis Proulx</dc:creator>
  <cp:lastModifiedBy>François Renaud</cp:lastModifiedBy>
  <cp:revision>118</cp:revision>
  <dcterms:created xsi:type="dcterms:W3CDTF">2017-12-13T18:31:37Z</dcterms:created>
  <dcterms:modified xsi:type="dcterms:W3CDTF">2018-02-01T20:15:06Z</dcterms:modified>
</cp:coreProperties>
</file>